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1" r:id="rId2"/>
    <p:sldId id="269" r:id="rId3"/>
    <p:sldId id="266" r:id="rId4"/>
    <p:sldId id="267" r:id="rId5"/>
    <p:sldId id="273" r:id="rId6"/>
    <p:sldId id="272" r:id="rId7"/>
    <p:sldId id="270" r:id="rId8"/>
    <p:sldId id="271" r:id="rId9"/>
    <p:sldId id="268" r:id="rId10"/>
  </p:sldIdLst>
  <p:sldSz cx="9144000" cy="6858000" type="screen4x3"/>
  <p:notesSz cx="6858000" cy="9144000"/>
  <p:embeddedFontLst>
    <p:embeddedFont>
      <p:font typeface="Bell MT" panose="02020503060305020303" pitchFamily="18" charset="0"/>
      <p:regular r:id="rId11"/>
      <p:bold r:id="rId12"/>
      <p:italic r:id="rId13"/>
    </p:embeddedFont>
    <p:embeddedFont>
      <p:font typeface="Calibri" panose="020F0502020204030204" pitchFamily="34" charset="0"/>
      <p:regular r:id="rId14"/>
      <p:bold r:id="rId15"/>
      <p:italic r:id="rId16"/>
      <p:boldItalic r:id="rId17"/>
    </p:embeddedFont>
    <p:embeddedFont>
      <p:font typeface="Comic Sans MS" panose="030F0702030302020204" pitchFamily="66" charset="0"/>
      <p:regular r:id="rId18"/>
      <p:bold r:id="rId19"/>
      <p:italic r:id="rId20"/>
      <p:boldItalic r:id="rId2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519" autoAdjust="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lvl1pPr>
              <a:defRPr>
                <a:solidFill>
                  <a:schemeClr val="accent1">
                    <a:lumMod val="50000"/>
                  </a:schemeClr>
                </a:solidFill>
                <a:latin typeface="Comic Sans MS" pitchFamily="66" charset="0"/>
              </a:defRPr>
            </a:lvl1p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accent1">
                    <a:lumMod val="50000"/>
                  </a:schemeClr>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B68C4FF4-6EE1-4A76-9B8F-B2F594D6C874}" type="datetimeFigureOut">
              <a:rPr lang="ru-RU" smtClean="0">
                <a:cs typeface="Arial" charset="0"/>
              </a:rPr>
              <a:pPr fontAlgn="base">
                <a:spcBef>
                  <a:spcPct val="0"/>
                </a:spcBef>
                <a:spcAft>
                  <a:spcPct val="0"/>
                </a:spcAft>
                <a:defRPr/>
              </a:pPr>
              <a:t>17.12.2020</a:t>
            </a:fld>
            <a:endParaRPr lang="ru-RU">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endParaRPr lang="ru-RU">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CBF7A747-1B53-4B3F-B8D2-D8AB0E128148}"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solidFill>
                  <a:schemeClr val="accent1">
                    <a:lumMod val="50000"/>
                  </a:schemeClr>
                </a:solidFill>
                <a:latin typeface="Comic Sans MS" pitchFamily="66" charset="0"/>
              </a:defRPr>
            </a:lvl1pPr>
          </a:lstStyle>
          <a:p>
            <a:r>
              <a:rPr lang="ru-RU"/>
              <a:t>Образец заголовка</a:t>
            </a:r>
          </a:p>
        </p:txBody>
      </p:sp>
      <p:sp>
        <p:nvSpPr>
          <p:cNvPr id="3" name="Содержимое 2"/>
          <p:cNvSpPr>
            <a:spLocks noGrp="1"/>
          </p:cNvSpPr>
          <p:nvPr>
            <p:ph idx="1"/>
          </p:nvPr>
        </p:nvSpPr>
        <p:spPr>
          <a:xfrm>
            <a:off x="457200" y="1600200"/>
            <a:ext cx="8229600" cy="4525963"/>
          </a:xfrm>
          <a:prstGeom prst="rect">
            <a:avLst/>
          </a:prstGeom>
        </p:spPr>
        <p:txBody>
          <a:bodyPr/>
          <a:lstStyle>
            <a:lvl1pPr>
              <a:defRPr>
                <a:solidFill>
                  <a:schemeClr val="accent1">
                    <a:lumMod val="50000"/>
                  </a:schemeClr>
                </a:solidFill>
                <a:latin typeface="Comic Sans MS" pitchFamily="66" charset="0"/>
              </a:defRPr>
            </a:lvl1pPr>
            <a:lvl2pPr>
              <a:defRPr>
                <a:solidFill>
                  <a:schemeClr val="accent1">
                    <a:lumMod val="50000"/>
                  </a:schemeClr>
                </a:solidFill>
                <a:latin typeface="Comic Sans MS" pitchFamily="66" charset="0"/>
              </a:defRPr>
            </a:lvl2pPr>
            <a:lvl3pPr>
              <a:defRPr>
                <a:solidFill>
                  <a:schemeClr val="accent1">
                    <a:lumMod val="50000"/>
                  </a:schemeClr>
                </a:solidFill>
                <a:latin typeface="Comic Sans MS" pitchFamily="66" charset="0"/>
              </a:defRPr>
            </a:lvl3pPr>
            <a:lvl4pPr>
              <a:defRPr>
                <a:solidFill>
                  <a:schemeClr val="accent1">
                    <a:lumMod val="50000"/>
                  </a:schemeClr>
                </a:solidFill>
                <a:latin typeface="Comic Sans MS" pitchFamily="66" charset="0"/>
              </a:defRPr>
            </a:lvl4pPr>
            <a:lvl5pPr>
              <a:defRPr>
                <a:solidFill>
                  <a:schemeClr val="accent1">
                    <a:lumMod val="50000"/>
                  </a:schemeClr>
                </a:solidFill>
                <a:latin typeface="Comic Sans MS" pitchFamily="66" charset="0"/>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3152DDE1-E9F2-4B50-AB95-1A36B28481DE}" type="datetimeFigureOut">
              <a:rPr lang="ru-RU" smtClean="0">
                <a:cs typeface="Arial" charset="0"/>
              </a:rPr>
              <a:pPr fontAlgn="base">
                <a:spcBef>
                  <a:spcPct val="0"/>
                </a:spcBef>
                <a:spcAft>
                  <a:spcPct val="0"/>
                </a:spcAft>
                <a:defRPr/>
              </a:pPr>
              <a:t>17.12.2020</a:t>
            </a:fld>
            <a:endParaRPr lang="ru-RU">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endParaRPr lang="ru-RU">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A087BA6C-DE82-4922-A007-5CB817EE4E20}"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solidFill>
                  <a:schemeClr val="accent1">
                    <a:lumMod val="50000"/>
                  </a:schemeClr>
                </a:solidFill>
                <a:latin typeface="Comic Sans MS" pitchFamily="66" charset="0"/>
              </a:defRPr>
            </a:lvl1pPr>
          </a:lstStyle>
          <a:p>
            <a:r>
              <a:rPr lang="ru-RU"/>
              <a:t>Образец заголовка</a:t>
            </a:r>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solidFill>
                  <a:schemeClr val="accent1">
                    <a:lumMod val="50000"/>
                  </a:schemeClr>
                </a:solidFill>
                <a:latin typeface="Comic Sans MS" pitchFamily="66" charset="0"/>
              </a:defRPr>
            </a:lvl1pPr>
            <a:lvl2pPr>
              <a:defRPr sz="2400">
                <a:solidFill>
                  <a:schemeClr val="accent1">
                    <a:lumMod val="50000"/>
                  </a:schemeClr>
                </a:solidFill>
                <a:latin typeface="Comic Sans MS" pitchFamily="66" charset="0"/>
              </a:defRPr>
            </a:lvl2pPr>
            <a:lvl3pPr>
              <a:defRPr sz="2000">
                <a:solidFill>
                  <a:schemeClr val="accent1">
                    <a:lumMod val="50000"/>
                  </a:schemeClr>
                </a:solidFill>
                <a:latin typeface="Comic Sans MS" pitchFamily="66" charset="0"/>
              </a:defRPr>
            </a:lvl3pPr>
            <a:lvl4pPr>
              <a:defRPr sz="1800">
                <a:solidFill>
                  <a:schemeClr val="accent1">
                    <a:lumMod val="50000"/>
                  </a:schemeClr>
                </a:solidFill>
                <a:latin typeface="Comic Sans MS" pitchFamily="66" charset="0"/>
              </a:defRPr>
            </a:lvl4pPr>
            <a:lvl5pPr>
              <a:defRPr sz="1800">
                <a:solidFill>
                  <a:schemeClr val="accent1">
                    <a:lumMod val="50000"/>
                  </a:schemeClr>
                </a:solidFill>
                <a:latin typeface="Comic Sans MS" pitchFamily="66" charset="0"/>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solidFill>
                  <a:schemeClr val="accent1">
                    <a:lumMod val="50000"/>
                  </a:schemeClr>
                </a:solidFill>
                <a:latin typeface="Comic Sans MS" pitchFamily="66" charset="0"/>
              </a:defRPr>
            </a:lvl1pPr>
            <a:lvl2pPr>
              <a:defRPr sz="2400">
                <a:solidFill>
                  <a:schemeClr val="accent1">
                    <a:lumMod val="50000"/>
                  </a:schemeClr>
                </a:solidFill>
                <a:latin typeface="Comic Sans MS" pitchFamily="66" charset="0"/>
              </a:defRPr>
            </a:lvl2pPr>
            <a:lvl3pPr>
              <a:defRPr sz="2000">
                <a:solidFill>
                  <a:schemeClr val="accent1">
                    <a:lumMod val="50000"/>
                  </a:schemeClr>
                </a:solidFill>
                <a:latin typeface="Comic Sans MS" pitchFamily="66" charset="0"/>
              </a:defRPr>
            </a:lvl3pPr>
            <a:lvl4pPr>
              <a:defRPr sz="1800">
                <a:solidFill>
                  <a:schemeClr val="accent1">
                    <a:lumMod val="50000"/>
                  </a:schemeClr>
                </a:solidFill>
                <a:latin typeface="Comic Sans MS" pitchFamily="66" charset="0"/>
              </a:defRPr>
            </a:lvl4pPr>
            <a:lvl5pPr>
              <a:defRPr sz="1800">
                <a:solidFill>
                  <a:schemeClr val="accent1">
                    <a:lumMod val="50000"/>
                  </a:schemeClr>
                </a:solidFill>
                <a:latin typeface="Comic Sans MS" pitchFamily="66" charset="0"/>
              </a:defRPr>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F18AA105-3B9A-485F-A7BD-B3B1C1BFF994}" type="datetimeFigureOut">
              <a:rPr lang="ru-RU" smtClean="0">
                <a:cs typeface="Arial" charset="0"/>
              </a:rPr>
              <a:pPr fontAlgn="base">
                <a:spcBef>
                  <a:spcPct val="0"/>
                </a:spcBef>
                <a:spcAft>
                  <a:spcPct val="0"/>
                </a:spcAft>
                <a:defRPr/>
              </a:pPr>
              <a:t>17.12.2020</a:t>
            </a:fld>
            <a:endParaRPr lang="ru-RU">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endParaRPr lang="ru-RU">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29217202-91A5-4841-8837-12B3422A9C13}"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solidFill>
                  <a:schemeClr val="accent1">
                    <a:lumMod val="50000"/>
                  </a:schemeClr>
                </a:solidFill>
                <a:latin typeface="Comic Sans MS" pitchFamily="66" charset="0"/>
              </a:defRPr>
            </a:lvl1pPr>
          </a:lstStyle>
          <a:p>
            <a:r>
              <a:rPr lang="ru-RU"/>
              <a:t>Образец заголовка</a:t>
            </a:r>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C62FDA9A-A9AF-4522-BA4E-959710ABA8F2}" type="datetimeFigureOut">
              <a:rPr lang="ru-RU" smtClean="0">
                <a:cs typeface="Arial" charset="0"/>
              </a:rPr>
              <a:pPr fontAlgn="base">
                <a:spcBef>
                  <a:spcPct val="0"/>
                </a:spcBef>
                <a:spcAft>
                  <a:spcPct val="0"/>
                </a:spcAft>
                <a:defRPr/>
              </a:pPr>
              <a:t>17.12.2020</a:t>
            </a:fld>
            <a:endParaRPr lang="ru-RU">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endParaRPr lang="ru-RU">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27C4C3DF-49FF-4AA4-A1AB-8615103FAECA}"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981C31E6-6AC6-4E62-806B-D0CB1E8C6262}" type="datetimeFigureOut">
              <a:rPr lang="ru-RU" smtClean="0">
                <a:cs typeface="Arial" charset="0"/>
              </a:rPr>
              <a:pPr fontAlgn="base">
                <a:spcBef>
                  <a:spcPct val="0"/>
                </a:spcBef>
                <a:spcAft>
                  <a:spcPct val="0"/>
                </a:spcAft>
                <a:defRPr/>
              </a:pPr>
              <a:t>17.12.2020</a:t>
            </a:fld>
            <a:endParaRPr lang="ru-RU">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endParaRPr lang="ru-RU">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solidFill>
                  <a:schemeClr val="accent1">
                    <a:lumMod val="50000"/>
                  </a:schemeClr>
                </a:solidFill>
                <a:latin typeface="Comic Sans MS" pitchFamily="66" charset="0"/>
              </a:defRPr>
            </a:lvl1pPr>
          </a:lstStyle>
          <a:p>
            <a:pPr fontAlgn="base">
              <a:spcBef>
                <a:spcPct val="0"/>
              </a:spcBef>
              <a:spcAft>
                <a:spcPct val="0"/>
              </a:spcAft>
              <a:defRPr/>
            </a:pPr>
            <a:fld id="{B1B0E188-B191-46AC-99B7-5113417AE6AB}" type="slidenum">
              <a:rPr lang="ru-RU" smtClean="0">
                <a:cs typeface="Arial" charset="0"/>
              </a:rPr>
              <a:pPr fontAlgn="base">
                <a:spcBef>
                  <a:spcPct val="0"/>
                </a:spcBef>
                <a:spcAft>
                  <a:spcPct val="0"/>
                </a:spcAft>
                <a:defRPr/>
              </a:pPr>
              <a:t>‹#›</a:t>
            </a:fld>
            <a:endParaRPr lang="ru-RU">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6"/>
          <p:cNvGrpSpPr/>
          <p:nvPr/>
        </p:nvGrpSpPr>
        <p:grpSpPr>
          <a:xfrm>
            <a:off x="1403648" y="980728"/>
            <a:ext cx="6336704" cy="3901211"/>
            <a:chOff x="1359894" y="1256948"/>
            <a:chExt cx="7165477" cy="3442206"/>
          </a:xfrm>
        </p:grpSpPr>
        <p:sp>
          <p:nvSpPr>
            <p:cNvPr id="5" name="Прямоугольник 4"/>
            <p:cNvSpPr/>
            <p:nvPr/>
          </p:nvSpPr>
          <p:spPr>
            <a:xfrm>
              <a:off x="1359894" y="1256948"/>
              <a:ext cx="7165477" cy="2607019"/>
            </a:xfrm>
            <a:prstGeom prst="rect">
              <a:avLst/>
            </a:prstGeom>
            <a:noFill/>
          </p:spPr>
          <p:txBody>
            <a:bodyPr wrap="square">
              <a:spAutoFit/>
            </a:bodyPr>
            <a:lstStyle/>
            <a:p>
              <a:pPr algn="ctr" fontAlgn="base">
                <a:spcBef>
                  <a:spcPct val="0"/>
                </a:spcBef>
                <a:spcAft>
                  <a:spcPct val="0"/>
                </a:spcAft>
                <a:defRPr/>
              </a:pPr>
              <a:r>
                <a:rPr lang="pl-PL" sz="6600" b="1" dirty="0">
                  <a:ln w="19050">
                    <a:solidFill>
                      <a:prstClr val="white"/>
                    </a:solidFill>
                    <a:prstDash val="solid"/>
                  </a:ln>
                  <a:solidFill>
                    <a:schemeClr val="accent1">
                      <a:lumMod val="50000"/>
                    </a:schemeClr>
                  </a:solidFill>
                  <a:effectLst>
                    <a:outerShdw blurRad="50000" dist="50800" dir="7500000" algn="tl">
                      <a:srgbClr val="000000">
                        <a:shade val="5000"/>
                        <a:alpha val="35000"/>
                      </a:srgbClr>
                    </a:outerShdw>
                  </a:effectLst>
                  <a:latin typeface="Comic Sans MS" pitchFamily="66" charset="0"/>
                  <a:cs typeface="Arial" charset="0"/>
                </a:rPr>
                <a:t> </a:t>
              </a:r>
              <a:r>
                <a:rPr lang="pl-PL" sz="4000" b="1" dirty="0">
                  <a:ln w="19050">
                    <a:solidFill>
                      <a:prstClr val="white"/>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rial" charset="0"/>
                </a:rPr>
                <a:t> Twórczość</a:t>
              </a:r>
            </a:p>
            <a:p>
              <a:pPr algn="ctr" fontAlgn="base">
                <a:spcBef>
                  <a:spcPct val="0"/>
                </a:spcBef>
                <a:spcAft>
                  <a:spcPct val="0"/>
                </a:spcAft>
                <a:defRPr/>
              </a:pPr>
              <a:r>
                <a:rPr lang="pl-PL" sz="4000" b="1" dirty="0">
                  <a:ln w="19050">
                    <a:solidFill>
                      <a:prstClr val="white"/>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rial" charset="0"/>
                </a:rPr>
                <a:t>uczniowska </a:t>
              </a:r>
            </a:p>
            <a:p>
              <a:pPr algn="ctr" fontAlgn="base">
                <a:spcBef>
                  <a:spcPct val="0"/>
                </a:spcBef>
                <a:spcAft>
                  <a:spcPct val="0"/>
                </a:spcAft>
                <a:defRPr/>
              </a:pPr>
              <a:r>
                <a:rPr lang="pl-PL" sz="4000" b="1" dirty="0">
                  <a:ln w="19050">
                    <a:solidFill>
                      <a:prstClr val="white"/>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rial" charset="0"/>
                </a:rPr>
                <a:t>,,Stara zabawka na choinkę” </a:t>
              </a:r>
              <a:endParaRPr lang="ru-RU" sz="4000" b="1" dirty="0">
                <a:ln w="19050">
                  <a:solidFill>
                    <a:prstClr val="white"/>
                  </a:solidFill>
                  <a:prstDash val="solid"/>
                </a:ln>
                <a:solidFill>
                  <a:srgbClr val="FF0000"/>
                </a:solidFill>
                <a:effectLst>
                  <a:outerShdw blurRad="50000" dist="50800" dir="7500000" algn="tl">
                    <a:srgbClr val="000000">
                      <a:shade val="5000"/>
                      <a:alpha val="35000"/>
                    </a:srgbClr>
                  </a:outerShdw>
                </a:effectLst>
                <a:latin typeface="Comic Sans MS" pitchFamily="66" charset="0"/>
                <a:cs typeface="Arial" charset="0"/>
              </a:endParaRPr>
            </a:p>
          </p:txBody>
        </p:sp>
        <p:sp>
          <p:nvSpPr>
            <p:cNvPr id="6" name="Прямоугольник 5"/>
            <p:cNvSpPr/>
            <p:nvPr/>
          </p:nvSpPr>
          <p:spPr>
            <a:xfrm>
              <a:off x="1832162" y="4020243"/>
              <a:ext cx="5732383" cy="678911"/>
            </a:xfrm>
            <a:prstGeom prst="rect">
              <a:avLst/>
            </a:prstGeom>
          </p:spPr>
          <p:txBody>
            <a:bodyPr wrap="square">
              <a:spAutoFit/>
            </a:bodyPr>
            <a:lstStyle/>
            <a:p>
              <a:pPr algn="ctr" fontAlgn="base">
                <a:spcBef>
                  <a:spcPct val="0"/>
                </a:spcBef>
                <a:spcAft>
                  <a:spcPct val="0"/>
                </a:spcAft>
                <a:defRPr/>
              </a:pPr>
              <a:r>
                <a:rPr lang="pl-PL" sz="1400" dirty="0">
                  <a:solidFill>
                    <a:schemeClr val="accent1">
                      <a:lumMod val="50000"/>
                    </a:schemeClr>
                  </a:solidFill>
                  <a:effectLst>
                    <a:outerShdw blurRad="38100" dist="38100" dir="2700000" algn="tl">
                      <a:srgbClr val="000000">
                        <a:alpha val="43137"/>
                      </a:srgbClr>
                    </a:outerShdw>
                  </a:effectLst>
                  <a:latin typeface="Comic Sans MS" pitchFamily="66" charset="0"/>
                  <a:cs typeface="Arial" charset="0"/>
                </a:rPr>
                <a:t> Program profilaktyczny 2020 r. ,,Droga zdrowia”</a:t>
              </a:r>
            </a:p>
            <a:p>
              <a:pPr algn="ctr" fontAlgn="base">
                <a:spcBef>
                  <a:spcPct val="0"/>
                </a:spcBef>
                <a:spcAft>
                  <a:spcPct val="0"/>
                </a:spcAft>
                <a:defRPr/>
              </a:pPr>
              <a:r>
                <a:rPr lang="pl-PL" sz="1400" dirty="0">
                  <a:solidFill>
                    <a:schemeClr val="accent1">
                      <a:lumMod val="50000"/>
                    </a:schemeClr>
                  </a:solidFill>
                  <a:effectLst>
                    <a:outerShdw blurRad="38100" dist="38100" dir="2700000" algn="tl">
                      <a:srgbClr val="000000">
                        <a:alpha val="43137"/>
                      </a:srgbClr>
                    </a:outerShdw>
                  </a:effectLst>
                  <a:latin typeface="Comic Sans MS" pitchFamily="66" charset="0"/>
                  <a:cs typeface="Arial" charset="0"/>
                </a:rPr>
                <a:t>Koordynator pedagog socjalny Lucja Szuszkiewicz</a:t>
              </a:r>
            </a:p>
            <a:p>
              <a:pPr algn="ctr" fontAlgn="base">
                <a:spcBef>
                  <a:spcPct val="0"/>
                </a:spcBef>
                <a:spcAft>
                  <a:spcPct val="0"/>
                </a:spcAft>
                <a:defRPr/>
              </a:pPr>
              <a:endParaRPr lang="ru-RU" sz="1600" dirty="0">
                <a:solidFill>
                  <a:schemeClr val="accent1">
                    <a:lumMod val="50000"/>
                  </a:schemeClr>
                </a:solidFill>
                <a:latin typeface="Comic Sans MS" pitchFamily="66" charset="0"/>
                <a:cs typeface="Arial" charset="0"/>
              </a:endParaRPr>
            </a:p>
          </p:txBody>
        </p:sp>
      </p:grpSp>
    </p:spTree>
    <p:extLst>
      <p:ext uri="{BB962C8B-B14F-4D97-AF65-F5344CB8AC3E}">
        <p14:creationId xmlns:p14="http://schemas.microsoft.com/office/powerpoint/2010/main" val="258798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r>
              <a:rPr lang="lt-LT" dirty="0"/>
              <a:t> </a:t>
            </a:r>
            <a:r>
              <a:rPr lang="lt-LT" b="1" dirty="0">
                <a:solidFill>
                  <a:srgbClr val="FF0000"/>
                </a:solidFill>
              </a:rPr>
              <a:t>STARA RYBKA</a:t>
            </a:r>
            <a:br>
              <a:rPr lang="lt-LT" dirty="0"/>
            </a:br>
            <a:br>
              <a:rPr lang="lt-LT" dirty="0"/>
            </a:br>
            <a:endParaRPr lang="ru-RU" dirty="0"/>
          </a:p>
        </p:txBody>
      </p:sp>
      <p:sp>
        <p:nvSpPr>
          <p:cNvPr id="4" name="Объект 3"/>
          <p:cNvSpPr>
            <a:spLocks noGrp="1"/>
          </p:cNvSpPr>
          <p:nvPr>
            <p:ph sz="half" idx="2"/>
          </p:nvPr>
        </p:nvSpPr>
        <p:spPr>
          <a:xfrm>
            <a:off x="107504" y="908720"/>
            <a:ext cx="5842992" cy="5400600"/>
          </a:xfrm>
        </p:spPr>
        <p:txBody>
          <a:bodyPr/>
          <a:lstStyle/>
          <a:p>
            <a:r>
              <a:rPr lang="pl-PL" sz="1200" b="1" dirty="0"/>
              <a:t>W malej miejscowości pod lasem żyła sobie szczęśliwa rodzinka: mama, tata i dwóch synków.</a:t>
            </a:r>
          </a:p>
          <a:p>
            <a:r>
              <a:rPr lang="pl-PL" sz="1200" b="1" dirty="0"/>
              <a:t>Tata kupił  w sklepie zieloną choinkę i przyniósł ją do domu. Chłopcy pobiegli na strych po kartony z ozdobami świątecznymi. Piotruś zszedł z kartonami na dół, a Jas został z ciekawością oglądać strych. Tyle tam było różnych rzeczy, ale przy ścianie jeszcze zobaczył jedne malutkie pudełko. Jaś wziął pudełko i ostrożnie zszedł z nim na </a:t>
            </a:r>
            <a:r>
              <a:rPr lang="pl-PL" sz="1200" b="1" dirty="0" err="1"/>
              <a:t>dół.Wszyscy</a:t>
            </a:r>
            <a:r>
              <a:rPr lang="pl-PL" sz="1200" b="1" dirty="0"/>
              <a:t> razem otworzyli pudełko. Tam było dużo różnych zabawek. Obok pięknych nowoczesnych i  lśniących, znajdowały się stare poszarpane bombki. To były dziecięce zabawki moich rodziców. Na samym dole leżała malutka rybka, zabawka mojej mamy. Tą zabawkę mama chroniła z samego dzieciństwa. Otrzymała  od swojej babci w prezencie na święta. Wyglądała bardzo </a:t>
            </a:r>
            <a:r>
              <a:rPr lang="pl-PL" sz="1200" b="1" dirty="0" err="1"/>
              <a:t>czrowniczo</a:t>
            </a:r>
            <a:r>
              <a:rPr lang="pl-PL" sz="1200" b="1" dirty="0"/>
              <a:t>.</a:t>
            </a:r>
          </a:p>
          <a:p>
            <a:r>
              <a:rPr lang="pl-PL" sz="1200" b="1" dirty="0"/>
              <a:t> W pewnym momencie Rybka przemówiła:</a:t>
            </a:r>
          </a:p>
          <a:p>
            <a:r>
              <a:rPr lang="pl-PL" sz="1200" b="1" dirty="0"/>
              <a:t>`- Cześć, to ja Rybka! Zbliżają się Święta Bożego Narodzenia. Ja bardzo cieszę się ! Czekałam tak długo na otwarcie kartonu. Moi przyjaciele powoli  wykruszają się . Właśnie obok pękła zabawka -jabłko, mój najstarszy przyjaciel od wielu lat. Nie dziwnego, przecież od trzydziestu lat byliśmy razem i służyliśmy ozdobą świąteczną. Jesteśmy  zawieszone na krawieckich niteczkach, a moi nowi przyjaciele na kolorowych wstążkach, obsypane brokatem. Ale jak ładnie i pięknie wyglądamy  razem. Wśród tych nowych tworzymy historię waszego domu, waszej rodziny. Gdy wszyscy idziecie spać, my opowiadamy sobie nawzajem rozmaite historie. Każdy, kto nie śpi tej nocy, może usłyszeć  nasz szept. I teraz ja, Sopelek, mam wrażenie, ze jestem dziadkiem wszystkich zabawek na choince.</a:t>
            </a:r>
          </a:p>
          <a:p>
            <a:r>
              <a:rPr lang="pl-PL" sz="1200" b="1" dirty="0"/>
              <a:t>Dziękuję  Piotrusiowi i Jasiowi za zawieszenie mnie Sopelka na najpiękniejszej gałązce choinki. I życzę Wam bajecznych Świat. Do spotkania za dwanaście miesięcy!! Dobranoc.</a:t>
            </a:r>
          </a:p>
          <a:p>
            <a:endParaRPr lang="pl-PL" dirty="0"/>
          </a:p>
          <a:p>
            <a:endParaRPr lang="ru-RU" dirty="0"/>
          </a:p>
        </p:txBody>
      </p:sp>
      <p:pic>
        <p:nvPicPr>
          <p:cNvPr id="5" name="Рисунок 4">
            <a:extLst>
              <a:ext uri="{FF2B5EF4-FFF2-40B4-BE49-F238E27FC236}">
                <a16:creationId xmlns:a16="http://schemas.microsoft.com/office/drawing/2014/main" id="{0630C97B-A9D6-469C-8485-64BD1A6187A1}"/>
              </a:ext>
            </a:extLst>
          </p:cNvPr>
          <p:cNvPicPr>
            <a:picLocks noChangeAspect="1"/>
          </p:cNvPicPr>
          <p:nvPr/>
        </p:nvPicPr>
        <p:blipFill>
          <a:blip r:embed="rId2"/>
          <a:stretch>
            <a:fillRect/>
          </a:stretch>
        </p:blipFill>
        <p:spPr>
          <a:xfrm>
            <a:off x="5816488" y="2852936"/>
            <a:ext cx="1475360" cy="1963082"/>
          </a:xfrm>
          <a:prstGeom prst="rect">
            <a:avLst/>
          </a:prstGeom>
        </p:spPr>
      </p:pic>
      <p:pic>
        <p:nvPicPr>
          <p:cNvPr id="6" name="Рисунок 5">
            <a:extLst>
              <a:ext uri="{FF2B5EF4-FFF2-40B4-BE49-F238E27FC236}">
                <a16:creationId xmlns:a16="http://schemas.microsoft.com/office/drawing/2014/main" id="{DAD26244-DCA9-47E5-850F-801E9A157A2F}"/>
              </a:ext>
            </a:extLst>
          </p:cNvPr>
          <p:cNvPicPr>
            <a:picLocks noChangeAspect="1"/>
          </p:cNvPicPr>
          <p:nvPr/>
        </p:nvPicPr>
        <p:blipFill>
          <a:blip r:embed="rId3"/>
          <a:stretch>
            <a:fillRect/>
          </a:stretch>
        </p:blipFill>
        <p:spPr>
          <a:xfrm>
            <a:off x="6995357" y="188640"/>
            <a:ext cx="1981372" cy="3761558"/>
          </a:xfrm>
          <a:prstGeom prst="rect">
            <a:avLst/>
          </a:prstGeom>
        </p:spPr>
      </p:pic>
      <p:sp>
        <p:nvSpPr>
          <p:cNvPr id="8" name="TextBox 7">
            <a:extLst>
              <a:ext uri="{FF2B5EF4-FFF2-40B4-BE49-F238E27FC236}">
                <a16:creationId xmlns:a16="http://schemas.microsoft.com/office/drawing/2014/main" id="{40B8C2E9-0C52-4960-8A54-E786B342B8C7}"/>
              </a:ext>
            </a:extLst>
          </p:cNvPr>
          <p:cNvSpPr txBox="1"/>
          <p:nvPr/>
        </p:nvSpPr>
        <p:spPr>
          <a:xfrm>
            <a:off x="6084168" y="4869160"/>
            <a:ext cx="940001" cy="923330"/>
          </a:xfrm>
          <a:prstGeom prst="rect">
            <a:avLst/>
          </a:prstGeom>
          <a:noFill/>
        </p:spPr>
        <p:txBody>
          <a:bodyPr wrap="square">
            <a:spAutoFit/>
          </a:bodyPr>
          <a:lstStyle/>
          <a:p>
            <a:r>
              <a:rPr lang="pl-PL" b="1" dirty="0"/>
              <a:t>D</a:t>
            </a:r>
            <a:r>
              <a:rPr lang="lt-LT" b="1" dirty="0" err="1"/>
              <a:t>aniel</a:t>
            </a:r>
            <a:r>
              <a:rPr lang="lt-LT" b="1" dirty="0"/>
              <a:t> </a:t>
            </a:r>
            <a:r>
              <a:rPr lang="pl-PL" b="1" dirty="0"/>
              <a:t>K</a:t>
            </a:r>
            <a:r>
              <a:rPr lang="lt-LT" b="1" dirty="0" err="1"/>
              <a:t>ulnis</a:t>
            </a:r>
            <a:endParaRPr lang="pl-PL" b="1" dirty="0"/>
          </a:p>
          <a:p>
            <a:r>
              <a:rPr lang="lt-LT" b="1" dirty="0"/>
              <a:t> 1 c</a:t>
            </a:r>
          </a:p>
        </p:txBody>
      </p:sp>
    </p:spTree>
    <p:extLst>
      <p:ext uri="{BB962C8B-B14F-4D97-AF65-F5344CB8AC3E}">
        <p14:creationId xmlns:p14="http://schemas.microsoft.com/office/powerpoint/2010/main" val="340155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60648"/>
            <a:ext cx="7154204" cy="706090"/>
          </a:xfrm>
        </p:spPr>
        <p:txBody>
          <a:bodyPr/>
          <a:lstStyle/>
          <a:p>
            <a:r>
              <a:rPr lang="lt-LT" b="1" dirty="0" err="1">
                <a:solidFill>
                  <a:srgbClr val="FF0000"/>
                </a:solidFill>
              </a:rPr>
              <a:t>Stara</a:t>
            </a:r>
            <a:r>
              <a:rPr lang="lt-LT" b="1" dirty="0">
                <a:solidFill>
                  <a:srgbClr val="FF0000"/>
                </a:solidFill>
              </a:rPr>
              <a:t> </a:t>
            </a:r>
            <a:r>
              <a:rPr lang="lt-LT" b="1" dirty="0" err="1">
                <a:solidFill>
                  <a:srgbClr val="FF0000"/>
                </a:solidFill>
              </a:rPr>
              <a:t>zabawka</a:t>
            </a:r>
            <a:endParaRPr lang="ru-RU" b="1" dirty="0">
              <a:solidFill>
                <a:srgbClr val="FF0000"/>
              </a:solidFill>
            </a:endParaRPr>
          </a:p>
        </p:txBody>
      </p:sp>
      <p:sp>
        <p:nvSpPr>
          <p:cNvPr id="3" name="Объект 2"/>
          <p:cNvSpPr>
            <a:spLocks noGrp="1"/>
          </p:cNvSpPr>
          <p:nvPr>
            <p:ph idx="1"/>
          </p:nvPr>
        </p:nvSpPr>
        <p:spPr>
          <a:xfrm>
            <a:off x="755576" y="908720"/>
            <a:ext cx="5485527" cy="5359326"/>
          </a:xfrm>
        </p:spPr>
        <p:txBody>
          <a:bodyPr/>
          <a:lstStyle/>
          <a:p>
            <a:r>
              <a:rPr lang="pl-PL" sz="1800" dirty="0"/>
              <a:t>Za oknem był zimny, grudniowy ranek. Na choince wisiała stara zabawka Świętego Mikołaja. </a:t>
            </a:r>
          </a:p>
          <a:p>
            <a:r>
              <a:rPr lang="pl-PL" sz="1800" dirty="0"/>
              <a:t>       Bardzo ona wyróżniała się wśród innych nowych noworocznych zabawek, które zdobiły choinkę. Z powodu długich lat istnienia, zabawka Świętego Mikołaja zmieniła swój wygląd. Czapka była bez bąbla, na kożuszku brakowało kilka guzików. Kolor zabawki zmienił się na blado czerwony. Jedynie w blasku światełek, które zapalałem późnym wieczorem, Święty Mikołaj nieco przybierał barw. On stawał się coraz weselszy i miałem wrażenie, że do mnie uśmiecha się.</a:t>
            </a:r>
          </a:p>
          <a:p>
            <a:r>
              <a:rPr lang="pl-PL" sz="1800" dirty="0"/>
              <a:t>Każdego roku zawieszam tę zabawkę na choinkę, ponieważ ona dla mnie dużo znaczy. Dostałem ją od babci na nowy rok. Od tego czasu zabawka Świętego Mikołaja zdobi moją choinkę na każde święto noworoczne.</a:t>
            </a:r>
          </a:p>
          <a:p>
            <a:endParaRPr lang="ru-RU" sz="2000" dirty="0"/>
          </a:p>
        </p:txBody>
      </p:sp>
      <p:pic>
        <p:nvPicPr>
          <p:cNvPr id="4" name="Рисунок 3">
            <a:extLst>
              <a:ext uri="{FF2B5EF4-FFF2-40B4-BE49-F238E27FC236}">
                <a16:creationId xmlns:a16="http://schemas.microsoft.com/office/drawing/2014/main" id="{AA3B44B8-39E4-48C9-8EF5-2A203C8B43B5}"/>
              </a:ext>
            </a:extLst>
          </p:cNvPr>
          <p:cNvPicPr>
            <a:picLocks noChangeAspect="1"/>
          </p:cNvPicPr>
          <p:nvPr/>
        </p:nvPicPr>
        <p:blipFill>
          <a:blip r:embed="rId2"/>
          <a:stretch>
            <a:fillRect/>
          </a:stretch>
        </p:blipFill>
        <p:spPr>
          <a:xfrm>
            <a:off x="6516216" y="994718"/>
            <a:ext cx="2230654" cy="3673720"/>
          </a:xfrm>
          <a:prstGeom prst="rect">
            <a:avLst/>
          </a:prstGeom>
        </p:spPr>
      </p:pic>
      <p:sp>
        <p:nvSpPr>
          <p:cNvPr id="6" name="TextBox 5">
            <a:extLst>
              <a:ext uri="{FF2B5EF4-FFF2-40B4-BE49-F238E27FC236}">
                <a16:creationId xmlns:a16="http://schemas.microsoft.com/office/drawing/2014/main" id="{9CA693B3-E6C4-4186-BFB3-56EDC8D48D95}"/>
              </a:ext>
            </a:extLst>
          </p:cNvPr>
          <p:cNvSpPr txBox="1"/>
          <p:nvPr/>
        </p:nvSpPr>
        <p:spPr>
          <a:xfrm>
            <a:off x="6767447" y="4939952"/>
            <a:ext cx="1728192" cy="923330"/>
          </a:xfrm>
          <a:prstGeom prst="rect">
            <a:avLst/>
          </a:prstGeom>
          <a:noFill/>
        </p:spPr>
        <p:txBody>
          <a:bodyPr wrap="square">
            <a:spAutoFit/>
          </a:bodyPr>
          <a:lstStyle/>
          <a:p>
            <a:r>
              <a:rPr lang="lt-LT" b="1" dirty="0" err="1"/>
              <a:t>Dominik</a:t>
            </a:r>
            <a:r>
              <a:rPr lang="lt-LT" b="1" dirty="0"/>
              <a:t> </a:t>
            </a:r>
            <a:r>
              <a:rPr lang="lt-LT" b="1" dirty="0" err="1"/>
              <a:t>Malinowski</a:t>
            </a:r>
            <a:r>
              <a:rPr lang="lt-LT" b="1" dirty="0"/>
              <a:t>,</a:t>
            </a:r>
          </a:p>
          <a:p>
            <a:r>
              <a:rPr lang="lt-LT" b="1" dirty="0"/>
              <a:t>4c </a:t>
            </a:r>
            <a:r>
              <a:rPr lang="lt-LT" b="1" dirty="0" err="1"/>
              <a:t>klasa</a:t>
            </a:r>
            <a:endParaRPr lang="lt-LT" b="1" dirty="0"/>
          </a:p>
        </p:txBody>
      </p:sp>
    </p:spTree>
    <p:extLst>
      <p:ext uri="{BB962C8B-B14F-4D97-AF65-F5344CB8AC3E}">
        <p14:creationId xmlns:p14="http://schemas.microsoft.com/office/powerpoint/2010/main" val="306135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25562"/>
          </a:xfrm>
        </p:spPr>
        <p:txBody>
          <a:bodyPr/>
          <a:lstStyle/>
          <a:p>
            <a:r>
              <a:rPr lang="pl-PL" sz="4000" b="1" dirty="0">
                <a:solidFill>
                  <a:srgbClr val="FF0000"/>
                </a:solidFill>
              </a:rPr>
              <a:t>Opowieść o aniołku na choinkę</a:t>
            </a:r>
            <a:endParaRPr lang="ru-RU" sz="4000" b="1" dirty="0">
              <a:solidFill>
                <a:srgbClr val="FF0000"/>
              </a:solidFill>
            </a:endParaRPr>
          </a:p>
        </p:txBody>
      </p:sp>
      <p:sp>
        <p:nvSpPr>
          <p:cNvPr id="3" name="Объект 2"/>
          <p:cNvSpPr>
            <a:spLocks noGrp="1"/>
          </p:cNvSpPr>
          <p:nvPr>
            <p:ph sz="half" idx="1"/>
          </p:nvPr>
        </p:nvSpPr>
        <p:spPr>
          <a:xfrm>
            <a:off x="458404" y="856282"/>
            <a:ext cx="6275040" cy="5145435"/>
          </a:xfrm>
        </p:spPr>
        <p:txBody>
          <a:bodyPr/>
          <a:lstStyle/>
          <a:p>
            <a:pPr marL="0" indent="0" algn="just">
              <a:buNone/>
            </a:pPr>
            <a:r>
              <a:rPr lang="pl-PL" sz="1200" dirty="0"/>
              <a:t>Dawno, dawno temu w niewielkiej wsi żyła rodzina stolarza. Stolarz miał żonę i córkę Marysię. Każdego roku dziewczynka czekała na Boże Narodzenie, na choinkę, więc ojciec postanowił zrobić niespodziankę swojej córce. </a:t>
            </a:r>
          </a:p>
          <a:p>
            <a:pPr marL="0" indent="0" algn="just">
              <a:buNone/>
            </a:pPr>
            <a:r>
              <a:rPr lang="pl-PL" sz="1200" dirty="0"/>
              <a:t>Wziął suchą kłodę drewna, instrumenty i zaczął coś strugać i heblować. Przypomniał sobie, że na poddaszu ma kilka książek z ciekawymi pomysłami na wyroby z drewna. W oczy mu wpadła książka z grubą okładką, na której był narysowany aniołek. </a:t>
            </a:r>
          </a:p>
          <a:p>
            <a:pPr marL="0" indent="0" algn="just">
              <a:buNone/>
            </a:pPr>
            <a:r>
              <a:rPr lang="pl-PL" sz="1200" dirty="0"/>
              <a:t>-	Chyba wyrzeźbię aniołka z drewna – pomyślał i zabrał się do pracy.</a:t>
            </a:r>
          </a:p>
          <a:p>
            <a:pPr marL="0" indent="0" algn="just">
              <a:buNone/>
            </a:pPr>
            <a:r>
              <a:rPr lang="pl-PL" sz="1200" dirty="0"/>
              <a:t>Gdy nastał wieczór i pierwsza gwiazdka pojawiła się na niebie cała rodzina zasiadła do wigilijnego stołu.  </a:t>
            </a:r>
          </a:p>
          <a:p>
            <a:pPr marL="0" indent="0" algn="just">
              <a:buNone/>
            </a:pPr>
            <a:r>
              <a:rPr lang="pl-PL" sz="1200" dirty="0"/>
              <a:t>-	Córciu, niespodzianka ode mnie! – zawołał ojciec.</a:t>
            </a:r>
          </a:p>
          <a:p>
            <a:pPr marL="0" indent="0" algn="just">
              <a:buNone/>
            </a:pPr>
            <a:r>
              <a:rPr lang="pl-PL" sz="1200" dirty="0"/>
              <a:t>-	Ojejku, jaki miły! – odezwała się Marysia i zastygła w bezruchu.   </a:t>
            </a:r>
          </a:p>
          <a:p>
            <a:pPr marL="0" indent="0" algn="just">
              <a:buNone/>
            </a:pPr>
            <a:r>
              <a:rPr lang="pl-PL" sz="1200" dirty="0"/>
              <a:t>-	I jak? Podoba ci się? – spytał zdziwiony ojciec.</a:t>
            </a:r>
          </a:p>
          <a:p>
            <a:pPr marL="0" indent="0" algn="just">
              <a:buNone/>
            </a:pPr>
            <a:r>
              <a:rPr lang="pl-PL" sz="1200" dirty="0"/>
              <a:t>-	O tak, bardzo, niezwykły aniołek! – zawołała Marysia, klasnęła w dłonie i objęła ojca mocno za szyję.</a:t>
            </a:r>
          </a:p>
          <a:p>
            <a:pPr marL="0" indent="0" algn="just">
              <a:buNone/>
            </a:pPr>
            <a:r>
              <a:rPr lang="pl-PL" sz="1200" dirty="0"/>
              <a:t>Radość rozpierała ojca, kiedy patrzył, jak córka cieszy się z prezentu.</a:t>
            </a:r>
          </a:p>
          <a:p>
            <a:pPr marL="0" indent="0" algn="just">
              <a:buNone/>
            </a:pPr>
            <a:r>
              <a:rPr lang="pl-PL" sz="1200" dirty="0"/>
              <a:t>-	Będziesz strażnikiem naszej choinki – powiedziała Marysia i powiesiła aniołka na szczyt choinki.</a:t>
            </a:r>
          </a:p>
          <a:p>
            <a:pPr marL="0" indent="0" algn="just">
              <a:buNone/>
            </a:pPr>
            <a:r>
              <a:rPr lang="pl-PL" sz="1200" dirty="0"/>
              <a:t>-	Jesteś taka mądra ... – dodał ojciec.</a:t>
            </a:r>
          </a:p>
          <a:p>
            <a:pPr marL="0" indent="0" algn="just">
              <a:buNone/>
            </a:pPr>
            <a:r>
              <a:rPr lang="pl-PL" sz="1200" dirty="0"/>
              <a:t>Marysia jeszcze długo z zachwytem patrzyła na choinkę i przez moment miała wrażenie, że aniołek się uśmiecha do niej.</a:t>
            </a:r>
          </a:p>
          <a:p>
            <a:pPr marL="0" indent="0" algn="just">
              <a:buNone/>
            </a:pPr>
            <a:r>
              <a:rPr lang="pl-PL" sz="1200" dirty="0"/>
              <a:t>-	Po świętach zostaniesz moim opiekunem przez cały rok – pomyślała cicho  Marysia i uśmiechnęła się do swoich myśli.</a:t>
            </a:r>
          </a:p>
          <a:p>
            <a:pPr marL="0" indent="0" algn="just">
              <a:buNone/>
            </a:pPr>
            <a:r>
              <a:rPr lang="pl-PL" sz="1200" dirty="0"/>
              <a:t>Od tej pory aniołek nie opuszczał dziewczynki ani na krok. Lata mijały, dziewczynka wyrosła, </a:t>
            </a:r>
            <a:r>
              <a:rPr lang="pl-PL" sz="1200" dirty="0" err="1"/>
              <a:t>zalożyła</a:t>
            </a:r>
            <a:r>
              <a:rPr lang="pl-PL" sz="1200" dirty="0"/>
              <a:t> swoją rodzinę, a drewniany aniołek i dzisiaj wisi dumnie na najwyższej gałęzi choinki wśród kolorowych i nowoczesnych bombek.</a:t>
            </a:r>
          </a:p>
          <a:p>
            <a:pPr marL="0" indent="0" algn="just">
              <a:buNone/>
            </a:pPr>
            <a:r>
              <a:rPr lang="pl-PL" sz="1200" dirty="0"/>
              <a:t>-	O! Mój ulubiony aniołek – powiedziała radośnie babcia Marysia – kiedy byłam w twoim wieku, wnusiu, dostałam go od swojego taty.</a:t>
            </a:r>
          </a:p>
          <a:p>
            <a:endParaRPr lang="pl-PL" dirty="0"/>
          </a:p>
          <a:p>
            <a:endParaRPr lang="ru-RU" dirty="0"/>
          </a:p>
        </p:txBody>
      </p:sp>
      <p:pic>
        <p:nvPicPr>
          <p:cNvPr id="5" name="Рисунок 4">
            <a:extLst>
              <a:ext uri="{FF2B5EF4-FFF2-40B4-BE49-F238E27FC236}">
                <a16:creationId xmlns:a16="http://schemas.microsoft.com/office/drawing/2014/main" id="{35A1116E-B16F-4F4A-8815-9C73AE1DCAA2}"/>
              </a:ext>
            </a:extLst>
          </p:cNvPr>
          <p:cNvPicPr>
            <a:picLocks noChangeAspect="1"/>
          </p:cNvPicPr>
          <p:nvPr/>
        </p:nvPicPr>
        <p:blipFill>
          <a:blip r:embed="rId2"/>
          <a:stretch>
            <a:fillRect/>
          </a:stretch>
        </p:blipFill>
        <p:spPr>
          <a:xfrm>
            <a:off x="6808838" y="1564073"/>
            <a:ext cx="1903093" cy="1950083"/>
          </a:xfrm>
          <a:prstGeom prst="rect">
            <a:avLst/>
          </a:prstGeom>
        </p:spPr>
      </p:pic>
      <p:sp>
        <p:nvSpPr>
          <p:cNvPr id="7" name="TextBox 6">
            <a:extLst>
              <a:ext uri="{FF2B5EF4-FFF2-40B4-BE49-F238E27FC236}">
                <a16:creationId xmlns:a16="http://schemas.microsoft.com/office/drawing/2014/main" id="{075593A5-4785-4CE4-A82B-C3D0CFE9DA7C}"/>
              </a:ext>
            </a:extLst>
          </p:cNvPr>
          <p:cNvSpPr txBox="1"/>
          <p:nvPr/>
        </p:nvSpPr>
        <p:spPr>
          <a:xfrm>
            <a:off x="6808838" y="3634135"/>
            <a:ext cx="1147538" cy="923330"/>
          </a:xfrm>
          <a:prstGeom prst="rect">
            <a:avLst/>
          </a:prstGeom>
          <a:noFill/>
        </p:spPr>
        <p:txBody>
          <a:bodyPr wrap="square">
            <a:spAutoFit/>
          </a:bodyPr>
          <a:lstStyle/>
          <a:p>
            <a:r>
              <a:rPr lang="pl-PL" b="1" dirty="0">
                <a:latin typeface="Times New Roman" panose="02020603050405020304" pitchFamily="18" charset="0"/>
                <a:cs typeface="Times New Roman" panose="02020603050405020304" pitchFamily="18" charset="0"/>
              </a:rPr>
              <a:t>Sylwia Jasinka </a:t>
            </a:r>
          </a:p>
          <a:p>
            <a:r>
              <a:rPr lang="pl-PL" b="1" dirty="0">
                <a:latin typeface="Times New Roman" panose="02020603050405020304" pitchFamily="18" charset="0"/>
                <a:cs typeface="Times New Roman" panose="02020603050405020304" pitchFamily="18" charset="0"/>
              </a:rPr>
              <a:t>5 B klasa</a:t>
            </a:r>
          </a:p>
        </p:txBody>
      </p:sp>
    </p:spTree>
    <p:extLst>
      <p:ext uri="{BB962C8B-B14F-4D97-AF65-F5344CB8AC3E}">
        <p14:creationId xmlns:p14="http://schemas.microsoft.com/office/powerpoint/2010/main" val="130773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901BDE-908C-4DD8-B51C-C0099A74E290}"/>
              </a:ext>
            </a:extLst>
          </p:cNvPr>
          <p:cNvSpPr>
            <a:spLocks noGrp="1"/>
          </p:cNvSpPr>
          <p:nvPr>
            <p:ph type="title"/>
          </p:nvPr>
        </p:nvSpPr>
        <p:spPr>
          <a:xfrm>
            <a:off x="457200" y="274638"/>
            <a:ext cx="8229600" cy="850106"/>
          </a:xfrm>
        </p:spPr>
        <p:txBody>
          <a:bodyPr/>
          <a:lstStyle/>
          <a:p>
            <a:r>
              <a:rPr lang="lt-LT" b="1" dirty="0" err="1">
                <a:solidFill>
                  <a:srgbClr val="FF0000"/>
                </a:solidFill>
              </a:rPr>
              <a:t>Aniołek</a:t>
            </a:r>
            <a:endParaRPr lang="lt-LT" b="1" dirty="0">
              <a:solidFill>
                <a:srgbClr val="FF0000"/>
              </a:solidFill>
            </a:endParaRPr>
          </a:p>
        </p:txBody>
      </p:sp>
      <p:sp>
        <p:nvSpPr>
          <p:cNvPr id="4" name="Объект 3">
            <a:extLst>
              <a:ext uri="{FF2B5EF4-FFF2-40B4-BE49-F238E27FC236}">
                <a16:creationId xmlns:a16="http://schemas.microsoft.com/office/drawing/2014/main" id="{57A23ED5-3AA7-49B7-8781-F39B4808221D}"/>
              </a:ext>
            </a:extLst>
          </p:cNvPr>
          <p:cNvSpPr>
            <a:spLocks noGrp="1"/>
          </p:cNvSpPr>
          <p:nvPr>
            <p:ph sz="half" idx="2"/>
          </p:nvPr>
        </p:nvSpPr>
        <p:spPr>
          <a:xfrm>
            <a:off x="456988" y="1124744"/>
            <a:ext cx="5987220" cy="5001419"/>
          </a:xfrm>
        </p:spPr>
        <p:txBody>
          <a:bodyPr/>
          <a:lstStyle/>
          <a:p>
            <a:pPr marL="0" indent="0" algn="just">
              <a:buNone/>
            </a:pPr>
            <a:r>
              <a:rPr lang="pl-PL" sz="1800" dirty="0"/>
              <a:t>Moja ulubiona ozdoba choinkowa- to aniołek. Jest on wykonany z grubego szkła. W ręku on trzyma złotą dudkę. Na brzuchu wisi piękny, złoty pasek. Przez swą dudkę nagrywa długie kolędy. Ten aniołek przyleciał do mojej rodziny, z tego momentu upłynęło ponad siedem lat. Każdą zimą zawieszamy jego na naszą choinkę, jasne też, że wisi do tego dnia. </a:t>
            </a:r>
          </a:p>
          <a:p>
            <a:pPr marL="0" indent="0" algn="just">
              <a:buNone/>
            </a:pPr>
            <a:r>
              <a:rPr lang="pl-PL" sz="1800" dirty="0"/>
              <a:t>W wigilijną noc co roku śni mi się, że ten aniołek przychodzi do mego pokoju i przygrywa całą noc kolędy. Szkoda, że naprawdę ten aniołek nie jest żywy, wtedy moglibyśmy zapoznać się i kolegować. Chodzilibyśmy razem do szkoły, siedzielibyśmy za jedną ławką. Poznajomiłabym jego z moją cudowną klasą. Jedlibyśmy kanapki na przerwie, chodzilibyśmy po parku na długi spacer. </a:t>
            </a:r>
          </a:p>
          <a:p>
            <a:pPr marL="0" indent="0" algn="just">
              <a:buNone/>
            </a:pPr>
            <a:r>
              <a:rPr lang="pl-PL" sz="1800" dirty="0"/>
              <a:t>Chciałabym, aby naprawdę ten anioł był i w tą chwilę ze mną. Lecz ja jestem pewna, że w tej chwili obok mnie stoi mój anioł stróż.</a:t>
            </a:r>
          </a:p>
          <a:p>
            <a:endParaRPr lang="lt-LT" dirty="0"/>
          </a:p>
        </p:txBody>
      </p:sp>
      <p:pic>
        <p:nvPicPr>
          <p:cNvPr id="5" name="Рисунок 4">
            <a:extLst>
              <a:ext uri="{FF2B5EF4-FFF2-40B4-BE49-F238E27FC236}">
                <a16:creationId xmlns:a16="http://schemas.microsoft.com/office/drawing/2014/main" id="{41D97B8F-8880-4674-B8C0-9E6ED2DF8AE4}"/>
              </a:ext>
            </a:extLst>
          </p:cNvPr>
          <p:cNvPicPr>
            <a:picLocks noChangeAspect="1"/>
          </p:cNvPicPr>
          <p:nvPr/>
        </p:nvPicPr>
        <p:blipFill>
          <a:blip r:embed="rId2"/>
          <a:stretch>
            <a:fillRect/>
          </a:stretch>
        </p:blipFill>
        <p:spPr>
          <a:xfrm>
            <a:off x="6588224" y="497434"/>
            <a:ext cx="2197513" cy="2931566"/>
          </a:xfrm>
          <a:prstGeom prst="rect">
            <a:avLst/>
          </a:prstGeom>
        </p:spPr>
      </p:pic>
      <p:sp>
        <p:nvSpPr>
          <p:cNvPr id="7" name="TextBox 6">
            <a:extLst>
              <a:ext uri="{FF2B5EF4-FFF2-40B4-BE49-F238E27FC236}">
                <a16:creationId xmlns:a16="http://schemas.microsoft.com/office/drawing/2014/main" id="{B67FA81F-AE46-4B6F-ABFD-96468867484C}"/>
              </a:ext>
            </a:extLst>
          </p:cNvPr>
          <p:cNvSpPr txBox="1"/>
          <p:nvPr/>
        </p:nvSpPr>
        <p:spPr>
          <a:xfrm>
            <a:off x="6426779" y="3789040"/>
            <a:ext cx="1529597" cy="923330"/>
          </a:xfrm>
          <a:prstGeom prst="rect">
            <a:avLst/>
          </a:prstGeom>
          <a:noFill/>
        </p:spPr>
        <p:txBody>
          <a:bodyPr wrap="square">
            <a:spAutoFit/>
          </a:bodyPr>
          <a:lstStyle/>
          <a:p>
            <a:r>
              <a:rPr lang="lt-LT" b="1" dirty="0"/>
              <a:t>Modesta </a:t>
            </a:r>
            <a:r>
              <a:rPr lang="lt-LT" b="1" dirty="0" err="1"/>
              <a:t>Butrymowicz</a:t>
            </a:r>
            <a:r>
              <a:rPr lang="lt-LT" b="1" dirty="0"/>
              <a:t> </a:t>
            </a:r>
            <a:endParaRPr lang="pl-PL" b="1" dirty="0"/>
          </a:p>
          <a:p>
            <a:r>
              <a:rPr lang="lt-LT" b="1" dirty="0"/>
              <a:t>5b</a:t>
            </a:r>
            <a:r>
              <a:rPr lang="pl-PL" b="1" dirty="0"/>
              <a:t> klasa</a:t>
            </a:r>
            <a:endParaRPr lang="lt-LT" b="1" dirty="0"/>
          </a:p>
        </p:txBody>
      </p:sp>
    </p:spTree>
    <p:extLst>
      <p:ext uri="{BB962C8B-B14F-4D97-AF65-F5344CB8AC3E}">
        <p14:creationId xmlns:p14="http://schemas.microsoft.com/office/powerpoint/2010/main" val="4022740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293F205-1C75-4565-986D-9DC7F8E159FB}"/>
              </a:ext>
            </a:extLst>
          </p:cNvPr>
          <p:cNvSpPr>
            <a:spLocks noGrp="1"/>
          </p:cNvSpPr>
          <p:nvPr>
            <p:ph type="title"/>
          </p:nvPr>
        </p:nvSpPr>
        <p:spPr/>
        <p:txBody>
          <a:bodyPr/>
          <a:lstStyle/>
          <a:p>
            <a:r>
              <a:rPr lang="lt-LT" b="1" dirty="0" err="1">
                <a:solidFill>
                  <a:srgbClr val="FF0000"/>
                </a:solidFill>
              </a:rPr>
              <a:t>Bałwanek</a:t>
            </a:r>
            <a:endParaRPr lang="lt-LT" b="1" dirty="0">
              <a:solidFill>
                <a:srgbClr val="FF0000"/>
              </a:solidFill>
            </a:endParaRPr>
          </a:p>
        </p:txBody>
      </p:sp>
      <p:sp>
        <p:nvSpPr>
          <p:cNvPr id="4" name="Объект 3">
            <a:extLst>
              <a:ext uri="{FF2B5EF4-FFF2-40B4-BE49-F238E27FC236}">
                <a16:creationId xmlns:a16="http://schemas.microsoft.com/office/drawing/2014/main" id="{D8F3BD43-E0E9-43BF-8590-E0DCEB09E846}"/>
              </a:ext>
            </a:extLst>
          </p:cNvPr>
          <p:cNvSpPr>
            <a:spLocks noGrp="1"/>
          </p:cNvSpPr>
          <p:nvPr>
            <p:ph sz="half" idx="2"/>
          </p:nvPr>
        </p:nvSpPr>
        <p:spPr>
          <a:xfrm>
            <a:off x="2339752" y="1052736"/>
            <a:ext cx="6347048" cy="5073427"/>
          </a:xfrm>
        </p:spPr>
        <p:txBody>
          <a:bodyPr/>
          <a:lstStyle/>
          <a:p>
            <a:pPr marL="0" indent="0" algn="just">
              <a:buNone/>
            </a:pPr>
            <a:r>
              <a:rPr lang="pl-PL" sz="1800" dirty="0"/>
              <a:t>Ten bałwanek z nici jest nie prosty- on spełnia wszystkie marzenia.</a:t>
            </a:r>
          </a:p>
          <a:p>
            <a:pPr marL="0" indent="0" algn="just">
              <a:buNone/>
            </a:pPr>
            <a:r>
              <a:rPr lang="pl-PL" sz="1800" dirty="0"/>
              <a:t>Jeżeli jego pogładzić, to on wypełni twoje 3 marzenia. On jest zrobiony z magicznych, fantastycznych przedmiotów, które tylko mogą widzieć ludzie wierzące w Świętego Mikołaja. Jego piękne, błyszczące rączki, nóżki, szalik i czapka świecą się w ciemności. </a:t>
            </a:r>
          </a:p>
          <a:p>
            <a:pPr marL="0" indent="0" algn="just">
              <a:buNone/>
            </a:pPr>
            <a:r>
              <a:rPr lang="pl-PL" sz="1800" dirty="0"/>
              <a:t>Każdy, kto jego widzi, może śmiało podejść i uścisnąć mu rękę i zapomnieć o wszystkich troskach. Często tego bałwana nazywają także ,Uśmieszek, ponieważ gdy go widzisz, od razu pojawia się uśmiech na twarzy. Niestety </a:t>
            </a:r>
            <a:r>
              <a:rPr lang="pl-PL" sz="1800" dirty="0" err="1"/>
              <a:t>Uśmieszka</a:t>
            </a:r>
            <a:r>
              <a:rPr lang="pl-PL" sz="1800" dirty="0"/>
              <a:t> możemy spotkać tylko zimą, ponieważ jest on zrobiony ze śniegu, a wiosną jego już nikt nie widzi, ale ludzie zawsze wiedzą, że znów powróci zimą. </a:t>
            </a:r>
          </a:p>
          <a:p>
            <a:pPr marL="0" indent="0" algn="just">
              <a:buNone/>
            </a:pPr>
            <a:r>
              <a:rPr lang="pl-PL" sz="1800" dirty="0"/>
              <a:t>Bardzo, bardzo podoba mi się ten bałwanek jako zabawka na choinkę.</a:t>
            </a:r>
          </a:p>
          <a:p>
            <a:endParaRPr lang="lt-LT" dirty="0"/>
          </a:p>
        </p:txBody>
      </p:sp>
      <p:pic>
        <p:nvPicPr>
          <p:cNvPr id="5" name="Рисунок 4">
            <a:extLst>
              <a:ext uri="{FF2B5EF4-FFF2-40B4-BE49-F238E27FC236}">
                <a16:creationId xmlns:a16="http://schemas.microsoft.com/office/drawing/2014/main" id="{D08371A9-0A0A-45FB-A557-788F0B937399}"/>
              </a:ext>
            </a:extLst>
          </p:cNvPr>
          <p:cNvPicPr>
            <a:picLocks noChangeAspect="1"/>
          </p:cNvPicPr>
          <p:nvPr/>
        </p:nvPicPr>
        <p:blipFill>
          <a:blip r:embed="rId2"/>
          <a:stretch>
            <a:fillRect/>
          </a:stretch>
        </p:blipFill>
        <p:spPr>
          <a:xfrm>
            <a:off x="440468" y="1988840"/>
            <a:ext cx="1899284" cy="2533797"/>
          </a:xfrm>
          <a:prstGeom prst="rect">
            <a:avLst/>
          </a:prstGeom>
        </p:spPr>
      </p:pic>
      <p:sp>
        <p:nvSpPr>
          <p:cNvPr id="7" name="TextBox 6">
            <a:extLst>
              <a:ext uri="{FF2B5EF4-FFF2-40B4-BE49-F238E27FC236}">
                <a16:creationId xmlns:a16="http://schemas.microsoft.com/office/drawing/2014/main" id="{91121E65-A362-4DB5-9B77-2FC99842DA35}"/>
              </a:ext>
            </a:extLst>
          </p:cNvPr>
          <p:cNvSpPr txBox="1"/>
          <p:nvPr/>
        </p:nvSpPr>
        <p:spPr>
          <a:xfrm>
            <a:off x="539552" y="4888180"/>
            <a:ext cx="1296144" cy="923330"/>
          </a:xfrm>
          <a:prstGeom prst="rect">
            <a:avLst/>
          </a:prstGeom>
          <a:noFill/>
        </p:spPr>
        <p:txBody>
          <a:bodyPr wrap="square">
            <a:spAutoFit/>
          </a:bodyPr>
          <a:lstStyle/>
          <a:p>
            <a:r>
              <a:rPr lang="lt-LT" b="1" dirty="0" err="1"/>
              <a:t>Miłana</a:t>
            </a:r>
            <a:r>
              <a:rPr lang="lt-LT" b="1" dirty="0"/>
              <a:t>  </a:t>
            </a:r>
            <a:r>
              <a:rPr lang="lt-LT" b="1" dirty="0" err="1"/>
              <a:t>Szmigielska</a:t>
            </a:r>
            <a:endParaRPr lang="pl-PL" b="1" dirty="0"/>
          </a:p>
          <a:p>
            <a:r>
              <a:rPr lang="lt-LT" b="1" dirty="0"/>
              <a:t> 5b </a:t>
            </a:r>
            <a:r>
              <a:rPr lang="lt-LT" b="1" dirty="0" err="1"/>
              <a:t>klasa</a:t>
            </a:r>
            <a:endParaRPr lang="lt-LT" b="1" dirty="0"/>
          </a:p>
        </p:txBody>
      </p:sp>
    </p:spTree>
    <p:extLst>
      <p:ext uri="{BB962C8B-B14F-4D97-AF65-F5344CB8AC3E}">
        <p14:creationId xmlns:p14="http://schemas.microsoft.com/office/powerpoint/2010/main" val="3232605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615780-F086-481B-A9D9-5C4C798CC3F9}"/>
              </a:ext>
            </a:extLst>
          </p:cNvPr>
          <p:cNvSpPr>
            <a:spLocks noGrp="1"/>
          </p:cNvSpPr>
          <p:nvPr>
            <p:ph type="title"/>
          </p:nvPr>
        </p:nvSpPr>
        <p:spPr>
          <a:xfrm>
            <a:off x="457200" y="274638"/>
            <a:ext cx="8229600" cy="706090"/>
          </a:xfrm>
        </p:spPr>
        <p:txBody>
          <a:bodyPr/>
          <a:lstStyle/>
          <a:p>
            <a:r>
              <a:rPr lang="lt-LT" b="1" dirty="0" err="1">
                <a:solidFill>
                  <a:srgbClr val="FF0000"/>
                </a:solidFill>
              </a:rPr>
              <a:t>Opowieść</a:t>
            </a:r>
            <a:r>
              <a:rPr lang="lt-LT" b="1" dirty="0">
                <a:solidFill>
                  <a:srgbClr val="FF0000"/>
                </a:solidFill>
              </a:rPr>
              <a:t> o </a:t>
            </a:r>
            <a:r>
              <a:rPr lang="lt-LT" b="1" dirty="0" err="1">
                <a:solidFill>
                  <a:srgbClr val="FF0000"/>
                </a:solidFill>
              </a:rPr>
              <a:t>Aniołku</a:t>
            </a:r>
            <a:r>
              <a:rPr lang="lt-LT" b="1" dirty="0">
                <a:solidFill>
                  <a:srgbClr val="FF0000"/>
                </a:solidFill>
              </a:rPr>
              <a:t> </a:t>
            </a:r>
          </a:p>
        </p:txBody>
      </p:sp>
      <p:pic>
        <p:nvPicPr>
          <p:cNvPr id="5" name="Объект 4">
            <a:extLst>
              <a:ext uri="{FF2B5EF4-FFF2-40B4-BE49-F238E27FC236}">
                <a16:creationId xmlns:a16="http://schemas.microsoft.com/office/drawing/2014/main" id="{E6AAD278-7E23-4399-A449-DA6DFCF5B7A3}"/>
              </a:ext>
            </a:extLst>
          </p:cNvPr>
          <p:cNvPicPr>
            <a:picLocks noGrp="1" noChangeAspect="1"/>
          </p:cNvPicPr>
          <p:nvPr>
            <p:ph sz="half" idx="1"/>
          </p:nvPr>
        </p:nvPicPr>
        <p:blipFill>
          <a:blip r:embed="rId2"/>
          <a:stretch>
            <a:fillRect/>
          </a:stretch>
        </p:blipFill>
        <p:spPr>
          <a:xfrm>
            <a:off x="457200" y="980728"/>
            <a:ext cx="5698976" cy="5458617"/>
          </a:xfrm>
          <a:prstGeom prst="rect">
            <a:avLst/>
          </a:prstGeom>
        </p:spPr>
      </p:pic>
      <p:pic>
        <p:nvPicPr>
          <p:cNvPr id="6" name="Рисунок 5">
            <a:extLst>
              <a:ext uri="{FF2B5EF4-FFF2-40B4-BE49-F238E27FC236}">
                <a16:creationId xmlns:a16="http://schemas.microsoft.com/office/drawing/2014/main" id="{F4A4DEF4-3640-45DE-BCBF-F07E4298FE3F}"/>
              </a:ext>
            </a:extLst>
          </p:cNvPr>
          <p:cNvPicPr>
            <a:picLocks noChangeAspect="1"/>
          </p:cNvPicPr>
          <p:nvPr/>
        </p:nvPicPr>
        <p:blipFill>
          <a:blip r:embed="rId3"/>
          <a:stretch>
            <a:fillRect/>
          </a:stretch>
        </p:blipFill>
        <p:spPr>
          <a:xfrm>
            <a:off x="5868144" y="2564904"/>
            <a:ext cx="2139881" cy="2853175"/>
          </a:xfrm>
          <a:prstGeom prst="rect">
            <a:avLst/>
          </a:prstGeom>
        </p:spPr>
      </p:pic>
    </p:spTree>
    <p:extLst>
      <p:ext uri="{BB962C8B-B14F-4D97-AF65-F5344CB8AC3E}">
        <p14:creationId xmlns:p14="http://schemas.microsoft.com/office/powerpoint/2010/main" val="300903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56938A-65A5-4E9C-8434-FCE243B36E67}"/>
              </a:ext>
            </a:extLst>
          </p:cNvPr>
          <p:cNvSpPr>
            <a:spLocks noGrp="1"/>
          </p:cNvSpPr>
          <p:nvPr>
            <p:ph type="title"/>
          </p:nvPr>
        </p:nvSpPr>
        <p:spPr>
          <a:xfrm>
            <a:off x="457200" y="274638"/>
            <a:ext cx="8229600" cy="850106"/>
          </a:xfrm>
        </p:spPr>
        <p:txBody>
          <a:bodyPr/>
          <a:lstStyle/>
          <a:p>
            <a:r>
              <a:rPr lang="lt-LT" b="1" dirty="0" err="1">
                <a:solidFill>
                  <a:srgbClr val="FF0000"/>
                </a:solidFill>
              </a:rPr>
              <a:t>Stara</a:t>
            </a:r>
            <a:r>
              <a:rPr lang="lt-LT" b="1" dirty="0">
                <a:solidFill>
                  <a:srgbClr val="FF0000"/>
                </a:solidFill>
              </a:rPr>
              <a:t> </a:t>
            </a:r>
            <a:r>
              <a:rPr lang="lt-LT" b="1" dirty="0" err="1">
                <a:solidFill>
                  <a:srgbClr val="FF0000"/>
                </a:solidFill>
              </a:rPr>
              <a:t>bombka</a:t>
            </a:r>
            <a:endParaRPr lang="lt-LT" b="1" dirty="0">
              <a:solidFill>
                <a:srgbClr val="FF0000"/>
              </a:solidFill>
            </a:endParaRPr>
          </a:p>
        </p:txBody>
      </p:sp>
      <p:sp>
        <p:nvSpPr>
          <p:cNvPr id="3" name="Объект 2">
            <a:extLst>
              <a:ext uri="{FF2B5EF4-FFF2-40B4-BE49-F238E27FC236}">
                <a16:creationId xmlns:a16="http://schemas.microsoft.com/office/drawing/2014/main" id="{3E002BAE-846C-43CB-92C2-D0666616C064}"/>
              </a:ext>
            </a:extLst>
          </p:cNvPr>
          <p:cNvSpPr>
            <a:spLocks noGrp="1"/>
          </p:cNvSpPr>
          <p:nvPr>
            <p:ph sz="half" idx="1"/>
          </p:nvPr>
        </p:nvSpPr>
        <p:spPr>
          <a:xfrm>
            <a:off x="457200" y="1600200"/>
            <a:ext cx="5554960" cy="4525963"/>
          </a:xfrm>
        </p:spPr>
        <p:txBody>
          <a:bodyPr/>
          <a:lstStyle/>
          <a:p>
            <a:pPr marL="0" indent="0" algn="just">
              <a:buNone/>
            </a:pPr>
            <a:r>
              <a:rPr lang="pl-PL" sz="1800" dirty="0"/>
              <a:t>Ta zabawka ma pięć lat, a może i więcej. Pięć lat temu została odnaleziona mną na strychu. Było tam dużo innych bombek, ale najbardziej mi się spodobała ta. Bombka przypomina mi śnieżną kulę. W środku której znajdują się białe kulki, kojarzące mi się ze śniegiem, a ten złoty deszczyk błyszczy jak gwiazdka, czerwone kulki zaś przypominają mi jarzębinę. </a:t>
            </a:r>
          </a:p>
          <a:p>
            <a:pPr marL="0" indent="0" algn="just">
              <a:buNone/>
            </a:pPr>
            <a:r>
              <a:rPr lang="pl-PL" sz="1800" dirty="0"/>
              <a:t>Kiedy patrzę na tą bombkę przypominam momenty, jak my z rodziną upiększamy choinkę. Także przed oczami powstaje mi obraz jarzębiny leżącej na srebrzystym śniegu pod gwiaździstym niebem. Tak ciepło robi mi się na sercu, gdy wspominam te momenty i wyobrażam taki piękny  widok.</a:t>
            </a:r>
          </a:p>
          <a:p>
            <a:endParaRPr lang="lt-LT" dirty="0"/>
          </a:p>
        </p:txBody>
      </p:sp>
      <p:pic>
        <p:nvPicPr>
          <p:cNvPr id="5" name="Рисунок 4">
            <a:extLst>
              <a:ext uri="{FF2B5EF4-FFF2-40B4-BE49-F238E27FC236}">
                <a16:creationId xmlns:a16="http://schemas.microsoft.com/office/drawing/2014/main" id="{76F0E7F1-4B50-45D8-ACAC-8D48C88B3040}"/>
              </a:ext>
            </a:extLst>
          </p:cNvPr>
          <p:cNvPicPr>
            <a:picLocks noChangeAspect="1"/>
          </p:cNvPicPr>
          <p:nvPr/>
        </p:nvPicPr>
        <p:blipFill>
          <a:blip r:embed="rId2"/>
          <a:stretch>
            <a:fillRect/>
          </a:stretch>
        </p:blipFill>
        <p:spPr>
          <a:xfrm>
            <a:off x="6156176" y="3140968"/>
            <a:ext cx="1968614" cy="2193197"/>
          </a:xfrm>
          <a:prstGeom prst="rect">
            <a:avLst/>
          </a:prstGeom>
        </p:spPr>
      </p:pic>
      <p:sp>
        <p:nvSpPr>
          <p:cNvPr id="7" name="TextBox 6">
            <a:extLst>
              <a:ext uri="{FF2B5EF4-FFF2-40B4-BE49-F238E27FC236}">
                <a16:creationId xmlns:a16="http://schemas.microsoft.com/office/drawing/2014/main" id="{03349475-8313-4BBE-9788-A332EFBC26D8}"/>
              </a:ext>
            </a:extLst>
          </p:cNvPr>
          <p:cNvSpPr txBox="1"/>
          <p:nvPr/>
        </p:nvSpPr>
        <p:spPr>
          <a:xfrm>
            <a:off x="3131840" y="5661248"/>
            <a:ext cx="1853952" cy="646331"/>
          </a:xfrm>
          <a:prstGeom prst="rect">
            <a:avLst/>
          </a:prstGeom>
          <a:noFill/>
        </p:spPr>
        <p:txBody>
          <a:bodyPr wrap="square">
            <a:spAutoFit/>
          </a:bodyPr>
          <a:lstStyle/>
          <a:p>
            <a:r>
              <a:rPr lang="lt-LT" b="1" dirty="0"/>
              <a:t>Greta </a:t>
            </a:r>
            <a:r>
              <a:rPr lang="lt-LT" b="1" dirty="0" err="1"/>
              <a:t>Manujłova</a:t>
            </a:r>
            <a:r>
              <a:rPr lang="lt-LT" b="1" dirty="0"/>
              <a:t> 6c </a:t>
            </a:r>
            <a:r>
              <a:rPr lang="lt-LT" b="1" dirty="0" err="1"/>
              <a:t>klasa</a:t>
            </a:r>
            <a:endParaRPr lang="lt-LT" b="1" dirty="0"/>
          </a:p>
        </p:txBody>
      </p:sp>
    </p:spTree>
    <p:extLst>
      <p:ext uri="{BB962C8B-B14F-4D97-AF65-F5344CB8AC3E}">
        <p14:creationId xmlns:p14="http://schemas.microsoft.com/office/powerpoint/2010/main" val="201107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2432" y="1196752"/>
            <a:ext cx="7139136" cy="4248472"/>
          </a:xfrm>
        </p:spPr>
        <p:txBody>
          <a:bodyPr/>
          <a:lstStyle/>
          <a:p>
            <a:r>
              <a:rPr lang="lt-LT" dirty="0"/>
              <a:t> </a:t>
            </a:r>
            <a:br>
              <a:rPr lang="lt-LT" dirty="0"/>
            </a:br>
            <a:br>
              <a:rPr lang="lt-LT" dirty="0"/>
            </a:br>
            <a:endParaRPr lang="ru-RU" dirty="0"/>
          </a:p>
        </p:txBody>
      </p:sp>
      <p:sp>
        <p:nvSpPr>
          <p:cNvPr id="4" name="TextBox 3">
            <a:extLst>
              <a:ext uri="{FF2B5EF4-FFF2-40B4-BE49-F238E27FC236}">
                <a16:creationId xmlns:a16="http://schemas.microsoft.com/office/drawing/2014/main" id="{24B2E551-7A37-4B45-B9FD-51DDE6484BCE}"/>
              </a:ext>
            </a:extLst>
          </p:cNvPr>
          <p:cNvSpPr txBox="1"/>
          <p:nvPr/>
        </p:nvSpPr>
        <p:spPr>
          <a:xfrm>
            <a:off x="1549801" y="1412776"/>
            <a:ext cx="6579604" cy="2554545"/>
          </a:xfrm>
          <a:prstGeom prst="rect">
            <a:avLst/>
          </a:prstGeom>
          <a:noFill/>
        </p:spPr>
        <p:txBody>
          <a:bodyPr wrap="square">
            <a:spAutoFit/>
          </a:bodyPr>
          <a:lstStyle/>
          <a:p>
            <a:r>
              <a:rPr lang="pl-PL" b="1" dirty="0">
                <a:latin typeface="Bell MT" panose="02020503060305020303" pitchFamily="18" charset="0"/>
              </a:rPr>
              <a:t> </a:t>
            </a:r>
            <a:r>
              <a:rPr lang="pl-PL" sz="3200" b="1" i="1" dirty="0">
                <a:solidFill>
                  <a:srgbClr val="FF0000"/>
                </a:solidFill>
                <a:latin typeface="Comic Sans MS" panose="030F0702030302020204" pitchFamily="66" charset="0"/>
              </a:rPr>
              <a:t>Dziękujemy serdecznie wszystkim uczestnikom konkursu twórczości uczniowskiej. </a:t>
            </a:r>
          </a:p>
          <a:p>
            <a:r>
              <a:rPr lang="pl-PL" sz="3200" b="1" i="1" dirty="0">
                <a:solidFill>
                  <a:srgbClr val="FF0000"/>
                </a:solidFill>
                <a:latin typeface="Comic Sans MS" panose="030F0702030302020204" pitchFamily="66" charset="0"/>
              </a:rPr>
              <a:t>Nagrody oczekują Was  po wakacjach w Nowym 2021 roku.</a:t>
            </a:r>
          </a:p>
        </p:txBody>
      </p:sp>
      <p:pic>
        <p:nvPicPr>
          <p:cNvPr id="5" name="Рисунок 4">
            <a:extLst>
              <a:ext uri="{FF2B5EF4-FFF2-40B4-BE49-F238E27FC236}">
                <a16:creationId xmlns:a16="http://schemas.microsoft.com/office/drawing/2014/main" id="{AD595621-C31F-4E90-B388-2F5EF277F66E}"/>
              </a:ext>
            </a:extLst>
          </p:cNvPr>
          <p:cNvPicPr>
            <a:picLocks noChangeAspect="1"/>
          </p:cNvPicPr>
          <p:nvPr/>
        </p:nvPicPr>
        <p:blipFill>
          <a:blip r:embed="rId2"/>
          <a:stretch>
            <a:fillRect/>
          </a:stretch>
        </p:blipFill>
        <p:spPr>
          <a:xfrm>
            <a:off x="7020272" y="4598260"/>
            <a:ext cx="1728192" cy="2011706"/>
          </a:xfrm>
          <a:prstGeom prst="rect">
            <a:avLst/>
          </a:prstGeom>
        </p:spPr>
      </p:pic>
    </p:spTree>
    <p:extLst>
      <p:ext uri="{BB962C8B-B14F-4D97-AF65-F5344CB8AC3E}">
        <p14:creationId xmlns:p14="http://schemas.microsoft.com/office/powerpoint/2010/main" val="3072423881"/>
      </p:ext>
    </p:extLst>
  </p:cSld>
  <p:clrMapOvr>
    <a:masterClrMapping/>
  </p:clrMapOvr>
</p:sld>
</file>

<file path=ppt/theme/theme1.xml><?xml version="1.0" encoding="utf-8"?>
<a:theme xmlns:a="http://schemas.openxmlformats.org/drawingml/2006/main" name="1_Тема Office">
  <a:themeElements>
    <a:clrScheme name="Другая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061"/>
      </a:hlink>
      <a:folHlink>
        <a:srgbClr val="24406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1291</Words>
  <Application>Microsoft Office PowerPoint</Application>
  <PresentationFormat>Экран (4:3)</PresentationFormat>
  <Paragraphs>58</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Comic Sans MS</vt:lpstr>
      <vt:lpstr>Arial</vt:lpstr>
      <vt:lpstr>Times New Roman</vt:lpstr>
      <vt:lpstr>Bell MT</vt:lpstr>
      <vt:lpstr>Calibri</vt:lpstr>
      <vt:lpstr>1_Тема Office</vt:lpstr>
      <vt:lpstr>Презентация PowerPoint</vt:lpstr>
      <vt:lpstr> STARA RYBKA  </vt:lpstr>
      <vt:lpstr>Stara zabawka</vt:lpstr>
      <vt:lpstr>Opowieść o aniołku na choinkę</vt:lpstr>
      <vt:lpstr>Aniołek</vt:lpstr>
      <vt:lpstr>Bałwanek</vt:lpstr>
      <vt:lpstr>Opowieść o Aniołku </vt:lpstr>
      <vt:lpstr>Stara bombka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Рамки</dc:title>
  <dc:creator>Фокина Лидия Петровна</dc:creator>
  <cp:keywords>Шаблон презентации</cp:keywords>
  <cp:lastModifiedBy>User</cp:lastModifiedBy>
  <cp:revision>53</cp:revision>
  <dcterms:created xsi:type="dcterms:W3CDTF">2014-07-06T18:18:01Z</dcterms:created>
  <dcterms:modified xsi:type="dcterms:W3CDTF">2020-12-17T12:42:32Z</dcterms:modified>
</cp:coreProperties>
</file>