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88" r:id="rId11"/>
    <p:sldId id="282" r:id="rId12"/>
    <p:sldId id="290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9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80772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b="1" dirty="0"/>
              <a:t>Šalčininkų Jano Sniadeckio </a:t>
            </a:r>
            <a:r>
              <a:rPr lang="lt-LT" sz="3200" b="1" dirty="0" smtClean="0"/>
              <a:t>gimnazijos </a:t>
            </a:r>
            <a:r>
              <a:rPr lang="lt-LT" sz="3200" b="1" dirty="0"/>
              <a:t/>
            </a:r>
            <a:br>
              <a:rPr lang="lt-LT" sz="3200" b="1" dirty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400" b="1" cap="all" dirty="0" smtClean="0"/>
              <a:t>Veiklos </a:t>
            </a:r>
            <a:r>
              <a:rPr lang="lt-LT" sz="4400" b="1" cap="all" dirty="0"/>
              <a:t>kokybės įsivertinimas </a:t>
            </a:r>
            <a:br>
              <a:rPr lang="lt-LT" sz="4400" b="1" cap="all" dirty="0"/>
            </a:br>
            <a:r>
              <a:rPr lang="lt-LT" sz="4400" b="1" cap="all" dirty="0" smtClean="0"/>
              <a:t>2021 </a:t>
            </a:r>
            <a:r>
              <a:rPr lang="lt-LT" sz="4400" b="1" cap="all" dirty="0"/>
              <a:t>m.</a:t>
            </a:r>
            <a:br>
              <a:rPr lang="lt-LT" sz="4400" b="1" cap="all" dirty="0"/>
            </a:br>
            <a:endParaRPr lang="en-US" sz="4400" b="1" cap="all" dirty="0"/>
          </a:p>
        </p:txBody>
      </p:sp>
      <p:sp>
        <p:nvSpPr>
          <p:cNvPr id="4" name="TextBox 3"/>
          <p:cNvSpPr txBox="1"/>
          <p:nvPr/>
        </p:nvSpPr>
        <p:spPr>
          <a:xfrm>
            <a:off x="313267" y="2895600"/>
            <a:ext cx="259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u="sng" dirty="0">
                <a:latin typeface="+mj-lt"/>
              </a:rPr>
              <a:t>Darbo grupė</a:t>
            </a:r>
            <a:r>
              <a:rPr lang="lt-LT" sz="2400" u="sng" dirty="0" smtClean="0">
                <a:latin typeface="+mj-lt"/>
              </a:rPr>
              <a:t>:</a:t>
            </a:r>
          </a:p>
          <a:p>
            <a:r>
              <a:rPr lang="lt-LT" sz="2400" dirty="0" smtClean="0">
                <a:latin typeface="+mj-lt"/>
              </a:rPr>
              <a:t>L</a:t>
            </a:r>
            <a:r>
              <a:rPr lang="lt-LT" sz="2400" dirty="0">
                <a:latin typeface="+mj-lt"/>
              </a:rPr>
              <a:t>. Palevič</a:t>
            </a:r>
          </a:p>
          <a:p>
            <a:r>
              <a:rPr lang="lt-LT" sz="2400" dirty="0">
                <a:latin typeface="+mj-lt"/>
              </a:rPr>
              <a:t>O. Chotian</a:t>
            </a:r>
          </a:p>
          <a:p>
            <a:r>
              <a:rPr lang="lt-LT" sz="2400" dirty="0">
                <a:latin typeface="+mj-lt"/>
              </a:rPr>
              <a:t>R. Poškienė</a:t>
            </a:r>
          </a:p>
          <a:p>
            <a:r>
              <a:rPr lang="lt-LT" sz="2400" dirty="0">
                <a:latin typeface="+mj-lt"/>
              </a:rPr>
              <a:t>J. Latvienė</a:t>
            </a:r>
          </a:p>
          <a:p>
            <a:r>
              <a:rPr lang="lt-LT" sz="2400" dirty="0">
                <a:latin typeface="+mj-lt"/>
              </a:rPr>
              <a:t>A. Arnastauskienė</a:t>
            </a:r>
          </a:p>
          <a:p>
            <a:r>
              <a:rPr lang="lt-LT" sz="2400" dirty="0">
                <a:latin typeface="+mj-lt"/>
              </a:rPr>
              <a:t>G. Šablinskaja</a:t>
            </a:r>
          </a:p>
          <a:p>
            <a:r>
              <a:rPr lang="pl-PL" sz="2400" dirty="0">
                <a:latin typeface="+mj-lt"/>
              </a:rPr>
              <a:t>A</a:t>
            </a:r>
            <a:r>
              <a:rPr lang="pl-PL" sz="2400" dirty="0" smtClean="0">
                <a:latin typeface="+mj-lt"/>
              </a:rPr>
              <a:t>. </a:t>
            </a:r>
            <a:r>
              <a:rPr lang="lt-LT" sz="2400" dirty="0" smtClean="0">
                <a:latin typeface="+mj-lt"/>
              </a:rPr>
              <a:t>Mackevič</a:t>
            </a:r>
            <a:endParaRPr lang="pl-PL" sz="2400" dirty="0" smtClean="0">
              <a:latin typeface="+mj-lt"/>
            </a:endParaRPr>
          </a:p>
          <a:p>
            <a:r>
              <a:rPr lang="pl-PL" sz="2400" dirty="0" smtClean="0">
                <a:latin typeface="+mj-lt"/>
              </a:rPr>
              <a:t>J. Ignatovska</a:t>
            </a:r>
            <a:r>
              <a:rPr lang="lt-L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Ilgalaikių planų analizė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89120"/>
          </a:xfrm>
        </p:spPr>
        <p:txBody>
          <a:bodyPr/>
          <a:lstStyle/>
          <a:p>
            <a:pPr marL="114300" indent="0" algn="ctr">
              <a:buNone/>
            </a:pP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Gimnazijos BUP, p. 6.4: ilagailaikiuose planuose dalyko mokytojai numato pamokas mokinių lūkesčių išsikelimui ir aptarimui. </a:t>
            </a:r>
          </a:p>
          <a:p>
            <a:pPr marL="114300" indent="0" algn="ctr">
              <a:buNone/>
            </a:pPr>
            <a:r>
              <a:rPr lang="lt-LT" sz="3200" dirty="0" smtClean="0">
                <a:solidFill>
                  <a:schemeClr val="accent1">
                    <a:lumMod val="50000"/>
                  </a:schemeClr>
                </a:solidFill>
              </a:rPr>
              <a:t>Buvo išanalizuoti 123 įvairių dalykų ilgalaikiai planai.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2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243" y="1752600"/>
            <a:ext cx="8382000" cy="4800600"/>
          </a:xfrm>
        </p:spPr>
        <p:txBody>
          <a:bodyPr>
            <a:normAutofit/>
          </a:bodyPr>
          <a:lstStyle/>
          <a:p>
            <a:pPr algn="just"/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agal gimnazijos Mokinių pasiekimų ir pažangos tvarkos aprašo 47.6.1. punktą, ilgalaikiuose planuose mokytojai turi numatyti pamokas mokinių lūkesčių išsikėlimui ir aptarimui, </a:t>
            </a:r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patikrinus mokytojų </a:t>
            </a:r>
            <a:r>
              <a:rPr lang="lt-LT" b="1" dirty="0">
                <a:solidFill>
                  <a:schemeClr val="accent1">
                    <a:lumMod val="50000"/>
                  </a:schemeClr>
                </a:solidFill>
              </a:rPr>
              <a:t>123</a:t>
            </a:r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 ilgalaikius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planus, nustatyta, </a:t>
            </a:r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jog tokias pamokas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suplanavo </a:t>
            </a:r>
            <a:r>
              <a:rPr lang="lt-LT" b="1" dirty="0" smtClean="0">
                <a:solidFill>
                  <a:schemeClr val="accent1">
                    <a:lumMod val="50000"/>
                  </a:schemeClr>
                </a:solidFill>
              </a:rPr>
              <a:t>tik 52 proc.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mokytojų. </a:t>
            </a:r>
          </a:p>
          <a:p>
            <a:pPr algn="just"/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20 proc. mokytojų parengė ilgalaikius planus dviem – trims lygiagrečioms klasėms. Nėra aišku, kaip yra pritaikomas ugdymo turinys skirtingoms klasėms bei kaip koreguojami planai.</a:t>
            </a: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8724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495800"/>
          </a:xfrm>
        </p:spPr>
        <p:txBody>
          <a:bodyPr/>
          <a:lstStyle/>
          <a:p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Pagal gimnazijos BUP mokiniams, turintiems specialiųjų ugdymosi poreikių, turi būti numatyta ugdomoji veikla. Patikrinus Tamo užpildytas pamokas, </a:t>
            </a:r>
            <a:r>
              <a:rPr lang="lt-LT" b="1" dirty="0">
                <a:solidFill>
                  <a:schemeClr val="accent1">
                    <a:lumMod val="50000"/>
                  </a:schemeClr>
                </a:solidFill>
              </a:rPr>
              <a:t>tik 68 proc. </a:t>
            </a:r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mokytojų Tamo numato tokias veiklas.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8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90600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Išvados ir </a:t>
            </a:r>
            <a:r>
              <a:rPr lang="lt-LT" dirty="0" smtClean="0"/>
              <a:t>rekomendacijos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724400"/>
          </a:xfrm>
        </p:spPr>
        <p:txBody>
          <a:bodyPr>
            <a:normAutofit/>
          </a:bodyPr>
          <a:lstStyle/>
          <a:p>
            <a:pPr marL="571500" indent="-457200" algn="just">
              <a:buAutoNum type="arabicPeriod"/>
            </a:pPr>
            <a:r>
              <a:rPr lang="lt-LT" sz="2400" dirty="0" smtClean="0"/>
              <a:t>Vertėtų </a:t>
            </a:r>
            <a:r>
              <a:rPr lang="lt-LT" sz="2400" dirty="0"/>
              <a:t>praplėsti ir </a:t>
            </a:r>
            <a:r>
              <a:rPr lang="lt-LT" sz="2400" dirty="0" smtClean="0"/>
              <a:t>pagilinti įprastus </a:t>
            </a:r>
            <a:r>
              <a:rPr lang="lt-LT" sz="2400" dirty="0"/>
              <a:t>diferencijavimo būdus, teikiant skirtingo sudėtingumo užduotis </a:t>
            </a:r>
            <a:r>
              <a:rPr lang="lt-LT" sz="2400" dirty="0" smtClean="0"/>
              <a:t>ir </a:t>
            </a:r>
            <a:r>
              <a:rPr lang="lt-LT" sz="2400" dirty="0"/>
              <a:t>numatant skirtingą užduočių kiekį, </a:t>
            </a:r>
            <a:r>
              <a:rPr lang="lt-LT" sz="2400" dirty="0" smtClean="0"/>
              <a:t>sudarant </a:t>
            </a:r>
            <a:r>
              <a:rPr lang="lt-LT" sz="2400" dirty="0"/>
              <a:t>galimybių mokiniams rinktis mokymosi temas, šaltinius, priemones, veiklos būdus, klasės ir namų darbų užduotis, teikiant </a:t>
            </a:r>
            <a:r>
              <a:rPr lang="lt-LT" sz="2400" dirty="0" smtClean="0"/>
              <a:t>skirtingą pagalbą</a:t>
            </a:r>
            <a:r>
              <a:rPr lang="lt-LT" sz="2400" dirty="0"/>
              <a:t>. </a:t>
            </a:r>
            <a:endParaRPr lang="lt-LT" sz="2400" dirty="0" smtClean="0"/>
          </a:p>
          <a:p>
            <a:pPr marL="571500" indent="-457200" algn="just">
              <a:buAutoNum type="arabicPeriod"/>
            </a:pPr>
            <a:endParaRPr lang="lt-LT" sz="2400" dirty="0"/>
          </a:p>
          <a:p>
            <a:pPr marL="571500" indent="-457200" algn="just">
              <a:buAutoNum type="arabicPeriod"/>
            </a:pPr>
            <a:r>
              <a:rPr lang="lt-LT" sz="2400" dirty="0" smtClean="0"/>
              <a:t>Ne visa gimnazijos bendruomenė laikosi </a:t>
            </a:r>
            <a:r>
              <a:rPr lang="lt-LT" sz="2400" dirty="0"/>
              <a:t>susitarimų dėl kiekvieno mokinio ugdymosi </a:t>
            </a:r>
            <a:r>
              <a:rPr lang="lt-LT" sz="2400" dirty="0" smtClean="0"/>
              <a:t>sėkmės. Nors susitarimai fiksuoti gimnazijos planavimo dokumentuose, tačiau jų laikosi </a:t>
            </a:r>
            <a:r>
              <a:rPr lang="lt-LT" sz="2400" b="1" dirty="0" smtClean="0"/>
              <a:t>tik dalis </a:t>
            </a:r>
            <a:r>
              <a:rPr lang="lt-LT" sz="2400" dirty="0" smtClean="0"/>
              <a:t>mokytojų.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3939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24800" cy="914400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Išvados ir rekomendacijos </a:t>
            </a:r>
            <a:r>
              <a:rPr lang="lt-LT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800600"/>
          </a:xfrm>
        </p:spPr>
        <p:txBody>
          <a:bodyPr>
            <a:normAutofit/>
          </a:bodyPr>
          <a:lstStyle/>
          <a:p>
            <a:pPr algn="just"/>
            <a:r>
              <a:rPr lang="lt-LT" dirty="0"/>
              <a:t>3. </a:t>
            </a:r>
            <a:r>
              <a:rPr lang="lt-LT" sz="2800" dirty="0" smtClean="0"/>
              <a:t>Rekomenduotina MG podėdžiuose skirti dėmesio diskusijoms dėl diferencijavimo, individualizavimo</a:t>
            </a:r>
            <a:r>
              <a:rPr lang="lt-LT" sz="2800" dirty="0"/>
              <a:t>, suasmeninimo sąvokų, prasmės supratimo ir taikymo organizuojant ugdymą(si) </a:t>
            </a:r>
            <a:r>
              <a:rPr lang="lt-LT" sz="2800" dirty="0" smtClean="0"/>
              <a:t>pamokoje. </a:t>
            </a:r>
          </a:p>
          <a:p>
            <a:pPr algn="just"/>
            <a:r>
              <a:rPr lang="lt-LT" sz="2800" dirty="0" smtClean="0"/>
              <a:t>4. Mokytojams toliau dalintis </a:t>
            </a:r>
            <a:r>
              <a:rPr lang="lt-LT" sz="2800" dirty="0"/>
              <a:t>patirtimi, atradimais, sumanymais, stebėti kolegų pamokas, </a:t>
            </a:r>
            <a:r>
              <a:rPr lang="lt-LT" sz="2800" dirty="0" smtClean="0"/>
              <a:t>MG, MT analizuoti </a:t>
            </a:r>
            <a:r>
              <a:rPr lang="lt-LT" sz="2800" dirty="0"/>
              <a:t>įvairius </a:t>
            </a:r>
            <a:r>
              <a:rPr lang="lt-LT" sz="2800" dirty="0" smtClean="0"/>
              <a:t>šaltinius dėl diferencijavimo, individualizavimo).</a:t>
            </a:r>
          </a:p>
        </p:txBody>
      </p:sp>
    </p:spTree>
    <p:extLst>
      <p:ext uri="{BB962C8B-B14F-4D97-AF65-F5344CB8AC3E}">
        <p14:creationId xmlns:p14="http://schemas.microsoft.com/office/powerpoint/2010/main" val="176067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972312"/>
          </a:xfrm>
        </p:spPr>
        <p:txBody>
          <a:bodyPr/>
          <a:lstStyle/>
          <a:p>
            <a:pPr algn="ctr"/>
            <a:r>
              <a:rPr lang="lt-LT" dirty="0"/>
              <a:t>Išvados ir </a:t>
            </a:r>
            <a:r>
              <a:rPr lang="lt-LT" dirty="0" smtClean="0"/>
              <a:t>rekomendacijos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lt-LT" dirty="0"/>
              <a:t>5. </a:t>
            </a:r>
            <a:r>
              <a:rPr lang="lt-LT" sz="2800" dirty="0"/>
              <a:t>Vertėtų stiprinti mokinių pažinimo, pagalbos teikimo mokantis, ugdymo diferencijavimo ir mokinių motyvavimo mokytojų didaktinę </a:t>
            </a:r>
            <a:r>
              <a:rPr lang="lt-LT" sz="2800" dirty="0" smtClean="0"/>
              <a:t>kompetenciją. </a:t>
            </a:r>
          </a:p>
          <a:p>
            <a:pPr marL="114300" indent="0" algn="just">
              <a:buNone/>
            </a:pPr>
            <a:endParaRPr lang="en-US" sz="2800" dirty="0"/>
          </a:p>
          <a:p>
            <a:pPr marL="114300" indent="0" algn="just">
              <a:buNone/>
            </a:pPr>
            <a:r>
              <a:rPr lang="lt-LT" sz="2800" dirty="0"/>
              <a:t>6. Būtina keisti </a:t>
            </a:r>
            <a:r>
              <a:rPr lang="lt-LT" sz="2800" dirty="0" smtClean="0"/>
              <a:t>nusistovėjusią </a:t>
            </a:r>
            <a:r>
              <a:rPr lang="lt-LT" sz="2800" dirty="0"/>
              <a:t>dalies mokytojų </a:t>
            </a:r>
            <a:r>
              <a:rPr lang="lt-LT" sz="2800" dirty="0" smtClean="0"/>
              <a:t>nuostatą, kad </a:t>
            </a:r>
            <a:r>
              <a:rPr lang="lt-LT" sz="2800" dirty="0"/>
              <a:t>vienodai mokant visus klasės mokinius galima tikėtis kiekvieno mokinio išmokimo ir asmeninės pažangos.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839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lt-LT" sz="4000" dirty="0" smtClean="0"/>
              <a:t>Veiklos </a:t>
            </a:r>
            <a:r>
              <a:rPr lang="lt-LT" sz="4000" dirty="0"/>
              <a:t>kokybės įsivertinimui</a:t>
            </a:r>
            <a:br>
              <a:rPr lang="lt-LT" sz="4000" dirty="0"/>
            </a:br>
            <a:r>
              <a:rPr lang="lt-LT" sz="4000" dirty="0" smtClean="0"/>
              <a:t>pasirinktas rodiklis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lt-LT" sz="3200" b="1" dirty="0" smtClean="0"/>
          </a:p>
          <a:p>
            <a:pPr marL="114300" indent="0" algn="ctr">
              <a:buNone/>
            </a:pPr>
            <a:r>
              <a:rPr lang="lt-LT" sz="4000" b="1" dirty="0" smtClean="0"/>
              <a:t>2.2.2. UGYMO(SI) ORGANIZAVIMAS</a:t>
            </a:r>
          </a:p>
          <a:p>
            <a:pPr marL="114300" indent="0" algn="ctr">
              <a:buNone/>
            </a:pPr>
            <a:endParaRPr lang="lt-LT" sz="3200" b="1" dirty="0"/>
          </a:p>
          <a:p>
            <a:pPr marL="114300" indent="0">
              <a:buNone/>
            </a:pPr>
            <a:r>
              <a:rPr lang="lt-LT" sz="3600" u="sng" dirty="0" smtClean="0"/>
              <a:t>Raktinis žodis:</a:t>
            </a:r>
            <a:r>
              <a:rPr lang="lt-LT" sz="3600" dirty="0" smtClean="0"/>
              <a:t>   </a:t>
            </a:r>
            <a:r>
              <a:rPr lang="lt-LT" sz="4000" i="1" dirty="0" smtClean="0"/>
              <a:t>Diferencijavimas, individualizavimas, suasmeninimas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0025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Šaltiniai, vertinimo metodai ir</a:t>
            </a:r>
            <a:br>
              <a:rPr lang="it-IT" dirty="0"/>
            </a:br>
            <a:r>
              <a:rPr lang="it-IT" dirty="0" smtClean="0"/>
              <a:t>būdai</a:t>
            </a:r>
            <a:r>
              <a:rPr lang="lt-LT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391400" cy="3429000"/>
          </a:xfrm>
        </p:spPr>
        <p:txBody>
          <a:bodyPr>
            <a:noAutofit/>
          </a:bodyPr>
          <a:lstStyle/>
          <a:p>
            <a:r>
              <a:rPr lang="pl-PL" sz="2800" dirty="0"/>
              <a:t>a</a:t>
            </a:r>
            <a:r>
              <a:rPr lang="lt-LT" sz="2800" dirty="0" smtClean="0"/>
              <a:t>pklausos (</a:t>
            </a:r>
            <a:r>
              <a:rPr lang="lt-LT" sz="2800" dirty="0"/>
              <a:t>mokytojų, </a:t>
            </a:r>
            <a:r>
              <a:rPr lang="lt-LT" sz="2800" dirty="0" smtClean="0"/>
              <a:t>mokinių);</a:t>
            </a:r>
            <a:endParaRPr lang="lt-LT" sz="2800" dirty="0"/>
          </a:p>
          <a:p>
            <a:r>
              <a:rPr lang="lt-LT" sz="2800" dirty="0" smtClean="0"/>
              <a:t>gimnazijos veiklos planas, KK planas;</a:t>
            </a:r>
            <a:endParaRPr lang="lt-LT" sz="2800" dirty="0"/>
          </a:p>
          <a:p>
            <a:r>
              <a:rPr lang="lt-LT" sz="2800" dirty="0" smtClean="0"/>
              <a:t>pamokų </a:t>
            </a:r>
            <a:r>
              <a:rPr lang="lt-LT" sz="2800" dirty="0"/>
              <a:t>stebėjimo </a:t>
            </a:r>
            <a:r>
              <a:rPr lang="lt-LT" sz="2800" dirty="0" smtClean="0"/>
              <a:t>protokolai;</a:t>
            </a:r>
            <a:endParaRPr lang="lt-LT" sz="2800" dirty="0"/>
          </a:p>
          <a:p>
            <a:r>
              <a:rPr lang="lt-LT" sz="2800" dirty="0" smtClean="0"/>
              <a:t>Tamo dienynas;</a:t>
            </a:r>
            <a:endParaRPr lang="pl-PL" sz="2800" dirty="0" smtClean="0"/>
          </a:p>
          <a:p>
            <a:r>
              <a:rPr lang="lt-LT" sz="2800" dirty="0" smtClean="0"/>
              <a:t>mo</a:t>
            </a:r>
            <a:r>
              <a:rPr lang="pl-PL" sz="2800" dirty="0" smtClean="0"/>
              <a:t>kytoj</a:t>
            </a:r>
            <a:r>
              <a:rPr lang="lt-LT" sz="2800" dirty="0" smtClean="0"/>
              <a:t>ų</a:t>
            </a:r>
            <a:r>
              <a:rPr lang="pl-PL" sz="2800" dirty="0" smtClean="0"/>
              <a:t> dalykinink</a:t>
            </a:r>
            <a:r>
              <a:rPr lang="lt-LT" sz="2800" dirty="0" smtClean="0"/>
              <a:t>ų</a:t>
            </a:r>
            <a:r>
              <a:rPr lang="pl-PL" sz="2800" dirty="0" smtClean="0"/>
              <a:t> </a:t>
            </a:r>
            <a:r>
              <a:rPr lang="lt-LT" sz="2800" dirty="0" smtClean="0"/>
              <a:t>Ilgalaikiai planai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41402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391400" cy="1752600"/>
          </a:xfrm>
        </p:spPr>
        <p:txBody>
          <a:bodyPr>
            <a:normAutofit fontScale="90000"/>
          </a:bodyPr>
          <a:lstStyle/>
          <a:p>
            <a:r>
              <a:rPr lang="lt-LT" sz="3600" b="1" dirty="0"/>
              <a:t>Mokinių apklausa atlikta </a:t>
            </a:r>
            <a:r>
              <a:rPr lang="lt-LT" sz="3600" b="1" dirty="0" smtClean="0"/>
              <a:t>Tamo dienyne</a:t>
            </a:r>
            <a:r>
              <a:rPr lang="lt-LT" sz="4400" b="1" dirty="0"/>
              <a:t/>
            </a:r>
            <a:br>
              <a:rPr lang="lt-LT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458200" cy="3124200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r>
              <a:rPr lang="lt-LT" sz="6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</a:t>
            </a:r>
            <a:r>
              <a:rPr lang="lt-LT" sz="6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akviestų </a:t>
            </a:r>
            <a:r>
              <a:rPr lang="lt-LT" sz="6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mokinių skaičius:  </a:t>
            </a:r>
            <a:r>
              <a:rPr lang="lt-LT" sz="6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      </a:t>
            </a:r>
            <a:r>
              <a:rPr lang="lt-LT" sz="6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505</a:t>
            </a:r>
            <a:r>
              <a:rPr lang="lt-LT" sz="6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</a:t>
            </a:r>
          </a:p>
          <a:p>
            <a:pPr marL="114300" indent="0">
              <a:buNone/>
            </a:pPr>
            <a:endParaRPr lang="lt-LT" sz="64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114300" indent="0">
              <a:buNone/>
            </a:pPr>
            <a:r>
              <a:rPr lang="lt-LT" sz="6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Dalyvavusių:   </a:t>
            </a:r>
            <a:r>
              <a:rPr lang="lt-LT" sz="6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326</a:t>
            </a:r>
            <a:r>
              <a:rPr lang="lt-LT" sz="6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(65</a:t>
            </a:r>
            <a:r>
              <a:rPr lang="pl-PL" sz="6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%)</a:t>
            </a:r>
            <a:r>
              <a:rPr lang="lt-LT" sz="6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</a:t>
            </a:r>
            <a:endParaRPr lang="en-US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74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620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>Mokinių </a:t>
            </a:r>
            <a:r>
              <a:rPr lang="lt-LT" sz="4000" b="1" dirty="0"/>
              <a:t>apklausa </a:t>
            </a: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/>
              <a:t/>
            </a:r>
            <a:br>
              <a:rPr lang="lt-LT" sz="4000" b="1" dirty="0"/>
            </a:br>
            <a:r>
              <a:rPr lang="lt-LT" sz="4000" b="1" u="sng" dirty="0"/>
              <a:t>5 aukščiausios vertės</a:t>
            </a:r>
            <a:r>
              <a:rPr lang="lt-LT" u="sng" dirty="0"/>
              <a:t/>
            </a:r>
            <a:br>
              <a:rPr lang="lt-LT" u="sng" dirty="0"/>
            </a:b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401804"/>
              </p:ext>
            </p:extLst>
          </p:nvPr>
        </p:nvGraphicFramePr>
        <p:xfrm>
          <a:off x="381000" y="2057400"/>
          <a:ext cx="7848600" cy="3957349"/>
        </p:xfrm>
        <a:graphic>
          <a:graphicData uri="http://schemas.openxmlformats.org/drawingml/2006/table">
            <a:tbl>
              <a:tblPr firstRow="1" firstCol="1" bandRow="1"/>
              <a:tblGrid>
                <a:gridCol w="7162800"/>
                <a:gridCol w="685800"/>
              </a:tblGrid>
              <a:tr h="818080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1. Mokytojai pamokos pradžioje supažindina mus su pamokos uždaviniu.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3,1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938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2. Kada dirbame grupėse, mums visuomet yra aišku, ką reikia padaryti.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3,1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91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3. Dažnai atliekame užduotis, kurios reikalauja pritaikyti tai, ko išmokome.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3,1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91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4. Mokytojai skatina atsakinėti argumentuotai.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3,1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80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5. Mokytojai skiria man laiko, jeigu noriu ką nors aptarti ar išsiaiškinti.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3,0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36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/>
              <a:t>Mokinių apklausa </a:t>
            </a: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dirty="0" smtClean="0"/>
              <a:t/>
            </a:r>
            <a:br>
              <a:rPr lang="lt-LT" sz="4000" b="1" dirty="0" smtClean="0"/>
            </a:br>
            <a:r>
              <a:rPr lang="lt-LT" sz="4000" b="1" u="sng" dirty="0" smtClean="0"/>
              <a:t>5 </a:t>
            </a:r>
            <a:r>
              <a:rPr lang="lt-LT" sz="4000" b="1" u="sng" dirty="0"/>
              <a:t>žemiausios vertės</a:t>
            </a:r>
            <a:endParaRPr lang="en-US" sz="4000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935497"/>
              </p:ext>
            </p:extLst>
          </p:nvPr>
        </p:nvGraphicFramePr>
        <p:xfrm>
          <a:off x="304800" y="1828800"/>
          <a:ext cx="7924800" cy="4745890"/>
        </p:xfrm>
        <a:graphic>
          <a:graphicData uri="http://schemas.openxmlformats.org/drawingml/2006/table">
            <a:tbl>
              <a:tblPr firstRow="1" firstCol="1" bandRow="1"/>
              <a:tblGrid>
                <a:gridCol w="7239000"/>
                <a:gridCol w="685800"/>
              </a:tblGrid>
              <a:tr h="784688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1. Mokytojai aiškina, kaip mokomąją medžiagą galima pritaikyti gyvenime.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2,4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410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2. Per pamokas turime galimybę pasirinkti užduotis, kurias reikia atlikti.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2,6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96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3. Mokytojai susieja mokomąją medžiagą su kitais mokomaisiais dalykais.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2,7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96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>
                          <a:effectLst/>
                          <a:latin typeface="+mj-lt"/>
                          <a:ea typeface="Arial"/>
                          <a:cs typeface="Times New Roman"/>
                        </a:rPr>
                        <a:t>4. Mokytojai skiria diferencijuotas namų darbų užduotis.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2,7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45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>
                          <a:effectLst/>
                          <a:latin typeface="+mj-lt"/>
                          <a:ea typeface="Arial"/>
                          <a:cs typeface="Times New Roman"/>
                        </a:rPr>
                        <a:t>5. Individualiam darbui gaunu skirtingas užduotis, kurios skiriamos atsižvelgiant į mano gebėjimus.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8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2,7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8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Mokytojų </a:t>
            </a:r>
            <a:r>
              <a:rPr lang="lt-LT" b="1" dirty="0"/>
              <a:t>apklausa atlikta </a:t>
            </a:r>
            <a:r>
              <a:rPr lang="lt-LT" b="1" dirty="0" smtClean="0"/>
              <a:t>naudojant Google </a:t>
            </a:r>
            <a:r>
              <a:rPr lang="lt-LT" b="1" dirty="0"/>
              <a:t>forms </a:t>
            </a:r>
            <a:r>
              <a:rPr lang="lt-LT" b="1" dirty="0" smtClean="0"/>
              <a:t>platformą</a:t>
            </a:r>
            <a:r>
              <a:rPr lang="lt-LT" b="1" dirty="0"/>
              <a:t/>
            </a:r>
            <a:br>
              <a:rPr lang="lt-LT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05800" cy="30480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lt-LT" sz="5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Pakviestų </a:t>
            </a:r>
            <a:r>
              <a:rPr lang="lt-LT" sz="5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mokytojų </a:t>
            </a:r>
            <a:r>
              <a:rPr lang="lt-LT" sz="5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skaičius:           </a:t>
            </a:r>
            <a:r>
              <a:rPr lang="lt-LT" sz="5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72</a:t>
            </a:r>
            <a:r>
              <a:rPr lang="lt-LT" sz="5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	</a:t>
            </a:r>
          </a:p>
          <a:p>
            <a:pPr marL="114300" indent="0">
              <a:buNone/>
            </a:pPr>
            <a:r>
              <a:rPr lang="lt-LT" sz="5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Dalyvavusių:   </a:t>
            </a:r>
            <a:r>
              <a:rPr lang="lt-LT" sz="5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54</a:t>
            </a:r>
            <a:r>
              <a:rPr lang="lt-LT" sz="5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(75</a:t>
            </a:r>
            <a:r>
              <a:rPr lang="pl-PL" sz="5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%)</a:t>
            </a:r>
            <a:endParaRPr lang="en-US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Mokytojų </a:t>
            </a:r>
            <a:r>
              <a:rPr lang="lt-LT" b="1" dirty="0"/>
              <a:t>apklausa </a:t>
            </a:r>
            <a:br>
              <a:rPr lang="lt-LT" b="1" dirty="0"/>
            </a:b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u="sng" dirty="0" smtClean="0"/>
              <a:t>5 </a:t>
            </a:r>
            <a:r>
              <a:rPr lang="lt-LT" b="1" u="sng" dirty="0"/>
              <a:t>aukščiausios vertės</a:t>
            </a:r>
            <a:endParaRPr lang="en-US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59380"/>
              </p:ext>
            </p:extLst>
          </p:nvPr>
        </p:nvGraphicFramePr>
        <p:xfrm>
          <a:off x="304800" y="2286000"/>
          <a:ext cx="8001000" cy="4191000"/>
        </p:xfrm>
        <a:graphic>
          <a:graphicData uri="http://schemas.openxmlformats.org/drawingml/2006/table">
            <a:tbl>
              <a:tblPr firstRow="1" firstCol="1" bandRow="1"/>
              <a:tblGrid>
                <a:gridCol w="7391400"/>
                <a:gridCol w="609600"/>
              </a:tblGrid>
              <a:tr h="891433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1. Organizuodamas mokymą(si) pripažįstu mokinių skirtybes (amžiaus tarpsnio, gebėjimai, mokymosi stiliai ir pan.)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500" i="1">
                          <a:effectLst/>
                          <a:latin typeface="+mj-lt"/>
                          <a:ea typeface="Arial"/>
                          <a:cs typeface="Times New Roman"/>
                        </a:rPr>
                        <a:t> </a:t>
                      </a:r>
                      <a:endParaRPr lang="en-US" sz="25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i="1">
                          <a:effectLst/>
                          <a:latin typeface="+mj-lt"/>
                          <a:ea typeface="Arial"/>
                          <a:cs typeface="Times New Roman"/>
                        </a:rPr>
                        <a:t>3,7</a:t>
                      </a:r>
                      <a:endParaRPr lang="en-US" sz="25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433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2. Atkreipiu mokinių dėmesį į mokomosios medžiagos sąryšį su anksčiau išmoktais dalykais ir susieju ją su mokinių turimomis žiniomis.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25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 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3,6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44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pl-PL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3. </a:t>
                      </a: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Aiškiai įvardiju pamokos uždavinį.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3,6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88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4. Socialines formas </a:t>
                      </a:r>
                      <a:r>
                        <a:rPr lang="lt-LT" sz="2500" dirty="0" smtClean="0">
                          <a:effectLst/>
                          <a:latin typeface="+mj-lt"/>
                          <a:ea typeface="Arial"/>
                          <a:cs typeface="Times New Roman"/>
                        </a:rPr>
                        <a:t> taikau </a:t>
                      </a: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atsižvelgdama(-as) į pamokos tikslus (pvz. individualų darbą, </a:t>
                      </a:r>
                      <a:r>
                        <a:rPr lang="lt-LT" sz="2500" dirty="0" smtClean="0">
                          <a:effectLst/>
                          <a:latin typeface="+mj-lt"/>
                          <a:ea typeface="Arial"/>
                          <a:cs typeface="Times New Roman"/>
                        </a:rPr>
                        <a:t> darbą </a:t>
                      </a: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porose ir grupėse).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3,5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47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5. Tikslingai taikau įvairius mokymo metodus.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5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3,5</a:t>
                      </a:r>
                      <a:endParaRPr lang="en-US" sz="25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1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800" b="1" dirty="0" smtClean="0"/>
              <a:t>Mokytojų </a:t>
            </a:r>
            <a:r>
              <a:rPr lang="lt-LT" sz="4800" b="1" dirty="0"/>
              <a:t>apklausa </a:t>
            </a:r>
            <a:br>
              <a:rPr lang="lt-LT" sz="4800" b="1" dirty="0"/>
            </a:br>
            <a:r>
              <a:rPr lang="lt-LT" sz="4800" b="1" u="sng" dirty="0"/>
              <a:t>5 žemiausios vertės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52009"/>
              </p:ext>
            </p:extLst>
          </p:nvPr>
        </p:nvGraphicFramePr>
        <p:xfrm>
          <a:off x="304800" y="1981200"/>
          <a:ext cx="8001000" cy="4753553"/>
        </p:xfrm>
        <a:graphic>
          <a:graphicData uri="http://schemas.openxmlformats.org/drawingml/2006/table">
            <a:tbl>
              <a:tblPr firstRow="1" firstCol="1" bandRow="1"/>
              <a:tblGrid>
                <a:gridCol w="7457243"/>
                <a:gridCol w="543757"/>
              </a:tblGrid>
              <a:tr h="421652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pl-PL" sz="24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1. Skiriu diferencijuotas namų darbų užduotis.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pl-PL" sz="24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2,8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548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2. Duodu užduotis, skatinančias tiriamąjį bei į problemos sprendimą orientuotą mokymąsi (iššūkius keliančios, turinčios mokiniams akivaizdžios naudos).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3,1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66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3. Kartu su mokiniais formuluoju pamokos uždavinį</a:t>
                      </a:r>
                      <a:r>
                        <a:rPr lang="lt-LT" sz="2400" dirty="0" smtClean="0">
                          <a:effectLst/>
                          <a:latin typeface="+mj-lt"/>
                          <a:ea typeface="Arial"/>
                          <a:cs typeface="Times New Roman"/>
                        </a:rPr>
                        <a:t>.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3,1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231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4. Siekdamas įgyvendinti ugdymo turinio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individualizavimą, diferencijavimą kviečiu kolegas stebėti savo ugdomąją veiklą.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3,2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956"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5. Mokiniai gauna iš manęs diferencijuotą grįžtamąją informaciją apie jų individualius pasisakymus bei pasiekimus.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lt-LT" sz="2400" i="1" dirty="0">
                          <a:effectLst/>
                          <a:latin typeface="+mj-lt"/>
                          <a:ea typeface="Arial"/>
                          <a:cs typeface="Times New Roman"/>
                        </a:rPr>
                        <a:t>3,3</a:t>
                      </a:r>
                      <a:endParaRPr lang="en-US" sz="24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1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709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Šalčininkų Jano Sniadeckio gimnazijos   Veiklos kokybės įsivertinimas  2021 m. </vt:lpstr>
      <vt:lpstr>Veiklos kokybės įsivertinimui pasirinktas rodiklis</vt:lpstr>
      <vt:lpstr>Šaltiniai, vertinimo metodai ir būdai:</vt:lpstr>
      <vt:lpstr>Mokinių apklausa atlikta Tamo dienyne </vt:lpstr>
      <vt:lpstr>  Mokinių apklausa   5 aukščiausios vertės </vt:lpstr>
      <vt:lpstr>Mokinių apklausa   5 žemiausios vertės</vt:lpstr>
      <vt:lpstr>Mokytojų apklausa atlikta naudojant Google forms platformą </vt:lpstr>
      <vt:lpstr>Mokytojų apklausa   5 aukščiausios vertės</vt:lpstr>
      <vt:lpstr>Mokytojų apklausa  5 žemiausios vertės</vt:lpstr>
      <vt:lpstr>Ilgalaikių planų analizė</vt:lpstr>
      <vt:lpstr>PowerPoint Presentation</vt:lpstr>
      <vt:lpstr>PowerPoint Presentation</vt:lpstr>
      <vt:lpstr>Išvados ir rekomendacijos (1) </vt:lpstr>
      <vt:lpstr>Išvados ir rekomendacijos (2)</vt:lpstr>
      <vt:lpstr>Išvados ir rekomendacijos (3)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Šalčininkų Jano Sniadeckio  gimnazijos   Veiklos kokybės įsivertinimas  2020 m.</dc:title>
  <dc:creator>Vartotojas</dc:creator>
  <cp:lastModifiedBy>Vartotojas</cp:lastModifiedBy>
  <cp:revision>59</cp:revision>
  <dcterms:created xsi:type="dcterms:W3CDTF">2006-08-16T00:00:00Z</dcterms:created>
  <dcterms:modified xsi:type="dcterms:W3CDTF">2022-04-05T11:18:42Z</dcterms:modified>
</cp:coreProperties>
</file>