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8"/>
  </p:notesMasterIdLst>
  <p:handoutMasterIdLst>
    <p:handoutMasterId r:id="rId49"/>
  </p:handoutMasterIdLst>
  <p:sldIdLst>
    <p:sldId id="256" r:id="rId2"/>
    <p:sldId id="257" r:id="rId3"/>
    <p:sldId id="259" r:id="rId4"/>
    <p:sldId id="348" r:id="rId5"/>
    <p:sldId id="306" r:id="rId6"/>
    <p:sldId id="309" r:id="rId7"/>
    <p:sldId id="311" r:id="rId8"/>
    <p:sldId id="339" r:id="rId9"/>
    <p:sldId id="301" r:id="rId10"/>
    <p:sldId id="305" r:id="rId11"/>
    <p:sldId id="307" r:id="rId12"/>
    <p:sldId id="312" r:id="rId13"/>
    <p:sldId id="321" r:id="rId14"/>
    <p:sldId id="323" r:id="rId15"/>
    <p:sldId id="325" r:id="rId16"/>
    <p:sldId id="315" r:id="rId17"/>
    <p:sldId id="317" r:id="rId18"/>
    <p:sldId id="319" r:id="rId19"/>
    <p:sldId id="313" r:id="rId20"/>
    <p:sldId id="297" r:id="rId21"/>
    <p:sldId id="299" r:id="rId22"/>
    <p:sldId id="302" r:id="rId23"/>
    <p:sldId id="300" r:id="rId24"/>
    <p:sldId id="303" r:id="rId25"/>
    <p:sldId id="333" r:id="rId26"/>
    <p:sldId id="304" r:id="rId27"/>
    <p:sldId id="326" r:id="rId28"/>
    <p:sldId id="327" r:id="rId29"/>
    <p:sldId id="328" r:id="rId30"/>
    <p:sldId id="329" r:id="rId31"/>
    <p:sldId id="330" r:id="rId32"/>
    <p:sldId id="332" r:id="rId33"/>
    <p:sldId id="341" r:id="rId34"/>
    <p:sldId id="343" r:id="rId35"/>
    <p:sldId id="276" r:id="rId36"/>
    <p:sldId id="277" r:id="rId37"/>
    <p:sldId id="287" r:id="rId38"/>
    <p:sldId id="288" r:id="rId39"/>
    <p:sldId id="344" r:id="rId40"/>
    <p:sldId id="349" r:id="rId41"/>
    <p:sldId id="351" r:id="rId42"/>
    <p:sldId id="353" r:id="rId43"/>
    <p:sldId id="355" r:id="rId44"/>
    <p:sldId id="345" r:id="rId45"/>
    <p:sldId id="346" r:id="rId46"/>
    <p:sldId id="294" r:id="rId47"/>
  </p:sldIdLst>
  <p:sldSz cx="10693400" cy="756285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guide id="3" orient="horz" pos="2382" userDrawn="1">
          <p15:clr>
            <a:srgbClr val="A4A3A4"/>
          </p15:clr>
        </p15:guide>
        <p15:guide id="4" pos="3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Vidutinis stilius 2 – paryškinima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Vidutinis stilius 2 – paryškinima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Vidutinis stilius 2 – paryškinima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Vidutinis stilius 2 – paryškinima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Vidutinis stilius 4 – paryškinima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290" y="72"/>
      </p:cViewPr>
      <p:guideLst>
        <p:guide orient="horz" pos="2880"/>
        <p:guide pos="2160"/>
        <p:guide orient="horz" pos="2382"/>
        <p:guide pos="3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0"/>
            <a:ext cx="4028532" cy="351698"/>
          </a:xfrm>
          <a:prstGeom prst="rect">
            <a:avLst/>
          </a:prstGeom>
        </p:spPr>
        <p:txBody>
          <a:bodyPr vert="horz" lIns="81674" tIns="40837" rIns="81674" bIns="40837" rtlCol="0"/>
          <a:lstStyle>
            <a:lvl1pPr algn="l">
              <a:defRPr sz="1100"/>
            </a:lvl1pPr>
          </a:lstStyle>
          <a:p>
            <a:endParaRPr lang="en-US"/>
          </a:p>
        </p:txBody>
      </p:sp>
      <p:sp>
        <p:nvSpPr>
          <p:cNvPr id="3" name="Datos vietos rezervavimo ženklas 2"/>
          <p:cNvSpPr>
            <a:spLocks noGrp="1"/>
          </p:cNvSpPr>
          <p:nvPr>
            <p:ph type="dt" sz="quarter" idx="1"/>
          </p:nvPr>
        </p:nvSpPr>
        <p:spPr>
          <a:xfrm>
            <a:off x="5266488" y="0"/>
            <a:ext cx="4027152" cy="351698"/>
          </a:xfrm>
          <a:prstGeom prst="rect">
            <a:avLst/>
          </a:prstGeom>
        </p:spPr>
        <p:txBody>
          <a:bodyPr vert="horz" lIns="81674" tIns="40837" rIns="81674" bIns="40837" rtlCol="0"/>
          <a:lstStyle>
            <a:lvl1pPr algn="r">
              <a:defRPr sz="1100"/>
            </a:lvl1pPr>
          </a:lstStyle>
          <a:p>
            <a:fld id="{42084956-AD7F-465F-A2FA-E0AA451D0498}" type="datetimeFigureOut">
              <a:rPr lang="en-US" smtClean="0"/>
              <a:t>1/11/2023</a:t>
            </a:fld>
            <a:endParaRPr lang="en-US"/>
          </a:p>
        </p:txBody>
      </p:sp>
      <p:sp>
        <p:nvSpPr>
          <p:cNvPr id="4" name="Poraštės vietos rezervavimo ženklas 3"/>
          <p:cNvSpPr>
            <a:spLocks noGrp="1"/>
          </p:cNvSpPr>
          <p:nvPr>
            <p:ph type="ftr" sz="quarter" idx="2"/>
          </p:nvPr>
        </p:nvSpPr>
        <p:spPr>
          <a:xfrm>
            <a:off x="1" y="6658703"/>
            <a:ext cx="4028532" cy="351697"/>
          </a:xfrm>
          <a:prstGeom prst="rect">
            <a:avLst/>
          </a:prstGeom>
        </p:spPr>
        <p:txBody>
          <a:bodyPr vert="horz" lIns="81674" tIns="40837" rIns="81674" bIns="40837" rtlCol="0" anchor="b"/>
          <a:lstStyle>
            <a:lvl1pPr algn="l">
              <a:defRPr sz="1100"/>
            </a:lvl1pPr>
          </a:lstStyle>
          <a:p>
            <a:endParaRPr lang="en-US"/>
          </a:p>
        </p:txBody>
      </p:sp>
      <p:sp>
        <p:nvSpPr>
          <p:cNvPr id="5" name="Skaidrės numerio vietos rezervavimo ženklas 4"/>
          <p:cNvSpPr>
            <a:spLocks noGrp="1"/>
          </p:cNvSpPr>
          <p:nvPr>
            <p:ph type="sldNum" sz="quarter" idx="3"/>
          </p:nvPr>
        </p:nvSpPr>
        <p:spPr>
          <a:xfrm>
            <a:off x="5266488" y="6658703"/>
            <a:ext cx="4027152" cy="351697"/>
          </a:xfrm>
          <a:prstGeom prst="rect">
            <a:avLst/>
          </a:prstGeom>
        </p:spPr>
        <p:txBody>
          <a:bodyPr vert="horz" lIns="81674" tIns="40837" rIns="81674" bIns="40837" rtlCol="0" anchor="b"/>
          <a:lstStyle>
            <a:lvl1pPr algn="r">
              <a:defRPr sz="1100"/>
            </a:lvl1pPr>
          </a:lstStyle>
          <a:p>
            <a:fld id="{F7D3C1CA-8831-4005-A9AE-58E610F4178A}" type="slidenum">
              <a:rPr lang="en-US" smtClean="0"/>
              <a:t>‹#›</a:t>
            </a:fld>
            <a:endParaRPr lang="en-US"/>
          </a:p>
        </p:txBody>
      </p:sp>
    </p:spTree>
    <p:extLst>
      <p:ext uri="{BB962C8B-B14F-4D97-AF65-F5344CB8AC3E}">
        <p14:creationId xmlns:p14="http://schemas.microsoft.com/office/powerpoint/2010/main" val="30764998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0"/>
            <a:ext cx="4028532" cy="351698"/>
          </a:xfrm>
          <a:prstGeom prst="rect">
            <a:avLst/>
          </a:prstGeom>
        </p:spPr>
        <p:txBody>
          <a:bodyPr vert="horz" lIns="81674" tIns="40837" rIns="81674" bIns="40837" rtlCol="0"/>
          <a:lstStyle>
            <a:lvl1pPr algn="l">
              <a:defRPr sz="1100"/>
            </a:lvl1pPr>
          </a:lstStyle>
          <a:p>
            <a:endParaRPr lang="en-US"/>
          </a:p>
        </p:txBody>
      </p:sp>
      <p:sp>
        <p:nvSpPr>
          <p:cNvPr id="3" name="Datos vietos rezervavimo ženklas 2"/>
          <p:cNvSpPr>
            <a:spLocks noGrp="1"/>
          </p:cNvSpPr>
          <p:nvPr>
            <p:ph type="dt" idx="1"/>
          </p:nvPr>
        </p:nvSpPr>
        <p:spPr>
          <a:xfrm>
            <a:off x="5266488" y="0"/>
            <a:ext cx="4027152" cy="351698"/>
          </a:xfrm>
          <a:prstGeom prst="rect">
            <a:avLst/>
          </a:prstGeom>
        </p:spPr>
        <p:txBody>
          <a:bodyPr vert="horz" lIns="81674" tIns="40837" rIns="81674" bIns="40837" rtlCol="0"/>
          <a:lstStyle>
            <a:lvl1pPr algn="r">
              <a:defRPr sz="1100"/>
            </a:lvl1pPr>
          </a:lstStyle>
          <a:p>
            <a:fld id="{D8ACB519-DD72-48F4-A1E8-16A0AD6855ED}" type="datetimeFigureOut">
              <a:rPr lang="en-US" smtClean="0"/>
              <a:t>1/11/2023</a:t>
            </a:fld>
            <a:endParaRPr lang="en-US"/>
          </a:p>
        </p:txBody>
      </p:sp>
      <p:sp>
        <p:nvSpPr>
          <p:cNvPr id="4" name="Skaidrės vaizdo vietos rezervavimo ženklas 3"/>
          <p:cNvSpPr>
            <a:spLocks noGrp="1" noRot="1" noChangeAspect="1"/>
          </p:cNvSpPr>
          <p:nvPr>
            <p:ph type="sldImg" idx="2"/>
          </p:nvPr>
        </p:nvSpPr>
        <p:spPr>
          <a:xfrm>
            <a:off x="2976563" y="876300"/>
            <a:ext cx="3343275" cy="2365375"/>
          </a:xfrm>
          <a:prstGeom prst="rect">
            <a:avLst/>
          </a:prstGeom>
          <a:noFill/>
          <a:ln w="12700">
            <a:solidFill>
              <a:prstClr val="black"/>
            </a:solidFill>
          </a:ln>
        </p:spPr>
        <p:txBody>
          <a:bodyPr vert="horz" lIns="81674" tIns="40837" rIns="81674" bIns="40837" rtlCol="0" anchor="ctr"/>
          <a:lstStyle/>
          <a:p>
            <a:endParaRPr lang="en-US"/>
          </a:p>
        </p:txBody>
      </p:sp>
      <p:sp>
        <p:nvSpPr>
          <p:cNvPr id="5" name="Pastabų vietos rezervavimo ženklas 4"/>
          <p:cNvSpPr>
            <a:spLocks noGrp="1"/>
          </p:cNvSpPr>
          <p:nvPr>
            <p:ph type="body" sz="quarter" idx="3"/>
          </p:nvPr>
        </p:nvSpPr>
        <p:spPr>
          <a:xfrm>
            <a:off x="930192" y="3374233"/>
            <a:ext cx="7436016" cy="2760603"/>
          </a:xfrm>
          <a:prstGeom prst="rect">
            <a:avLst/>
          </a:prstGeom>
        </p:spPr>
        <p:txBody>
          <a:bodyPr vert="horz" lIns="81674" tIns="40837" rIns="81674" bIns="40837" rtlCol="0"/>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a:p>
        </p:txBody>
      </p:sp>
      <p:sp>
        <p:nvSpPr>
          <p:cNvPr id="6" name="Poraštės vietos rezervavimo ženklas 5"/>
          <p:cNvSpPr>
            <a:spLocks noGrp="1"/>
          </p:cNvSpPr>
          <p:nvPr>
            <p:ph type="ftr" sz="quarter" idx="4"/>
          </p:nvPr>
        </p:nvSpPr>
        <p:spPr>
          <a:xfrm>
            <a:off x="1" y="6658703"/>
            <a:ext cx="4028532" cy="351697"/>
          </a:xfrm>
          <a:prstGeom prst="rect">
            <a:avLst/>
          </a:prstGeom>
        </p:spPr>
        <p:txBody>
          <a:bodyPr vert="horz" lIns="81674" tIns="40837" rIns="81674" bIns="40837" rtlCol="0" anchor="b"/>
          <a:lstStyle>
            <a:lvl1pPr algn="l">
              <a:defRPr sz="1100"/>
            </a:lvl1pPr>
          </a:lstStyle>
          <a:p>
            <a:endParaRPr lang="en-US"/>
          </a:p>
        </p:txBody>
      </p:sp>
      <p:sp>
        <p:nvSpPr>
          <p:cNvPr id="7" name="Skaidrės numerio vietos rezervavimo ženklas 6"/>
          <p:cNvSpPr>
            <a:spLocks noGrp="1"/>
          </p:cNvSpPr>
          <p:nvPr>
            <p:ph type="sldNum" sz="quarter" idx="5"/>
          </p:nvPr>
        </p:nvSpPr>
        <p:spPr>
          <a:xfrm>
            <a:off x="5266488" y="6658703"/>
            <a:ext cx="4027152" cy="351697"/>
          </a:xfrm>
          <a:prstGeom prst="rect">
            <a:avLst/>
          </a:prstGeom>
        </p:spPr>
        <p:txBody>
          <a:bodyPr vert="horz" lIns="81674" tIns="40837" rIns="81674" bIns="40837" rtlCol="0" anchor="b"/>
          <a:lstStyle>
            <a:lvl1pPr algn="r">
              <a:defRPr sz="1100"/>
            </a:lvl1pPr>
          </a:lstStyle>
          <a:p>
            <a:fld id="{7DF30D8F-9C7F-4221-8AB5-9A78CCA04424}" type="slidenum">
              <a:rPr lang="en-US" smtClean="0"/>
              <a:t>‹#›</a:t>
            </a:fld>
            <a:endParaRPr lang="en-US"/>
          </a:p>
        </p:txBody>
      </p:sp>
    </p:spTree>
    <p:extLst>
      <p:ext uri="{BB962C8B-B14F-4D97-AF65-F5344CB8AC3E}">
        <p14:creationId xmlns:p14="http://schemas.microsoft.com/office/powerpoint/2010/main" val="2883652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en-US" dirty="0"/>
          </a:p>
        </p:txBody>
      </p:sp>
      <p:sp>
        <p:nvSpPr>
          <p:cNvPr id="4" name="Skaidrės numerio vietos rezervavimo ženklas 3"/>
          <p:cNvSpPr>
            <a:spLocks noGrp="1"/>
          </p:cNvSpPr>
          <p:nvPr>
            <p:ph type="sldNum" sz="quarter" idx="10"/>
          </p:nvPr>
        </p:nvSpPr>
        <p:spPr/>
        <p:txBody>
          <a:bodyPr/>
          <a:lstStyle/>
          <a:p>
            <a:fld id="{7DF30D8F-9C7F-4221-8AB5-9A78CCA04424}" type="slidenum">
              <a:rPr lang="en-US" smtClean="0"/>
              <a:t>17</a:t>
            </a:fld>
            <a:endParaRPr lang="en-US"/>
          </a:p>
        </p:txBody>
      </p:sp>
    </p:spTree>
    <p:extLst>
      <p:ext uri="{BB962C8B-B14F-4D97-AF65-F5344CB8AC3E}">
        <p14:creationId xmlns:p14="http://schemas.microsoft.com/office/powerpoint/2010/main" val="1307362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en-US" dirty="0"/>
          </a:p>
        </p:txBody>
      </p:sp>
      <p:sp>
        <p:nvSpPr>
          <p:cNvPr id="4" name="Skaidrės numerio vietos rezervavimo ženklas 3"/>
          <p:cNvSpPr>
            <a:spLocks noGrp="1"/>
          </p:cNvSpPr>
          <p:nvPr>
            <p:ph type="sldNum" sz="quarter" idx="10"/>
          </p:nvPr>
        </p:nvSpPr>
        <p:spPr/>
        <p:txBody>
          <a:bodyPr/>
          <a:lstStyle/>
          <a:p>
            <a:fld id="{7DF30D8F-9C7F-4221-8AB5-9A78CCA04424}" type="slidenum">
              <a:rPr lang="en-US" smtClean="0"/>
              <a:t>26</a:t>
            </a:fld>
            <a:endParaRPr lang="en-US"/>
          </a:p>
        </p:txBody>
      </p:sp>
    </p:spTree>
    <p:extLst>
      <p:ext uri="{BB962C8B-B14F-4D97-AF65-F5344CB8AC3E}">
        <p14:creationId xmlns:p14="http://schemas.microsoft.com/office/powerpoint/2010/main" val="922389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en-US" dirty="0"/>
          </a:p>
        </p:txBody>
      </p:sp>
      <p:sp>
        <p:nvSpPr>
          <p:cNvPr id="4" name="Skaidrės numerio vietos rezervavimo ženklas 3"/>
          <p:cNvSpPr>
            <a:spLocks noGrp="1"/>
          </p:cNvSpPr>
          <p:nvPr>
            <p:ph type="sldNum" sz="quarter" idx="10"/>
          </p:nvPr>
        </p:nvSpPr>
        <p:spPr/>
        <p:txBody>
          <a:bodyPr/>
          <a:lstStyle/>
          <a:p>
            <a:fld id="{7DF30D8F-9C7F-4221-8AB5-9A78CCA04424}" type="slidenum">
              <a:rPr lang="en-US" smtClean="0"/>
              <a:t>33</a:t>
            </a:fld>
            <a:endParaRPr lang="en-US"/>
          </a:p>
        </p:txBody>
      </p:sp>
    </p:spTree>
    <p:extLst>
      <p:ext uri="{BB962C8B-B14F-4D97-AF65-F5344CB8AC3E}">
        <p14:creationId xmlns:p14="http://schemas.microsoft.com/office/powerpoint/2010/main" val="3249797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50" b="0"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1550" b="1" i="0">
                <a:solidFill>
                  <a:schemeClr val="bg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50" b="0"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772668"/>
            <a:ext cx="10692765" cy="6014085"/>
          </a:xfrm>
          <a:custGeom>
            <a:avLst/>
            <a:gdLst/>
            <a:ahLst/>
            <a:cxnLst/>
            <a:rect l="l" t="t" r="r" b="b"/>
            <a:pathLst>
              <a:path w="10692765" h="6014084">
                <a:moveTo>
                  <a:pt x="10692384" y="6013703"/>
                </a:moveTo>
                <a:lnTo>
                  <a:pt x="0" y="6013703"/>
                </a:lnTo>
                <a:lnTo>
                  <a:pt x="0" y="0"/>
                </a:lnTo>
                <a:lnTo>
                  <a:pt x="10692384" y="0"/>
                </a:lnTo>
                <a:lnTo>
                  <a:pt x="10692384" y="6013703"/>
                </a:lnTo>
                <a:close/>
              </a:path>
            </a:pathLst>
          </a:custGeom>
          <a:solidFill>
            <a:srgbClr val="3F3F3F"/>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769620" y="772668"/>
            <a:ext cx="9156191" cy="6013703"/>
          </a:xfrm>
          <a:prstGeom prst="rect">
            <a:avLst/>
          </a:prstGeom>
        </p:spPr>
      </p:pic>
      <p:sp>
        <p:nvSpPr>
          <p:cNvPr id="18" name="bg object 18"/>
          <p:cNvSpPr/>
          <p:nvPr/>
        </p:nvSpPr>
        <p:spPr>
          <a:xfrm>
            <a:off x="996696" y="772668"/>
            <a:ext cx="8700770" cy="6015355"/>
          </a:xfrm>
          <a:custGeom>
            <a:avLst/>
            <a:gdLst/>
            <a:ahLst/>
            <a:cxnLst/>
            <a:rect l="l" t="t" r="r" b="b"/>
            <a:pathLst>
              <a:path w="8700770" h="6015355">
                <a:moveTo>
                  <a:pt x="7491983" y="6015228"/>
                </a:moveTo>
                <a:lnTo>
                  <a:pt x="1208531" y="6015228"/>
                </a:lnTo>
                <a:lnTo>
                  <a:pt x="1129283" y="5932932"/>
                </a:lnTo>
                <a:lnTo>
                  <a:pt x="1097054" y="5897090"/>
                </a:lnTo>
                <a:lnTo>
                  <a:pt x="1065219" y="5860890"/>
                </a:lnTo>
                <a:lnTo>
                  <a:pt x="1033783" y="5824336"/>
                </a:lnTo>
                <a:lnTo>
                  <a:pt x="1002748" y="5787430"/>
                </a:lnTo>
                <a:lnTo>
                  <a:pt x="972119" y="5750177"/>
                </a:lnTo>
                <a:lnTo>
                  <a:pt x="941897" y="5712580"/>
                </a:lnTo>
                <a:lnTo>
                  <a:pt x="912087" y="5674641"/>
                </a:lnTo>
                <a:lnTo>
                  <a:pt x="882692" y="5636366"/>
                </a:lnTo>
                <a:lnTo>
                  <a:pt x="853715" y="5597756"/>
                </a:lnTo>
                <a:lnTo>
                  <a:pt x="825159" y="5558816"/>
                </a:lnTo>
                <a:lnTo>
                  <a:pt x="797028" y="5519548"/>
                </a:lnTo>
                <a:lnTo>
                  <a:pt x="769325" y="5479957"/>
                </a:lnTo>
                <a:lnTo>
                  <a:pt x="742053" y="5440046"/>
                </a:lnTo>
                <a:lnTo>
                  <a:pt x="715216" y="5399817"/>
                </a:lnTo>
                <a:lnTo>
                  <a:pt x="688817" y="5359276"/>
                </a:lnTo>
                <a:lnTo>
                  <a:pt x="662859" y="5318424"/>
                </a:lnTo>
                <a:lnTo>
                  <a:pt x="637345" y="5277266"/>
                </a:lnTo>
                <a:lnTo>
                  <a:pt x="612279" y="5235804"/>
                </a:lnTo>
                <a:lnTo>
                  <a:pt x="587665" y="5194043"/>
                </a:lnTo>
                <a:lnTo>
                  <a:pt x="563504" y="5151986"/>
                </a:lnTo>
                <a:lnTo>
                  <a:pt x="539801" y="5109636"/>
                </a:lnTo>
                <a:lnTo>
                  <a:pt x="516560" y="5066996"/>
                </a:lnTo>
                <a:lnTo>
                  <a:pt x="493782" y="5024071"/>
                </a:lnTo>
                <a:lnTo>
                  <a:pt x="471472" y="4980863"/>
                </a:lnTo>
                <a:lnTo>
                  <a:pt x="449633" y="4937375"/>
                </a:lnTo>
                <a:lnTo>
                  <a:pt x="428268" y="4893612"/>
                </a:lnTo>
                <a:lnTo>
                  <a:pt x="407380" y="4849577"/>
                </a:lnTo>
                <a:lnTo>
                  <a:pt x="386973" y="4805273"/>
                </a:lnTo>
                <a:lnTo>
                  <a:pt x="367051" y="4760704"/>
                </a:lnTo>
                <a:lnTo>
                  <a:pt x="347615" y="4715872"/>
                </a:lnTo>
                <a:lnTo>
                  <a:pt x="328670" y="4670782"/>
                </a:lnTo>
                <a:lnTo>
                  <a:pt x="310219" y="4625437"/>
                </a:lnTo>
                <a:lnTo>
                  <a:pt x="292265" y="4579840"/>
                </a:lnTo>
                <a:lnTo>
                  <a:pt x="274812" y="4533995"/>
                </a:lnTo>
                <a:lnTo>
                  <a:pt x="257863" y="4487906"/>
                </a:lnTo>
                <a:lnTo>
                  <a:pt x="241420" y="4441574"/>
                </a:lnTo>
                <a:lnTo>
                  <a:pt x="225489" y="4395005"/>
                </a:lnTo>
                <a:lnTo>
                  <a:pt x="210070" y="4348201"/>
                </a:lnTo>
                <a:lnTo>
                  <a:pt x="195169" y="4301166"/>
                </a:lnTo>
                <a:lnTo>
                  <a:pt x="180788" y="4253904"/>
                </a:lnTo>
                <a:lnTo>
                  <a:pt x="166931" y="4206417"/>
                </a:lnTo>
                <a:lnTo>
                  <a:pt x="153600" y="4158710"/>
                </a:lnTo>
                <a:lnTo>
                  <a:pt x="140800" y="4110785"/>
                </a:lnTo>
                <a:lnTo>
                  <a:pt x="128533" y="4062646"/>
                </a:lnTo>
                <a:lnTo>
                  <a:pt x="116803" y="4014296"/>
                </a:lnTo>
                <a:lnTo>
                  <a:pt x="105613" y="3965739"/>
                </a:lnTo>
                <a:lnTo>
                  <a:pt x="94966" y="3916979"/>
                </a:lnTo>
                <a:lnTo>
                  <a:pt x="84866" y="3868019"/>
                </a:lnTo>
                <a:lnTo>
                  <a:pt x="75316" y="3818861"/>
                </a:lnTo>
                <a:lnTo>
                  <a:pt x="66320" y="3769511"/>
                </a:lnTo>
                <a:lnTo>
                  <a:pt x="57879" y="3719970"/>
                </a:lnTo>
                <a:lnTo>
                  <a:pt x="49999" y="3670243"/>
                </a:lnTo>
                <a:lnTo>
                  <a:pt x="42682" y="3620332"/>
                </a:lnTo>
                <a:lnTo>
                  <a:pt x="35931" y="3570242"/>
                </a:lnTo>
                <a:lnTo>
                  <a:pt x="29750" y="3519976"/>
                </a:lnTo>
                <a:lnTo>
                  <a:pt x="24142" y="3469537"/>
                </a:lnTo>
                <a:lnTo>
                  <a:pt x="19110" y="3418929"/>
                </a:lnTo>
                <a:lnTo>
                  <a:pt x="14658" y="3368154"/>
                </a:lnTo>
                <a:lnTo>
                  <a:pt x="10789" y="3317218"/>
                </a:lnTo>
                <a:lnTo>
                  <a:pt x="7506" y="3266122"/>
                </a:lnTo>
                <a:lnTo>
                  <a:pt x="4812" y="3214870"/>
                </a:lnTo>
                <a:lnTo>
                  <a:pt x="2712" y="3163466"/>
                </a:lnTo>
                <a:lnTo>
                  <a:pt x="1207" y="3111913"/>
                </a:lnTo>
                <a:lnTo>
                  <a:pt x="302" y="3060215"/>
                </a:lnTo>
                <a:lnTo>
                  <a:pt x="0" y="3008375"/>
                </a:lnTo>
                <a:lnTo>
                  <a:pt x="302" y="2956466"/>
                </a:lnTo>
                <a:lnTo>
                  <a:pt x="1207" y="2904701"/>
                </a:lnTo>
                <a:lnTo>
                  <a:pt x="2712" y="2853084"/>
                </a:lnTo>
                <a:lnTo>
                  <a:pt x="4812" y="2801617"/>
                </a:lnTo>
                <a:lnTo>
                  <a:pt x="7506" y="2750305"/>
                </a:lnTo>
                <a:lnTo>
                  <a:pt x="10789" y="2699150"/>
                </a:lnTo>
                <a:lnTo>
                  <a:pt x="14658" y="2648157"/>
                </a:lnTo>
                <a:lnTo>
                  <a:pt x="19110" y="2597329"/>
                </a:lnTo>
                <a:lnTo>
                  <a:pt x="24142" y="2546668"/>
                </a:lnTo>
                <a:lnTo>
                  <a:pt x="29750" y="2496180"/>
                </a:lnTo>
                <a:lnTo>
                  <a:pt x="35931" y="2445866"/>
                </a:lnTo>
                <a:lnTo>
                  <a:pt x="42682" y="2395730"/>
                </a:lnTo>
                <a:lnTo>
                  <a:pt x="49999" y="2345777"/>
                </a:lnTo>
                <a:lnTo>
                  <a:pt x="57879" y="2296009"/>
                </a:lnTo>
                <a:lnTo>
                  <a:pt x="66320" y="2246429"/>
                </a:lnTo>
                <a:lnTo>
                  <a:pt x="75316" y="2197041"/>
                </a:lnTo>
                <a:lnTo>
                  <a:pt x="84866" y="2147849"/>
                </a:lnTo>
                <a:lnTo>
                  <a:pt x="94966" y="2098856"/>
                </a:lnTo>
                <a:lnTo>
                  <a:pt x="105613" y="2050066"/>
                </a:lnTo>
                <a:lnTo>
                  <a:pt x="116803" y="2001481"/>
                </a:lnTo>
                <a:lnTo>
                  <a:pt x="128533" y="1953106"/>
                </a:lnTo>
                <a:lnTo>
                  <a:pt x="140800" y="1904943"/>
                </a:lnTo>
                <a:lnTo>
                  <a:pt x="153600" y="1856996"/>
                </a:lnTo>
                <a:lnTo>
                  <a:pt x="166931" y="1809269"/>
                </a:lnTo>
                <a:lnTo>
                  <a:pt x="180788" y="1761765"/>
                </a:lnTo>
                <a:lnTo>
                  <a:pt x="195169" y="1714487"/>
                </a:lnTo>
                <a:lnTo>
                  <a:pt x="210070" y="1667439"/>
                </a:lnTo>
                <a:lnTo>
                  <a:pt x="225489" y="1620625"/>
                </a:lnTo>
                <a:lnTo>
                  <a:pt x="241420" y="1574047"/>
                </a:lnTo>
                <a:lnTo>
                  <a:pt x="257863" y="1527709"/>
                </a:lnTo>
                <a:lnTo>
                  <a:pt x="274812" y="1481615"/>
                </a:lnTo>
                <a:lnTo>
                  <a:pt x="292265" y="1435768"/>
                </a:lnTo>
                <a:lnTo>
                  <a:pt x="310219" y="1390171"/>
                </a:lnTo>
                <a:lnTo>
                  <a:pt x="328670" y="1344828"/>
                </a:lnTo>
                <a:lnTo>
                  <a:pt x="347615" y="1299743"/>
                </a:lnTo>
                <a:lnTo>
                  <a:pt x="367051" y="1254918"/>
                </a:lnTo>
                <a:lnTo>
                  <a:pt x="386973" y="1210357"/>
                </a:lnTo>
                <a:lnTo>
                  <a:pt x="407380" y="1166064"/>
                </a:lnTo>
                <a:lnTo>
                  <a:pt x="428268" y="1122041"/>
                </a:lnTo>
                <a:lnTo>
                  <a:pt x="449633" y="1078294"/>
                </a:lnTo>
                <a:lnTo>
                  <a:pt x="471472" y="1034824"/>
                </a:lnTo>
                <a:lnTo>
                  <a:pt x="493782" y="991635"/>
                </a:lnTo>
                <a:lnTo>
                  <a:pt x="516560" y="948731"/>
                </a:lnTo>
                <a:lnTo>
                  <a:pt x="539801" y="906115"/>
                </a:lnTo>
                <a:lnTo>
                  <a:pt x="563504" y="863791"/>
                </a:lnTo>
                <a:lnTo>
                  <a:pt x="587665" y="821762"/>
                </a:lnTo>
                <a:lnTo>
                  <a:pt x="612279" y="780031"/>
                </a:lnTo>
                <a:lnTo>
                  <a:pt x="637345" y="738602"/>
                </a:lnTo>
                <a:lnTo>
                  <a:pt x="662859" y="697479"/>
                </a:lnTo>
                <a:lnTo>
                  <a:pt x="688817" y="656664"/>
                </a:lnTo>
                <a:lnTo>
                  <a:pt x="715216" y="616161"/>
                </a:lnTo>
                <a:lnTo>
                  <a:pt x="742053" y="575974"/>
                </a:lnTo>
                <a:lnTo>
                  <a:pt x="769325" y="536106"/>
                </a:lnTo>
                <a:lnTo>
                  <a:pt x="797028" y="496560"/>
                </a:lnTo>
                <a:lnTo>
                  <a:pt x="825159" y="457340"/>
                </a:lnTo>
                <a:lnTo>
                  <a:pt x="853715" y="418450"/>
                </a:lnTo>
                <a:lnTo>
                  <a:pt x="882692" y="379892"/>
                </a:lnTo>
                <a:lnTo>
                  <a:pt x="912087" y="341670"/>
                </a:lnTo>
                <a:lnTo>
                  <a:pt x="941897" y="303788"/>
                </a:lnTo>
                <a:lnTo>
                  <a:pt x="972119" y="266249"/>
                </a:lnTo>
                <a:lnTo>
                  <a:pt x="1002748" y="229057"/>
                </a:lnTo>
                <a:lnTo>
                  <a:pt x="1033783" y="192214"/>
                </a:lnTo>
                <a:lnTo>
                  <a:pt x="1065219" y="155725"/>
                </a:lnTo>
                <a:lnTo>
                  <a:pt x="1097054" y="119592"/>
                </a:lnTo>
                <a:lnTo>
                  <a:pt x="1129283" y="83820"/>
                </a:lnTo>
                <a:lnTo>
                  <a:pt x="1208531" y="0"/>
                </a:lnTo>
                <a:lnTo>
                  <a:pt x="7491983" y="0"/>
                </a:lnTo>
                <a:lnTo>
                  <a:pt x="7569708" y="83820"/>
                </a:lnTo>
                <a:lnTo>
                  <a:pt x="7601938" y="119592"/>
                </a:lnTo>
                <a:lnTo>
                  <a:pt x="7633776" y="155725"/>
                </a:lnTo>
                <a:lnTo>
                  <a:pt x="7665218" y="192214"/>
                </a:lnTo>
                <a:lnTo>
                  <a:pt x="7696259" y="229057"/>
                </a:lnTo>
                <a:lnTo>
                  <a:pt x="7726898" y="266249"/>
                </a:lnTo>
                <a:lnTo>
                  <a:pt x="7757131" y="303788"/>
                </a:lnTo>
                <a:lnTo>
                  <a:pt x="7786953" y="341670"/>
                </a:lnTo>
                <a:lnTo>
                  <a:pt x="7816363" y="379892"/>
                </a:lnTo>
                <a:lnTo>
                  <a:pt x="7845356" y="418450"/>
                </a:lnTo>
                <a:lnTo>
                  <a:pt x="7873929" y="457340"/>
                </a:lnTo>
                <a:lnTo>
                  <a:pt x="7902079" y="496560"/>
                </a:lnTo>
                <a:lnTo>
                  <a:pt x="7929803" y="536106"/>
                </a:lnTo>
                <a:lnTo>
                  <a:pt x="7957096" y="575974"/>
                </a:lnTo>
                <a:lnTo>
                  <a:pt x="7983956" y="616161"/>
                </a:lnTo>
                <a:lnTo>
                  <a:pt x="8010380" y="656664"/>
                </a:lnTo>
                <a:lnTo>
                  <a:pt x="8036364" y="697479"/>
                </a:lnTo>
                <a:lnTo>
                  <a:pt x="8061904" y="738602"/>
                </a:lnTo>
                <a:lnTo>
                  <a:pt x="8086997" y="780031"/>
                </a:lnTo>
                <a:lnTo>
                  <a:pt x="8111641" y="821762"/>
                </a:lnTo>
                <a:lnTo>
                  <a:pt x="8135831" y="863791"/>
                </a:lnTo>
                <a:lnTo>
                  <a:pt x="8159564" y="906115"/>
                </a:lnTo>
                <a:lnTo>
                  <a:pt x="8182837" y="948731"/>
                </a:lnTo>
                <a:lnTo>
                  <a:pt x="8205646" y="991635"/>
                </a:lnTo>
                <a:lnTo>
                  <a:pt x="8227989" y="1034824"/>
                </a:lnTo>
                <a:lnTo>
                  <a:pt x="8249861" y="1078294"/>
                </a:lnTo>
                <a:lnTo>
                  <a:pt x="8271259" y="1122041"/>
                </a:lnTo>
                <a:lnTo>
                  <a:pt x="8292181" y="1166064"/>
                </a:lnTo>
                <a:lnTo>
                  <a:pt x="8312622" y="1210357"/>
                </a:lnTo>
                <a:lnTo>
                  <a:pt x="8332580" y="1254918"/>
                </a:lnTo>
                <a:lnTo>
                  <a:pt x="8352050" y="1299743"/>
                </a:lnTo>
                <a:lnTo>
                  <a:pt x="8371030" y="1344828"/>
                </a:lnTo>
                <a:lnTo>
                  <a:pt x="8389516" y="1390171"/>
                </a:lnTo>
                <a:lnTo>
                  <a:pt x="8407505" y="1435768"/>
                </a:lnTo>
                <a:lnTo>
                  <a:pt x="8424993" y="1481615"/>
                </a:lnTo>
                <a:lnTo>
                  <a:pt x="8441978" y="1527709"/>
                </a:lnTo>
                <a:lnTo>
                  <a:pt x="8458455" y="1574047"/>
                </a:lnTo>
                <a:lnTo>
                  <a:pt x="8474422" y="1620625"/>
                </a:lnTo>
                <a:lnTo>
                  <a:pt x="8489874" y="1667439"/>
                </a:lnTo>
                <a:lnTo>
                  <a:pt x="8504809" y="1714487"/>
                </a:lnTo>
                <a:lnTo>
                  <a:pt x="8519224" y="1761765"/>
                </a:lnTo>
                <a:lnTo>
                  <a:pt x="8533114" y="1809269"/>
                </a:lnTo>
                <a:lnTo>
                  <a:pt x="8546477" y="1856996"/>
                </a:lnTo>
                <a:lnTo>
                  <a:pt x="8559309" y="1904943"/>
                </a:lnTo>
                <a:lnTo>
                  <a:pt x="8571607" y="1953106"/>
                </a:lnTo>
                <a:lnTo>
                  <a:pt x="8583368" y="2001481"/>
                </a:lnTo>
                <a:lnTo>
                  <a:pt x="8594587" y="2050066"/>
                </a:lnTo>
                <a:lnTo>
                  <a:pt x="8605263" y="2098856"/>
                </a:lnTo>
                <a:lnTo>
                  <a:pt x="8615390" y="2147849"/>
                </a:lnTo>
                <a:lnTo>
                  <a:pt x="8624967" y="2197041"/>
                </a:lnTo>
                <a:lnTo>
                  <a:pt x="8633989" y="2246429"/>
                </a:lnTo>
                <a:lnTo>
                  <a:pt x="8642454" y="2296009"/>
                </a:lnTo>
                <a:lnTo>
                  <a:pt x="8650358" y="2345777"/>
                </a:lnTo>
                <a:lnTo>
                  <a:pt x="8657697" y="2395730"/>
                </a:lnTo>
                <a:lnTo>
                  <a:pt x="8664468" y="2445866"/>
                </a:lnTo>
                <a:lnTo>
                  <a:pt x="8670668" y="2496180"/>
                </a:lnTo>
                <a:lnTo>
                  <a:pt x="8676294" y="2546668"/>
                </a:lnTo>
                <a:lnTo>
                  <a:pt x="8681341" y="2597329"/>
                </a:lnTo>
                <a:lnTo>
                  <a:pt x="8685808" y="2648157"/>
                </a:lnTo>
                <a:lnTo>
                  <a:pt x="8689690" y="2699150"/>
                </a:lnTo>
                <a:lnTo>
                  <a:pt x="8692984" y="2750305"/>
                </a:lnTo>
                <a:lnTo>
                  <a:pt x="8695686" y="2801617"/>
                </a:lnTo>
                <a:lnTo>
                  <a:pt x="8697794" y="2853084"/>
                </a:lnTo>
                <a:lnTo>
                  <a:pt x="8699304" y="2904701"/>
                </a:lnTo>
                <a:lnTo>
                  <a:pt x="8700212" y="2956466"/>
                </a:lnTo>
                <a:lnTo>
                  <a:pt x="8700515" y="3008375"/>
                </a:lnTo>
                <a:lnTo>
                  <a:pt x="8700212" y="3060215"/>
                </a:lnTo>
                <a:lnTo>
                  <a:pt x="8699304" y="3111913"/>
                </a:lnTo>
                <a:lnTo>
                  <a:pt x="8697794" y="3163466"/>
                </a:lnTo>
                <a:lnTo>
                  <a:pt x="8695686" y="3214870"/>
                </a:lnTo>
                <a:lnTo>
                  <a:pt x="8692984" y="3266122"/>
                </a:lnTo>
                <a:lnTo>
                  <a:pt x="8689690" y="3317218"/>
                </a:lnTo>
                <a:lnTo>
                  <a:pt x="8685808" y="3368154"/>
                </a:lnTo>
                <a:lnTo>
                  <a:pt x="8681341" y="3418929"/>
                </a:lnTo>
                <a:lnTo>
                  <a:pt x="8676294" y="3469537"/>
                </a:lnTo>
                <a:lnTo>
                  <a:pt x="8670668" y="3519976"/>
                </a:lnTo>
                <a:lnTo>
                  <a:pt x="8664468" y="3570242"/>
                </a:lnTo>
                <a:lnTo>
                  <a:pt x="8657697" y="3620332"/>
                </a:lnTo>
                <a:lnTo>
                  <a:pt x="8650358" y="3670243"/>
                </a:lnTo>
                <a:lnTo>
                  <a:pt x="8642454" y="3719970"/>
                </a:lnTo>
                <a:lnTo>
                  <a:pt x="8633989" y="3769511"/>
                </a:lnTo>
                <a:lnTo>
                  <a:pt x="8624967" y="3818861"/>
                </a:lnTo>
                <a:lnTo>
                  <a:pt x="8615390" y="3868019"/>
                </a:lnTo>
                <a:lnTo>
                  <a:pt x="8605263" y="3916979"/>
                </a:lnTo>
                <a:lnTo>
                  <a:pt x="8594587" y="3965739"/>
                </a:lnTo>
                <a:lnTo>
                  <a:pt x="8583368" y="4014296"/>
                </a:lnTo>
                <a:lnTo>
                  <a:pt x="8571607" y="4062646"/>
                </a:lnTo>
                <a:lnTo>
                  <a:pt x="8559309" y="4110785"/>
                </a:lnTo>
                <a:lnTo>
                  <a:pt x="8546477" y="4158710"/>
                </a:lnTo>
                <a:lnTo>
                  <a:pt x="8533114" y="4206417"/>
                </a:lnTo>
                <a:lnTo>
                  <a:pt x="8519224" y="4253904"/>
                </a:lnTo>
                <a:lnTo>
                  <a:pt x="8504809" y="4301166"/>
                </a:lnTo>
                <a:lnTo>
                  <a:pt x="8489874" y="4348201"/>
                </a:lnTo>
                <a:lnTo>
                  <a:pt x="8474422" y="4395005"/>
                </a:lnTo>
                <a:lnTo>
                  <a:pt x="8458455" y="4441574"/>
                </a:lnTo>
                <a:lnTo>
                  <a:pt x="8441978" y="4487906"/>
                </a:lnTo>
                <a:lnTo>
                  <a:pt x="8424993" y="4533995"/>
                </a:lnTo>
                <a:lnTo>
                  <a:pt x="8407505" y="4579840"/>
                </a:lnTo>
                <a:lnTo>
                  <a:pt x="8389516" y="4625437"/>
                </a:lnTo>
                <a:lnTo>
                  <a:pt x="8371030" y="4670782"/>
                </a:lnTo>
                <a:lnTo>
                  <a:pt x="8352050" y="4715872"/>
                </a:lnTo>
                <a:lnTo>
                  <a:pt x="8332580" y="4760704"/>
                </a:lnTo>
                <a:lnTo>
                  <a:pt x="8312622" y="4805273"/>
                </a:lnTo>
                <a:lnTo>
                  <a:pt x="8292181" y="4849577"/>
                </a:lnTo>
                <a:lnTo>
                  <a:pt x="8271259" y="4893612"/>
                </a:lnTo>
                <a:lnTo>
                  <a:pt x="8249861" y="4937375"/>
                </a:lnTo>
                <a:lnTo>
                  <a:pt x="8227989" y="4980863"/>
                </a:lnTo>
                <a:lnTo>
                  <a:pt x="8205646" y="5024071"/>
                </a:lnTo>
                <a:lnTo>
                  <a:pt x="8182837" y="5066996"/>
                </a:lnTo>
                <a:lnTo>
                  <a:pt x="8159564" y="5109636"/>
                </a:lnTo>
                <a:lnTo>
                  <a:pt x="8135831" y="5151986"/>
                </a:lnTo>
                <a:lnTo>
                  <a:pt x="8111641" y="5194043"/>
                </a:lnTo>
                <a:lnTo>
                  <a:pt x="8086997" y="5235804"/>
                </a:lnTo>
                <a:lnTo>
                  <a:pt x="8061904" y="5277266"/>
                </a:lnTo>
                <a:lnTo>
                  <a:pt x="8036364" y="5318424"/>
                </a:lnTo>
                <a:lnTo>
                  <a:pt x="8010380" y="5359276"/>
                </a:lnTo>
                <a:lnTo>
                  <a:pt x="7983956" y="5399817"/>
                </a:lnTo>
                <a:lnTo>
                  <a:pt x="7957096" y="5440046"/>
                </a:lnTo>
                <a:lnTo>
                  <a:pt x="7929803" y="5479957"/>
                </a:lnTo>
                <a:lnTo>
                  <a:pt x="7902079" y="5519548"/>
                </a:lnTo>
                <a:lnTo>
                  <a:pt x="7873929" y="5558816"/>
                </a:lnTo>
                <a:lnTo>
                  <a:pt x="7845356" y="5597756"/>
                </a:lnTo>
                <a:lnTo>
                  <a:pt x="7816363" y="5636366"/>
                </a:lnTo>
                <a:lnTo>
                  <a:pt x="7786953" y="5674641"/>
                </a:lnTo>
                <a:lnTo>
                  <a:pt x="7757131" y="5712580"/>
                </a:lnTo>
                <a:lnTo>
                  <a:pt x="7726898" y="5750177"/>
                </a:lnTo>
                <a:lnTo>
                  <a:pt x="7696259" y="5787430"/>
                </a:lnTo>
                <a:lnTo>
                  <a:pt x="7665218" y="5824336"/>
                </a:lnTo>
                <a:lnTo>
                  <a:pt x="7633776" y="5860890"/>
                </a:lnTo>
                <a:lnTo>
                  <a:pt x="7601938" y="5897090"/>
                </a:lnTo>
                <a:lnTo>
                  <a:pt x="7569708" y="5932932"/>
                </a:lnTo>
                <a:lnTo>
                  <a:pt x="7491983" y="6015228"/>
                </a:lnTo>
                <a:close/>
              </a:path>
            </a:pathLst>
          </a:custGeom>
          <a:solidFill>
            <a:srgbClr val="595959"/>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250" b="0"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1/11/2023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670" y="7033450"/>
            <a:ext cx="2459482" cy="276999"/>
          </a:xfrm>
        </p:spPr>
        <p:txBody>
          <a:bodyPr/>
          <a:lstStyle/>
          <a:p>
            <a:fld id="{09F6C16C-9F46-4DEA-8DDA-13D17496C701}" type="datetimeFigureOut">
              <a:rPr lang="lt-LT" smtClean="0"/>
              <a:t>2023-01-11</a:t>
            </a:fld>
            <a:endParaRPr lang="lt-LT"/>
          </a:p>
        </p:txBody>
      </p:sp>
      <p:sp>
        <p:nvSpPr>
          <p:cNvPr id="3" name="Footer Placeholder 2"/>
          <p:cNvSpPr>
            <a:spLocks noGrp="1"/>
          </p:cNvSpPr>
          <p:nvPr>
            <p:ph type="ftr" sz="quarter" idx="11"/>
          </p:nvPr>
        </p:nvSpPr>
        <p:spPr>
          <a:xfrm>
            <a:off x="3635756" y="7033450"/>
            <a:ext cx="3421888" cy="276999"/>
          </a:xfrm>
        </p:spPr>
        <p:txBody>
          <a:bodyPr/>
          <a:lstStyle/>
          <a:p>
            <a:endParaRPr lang="lt-LT"/>
          </a:p>
        </p:txBody>
      </p:sp>
      <p:sp>
        <p:nvSpPr>
          <p:cNvPr id="4" name="Slide Number Placeholder 3"/>
          <p:cNvSpPr>
            <a:spLocks noGrp="1"/>
          </p:cNvSpPr>
          <p:nvPr>
            <p:ph type="sldNum" sz="quarter" idx="12"/>
          </p:nvPr>
        </p:nvSpPr>
        <p:spPr>
          <a:xfrm>
            <a:off x="7699248" y="7033450"/>
            <a:ext cx="2459482" cy="276999"/>
          </a:xfrm>
        </p:spPr>
        <p:txBody>
          <a:bodyPr/>
          <a:lstStyle/>
          <a:p>
            <a:fld id="{17CAF0DC-3D7D-4F1D-8757-AF1F2A1AF09C}" type="slidenum">
              <a:rPr lang="lt-LT" smtClean="0"/>
              <a:t>‹#›</a:t>
            </a:fld>
            <a:endParaRPr lang="lt-LT"/>
          </a:p>
        </p:txBody>
      </p:sp>
    </p:spTree>
    <p:extLst>
      <p:ext uri="{BB962C8B-B14F-4D97-AF65-F5344CB8AC3E}">
        <p14:creationId xmlns:p14="http://schemas.microsoft.com/office/powerpoint/2010/main" val="15124833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278154" y="3401066"/>
            <a:ext cx="978535" cy="373379"/>
          </a:xfrm>
          <a:prstGeom prst="rect">
            <a:avLst/>
          </a:prstGeom>
        </p:spPr>
        <p:txBody>
          <a:bodyPr wrap="square" lIns="0" tIns="0" rIns="0" bIns="0">
            <a:spAutoFit/>
          </a:bodyPr>
          <a:lstStyle>
            <a:lvl1pPr>
              <a:defRPr sz="2250" b="0" i="0">
                <a:solidFill>
                  <a:schemeClr val="bg1"/>
                </a:solidFill>
                <a:latin typeface="Calibri"/>
                <a:cs typeface="Calibri"/>
              </a:defRPr>
            </a:lvl1pPr>
          </a:lstStyle>
          <a:p>
            <a:endParaRPr/>
          </a:p>
        </p:txBody>
      </p:sp>
      <p:sp>
        <p:nvSpPr>
          <p:cNvPr id="3" name="Holder 3"/>
          <p:cNvSpPr>
            <a:spLocks noGrp="1"/>
          </p:cNvSpPr>
          <p:nvPr>
            <p:ph type="body" idx="1"/>
          </p:nvPr>
        </p:nvSpPr>
        <p:spPr>
          <a:xfrm>
            <a:off x="1092217" y="2622844"/>
            <a:ext cx="8689340" cy="3876675"/>
          </a:xfrm>
          <a:prstGeom prst="rect">
            <a:avLst/>
          </a:prstGeom>
        </p:spPr>
        <p:txBody>
          <a:bodyPr wrap="square" lIns="0" tIns="0" rIns="0" bIns="0">
            <a:spAutoFit/>
          </a:bodyPr>
          <a:lstStyle>
            <a:lvl1pPr>
              <a:defRPr sz="1550" b="1" i="0">
                <a:solidFill>
                  <a:schemeClr val="bg1"/>
                </a:solidFill>
                <a:latin typeface="Calibri"/>
                <a:cs typeface="Calibri"/>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1/11/2023</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7940" y="1"/>
            <a:ext cx="11262360" cy="7562850"/>
            <a:chOff x="-5397" y="767270"/>
            <a:chExt cx="10703560" cy="6024880"/>
          </a:xfrm>
        </p:grpSpPr>
        <p:sp>
          <p:nvSpPr>
            <p:cNvPr id="3" name="object 3"/>
            <p:cNvSpPr/>
            <p:nvPr/>
          </p:nvSpPr>
          <p:spPr>
            <a:xfrm>
              <a:off x="0" y="772668"/>
              <a:ext cx="10692765" cy="6014085"/>
            </a:xfrm>
            <a:custGeom>
              <a:avLst/>
              <a:gdLst/>
              <a:ahLst/>
              <a:cxnLst/>
              <a:rect l="l" t="t" r="r" b="b"/>
              <a:pathLst>
                <a:path w="10692765" h="6014084">
                  <a:moveTo>
                    <a:pt x="10692384" y="6013703"/>
                  </a:moveTo>
                  <a:lnTo>
                    <a:pt x="0" y="6013703"/>
                  </a:lnTo>
                  <a:lnTo>
                    <a:pt x="0" y="0"/>
                  </a:lnTo>
                  <a:lnTo>
                    <a:pt x="10692384" y="0"/>
                  </a:lnTo>
                  <a:lnTo>
                    <a:pt x="10692384" y="6013703"/>
                  </a:lnTo>
                  <a:close/>
                </a:path>
              </a:pathLst>
            </a:custGeom>
            <a:solidFill>
              <a:srgbClr val="3F3F3F"/>
            </a:solidFill>
          </p:spPr>
          <p:txBody>
            <a:bodyPr wrap="square" lIns="0" tIns="0" rIns="0" bIns="0" rtlCol="0"/>
            <a:lstStyle/>
            <a:p>
              <a:endParaRPr dirty="0"/>
            </a:p>
          </p:txBody>
        </p:sp>
        <p:sp>
          <p:nvSpPr>
            <p:cNvPr id="4" name="object 4"/>
            <p:cNvSpPr/>
            <p:nvPr/>
          </p:nvSpPr>
          <p:spPr>
            <a:xfrm>
              <a:off x="0" y="772668"/>
              <a:ext cx="10692765" cy="6014085"/>
            </a:xfrm>
            <a:custGeom>
              <a:avLst/>
              <a:gdLst/>
              <a:ahLst/>
              <a:cxnLst/>
              <a:rect l="l" t="t" r="r" b="b"/>
              <a:pathLst>
                <a:path w="10692765" h="6014084">
                  <a:moveTo>
                    <a:pt x="0" y="0"/>
                  </a:moveTo>
                  <a:lnTo>
                    <a:pt x="10692384" y="0"/>
                  </a:lnTo>
                  <a:lnTo>
                    <a:pt x="10692384" y="6013703"/>
                  </a:lnTo>
                  <a:lnTo>
                    <a:pt x="0" y="6013703"/>
                  </a:lnTo>
                  <a:lnTo>
                    <a:pt x="0" y="0"/>
                  </a:lnTo>
                  <a:close/>
                </a:path>
              </a:pathLst>
            </a:custGeom>
            <a:ln w="10668">
              <a:solidFill>
                <a:srgbClr val="2F528E"/>
              </a:solidFill>
            </a:ln>
          </p:spPr>
          <p:txBody>
            <a:bodyPr wrap="square" lIns="0" tIns="0" rIns="0" bIns="0" rtlCol="0"/>
            <a:lstStyle/>
            <a:p>
              <a:endParaRPr dirty="0"/>
            </a:p>
          </p:txBody>
        </p:sp>
      </p:grpSp>
      <p:sp>
        <p:nvSpPr>
          <p:cNvPr id="7" name="object 7"/>
          <p:cNvSpPr txBox="1"/>
          <p:nvPr/>
        </p:nvSpPr>
        <p:spPr>
          <a:xfrm>
            <a:off x="33618" y="3705483"/>
            <a:ext cx="7157439" cy="3385542"/>
          </a:xfrm>
          <a:prstGeom prst="rect">
            <a:avLst/>
          </a:prstGeom>
        </p:spPr>
        <p:txBody>
          <a:bodyPr vert="horz" wrap="square" lIns="0" tIns="0" rIns="0" bIns="0" rtlCol="0">
            <a:spAutoFit/>
          </a:bodyPr>
          <a:lstStyle/>
          <a:p>
            <a:pPr marL="245110" algn="ctr">
              <a:lnSpc>
                <a:spcPct val="150000"/>
              </a:lnSpc>
              <a:spcBef>
                <a:spcPts val="600"/>
              </a:spcBef>
              <a:spcAft>
                <a:spcPts val="600"/>
              </a:spcAft>
            </a:pPr>
            <a:r>
              <a:rPr lang="lt-LT" sz="2800" dirty="0" smtClean="0">
                <a:solidFill>
                  <a:schemeClr val="bg1"/>
                </a:solidFill>
                <a:latin typeface="Times New Roman" panose="02020603050405020304" pitchFamily="18" charset="0"/>
                <a:cs typeface="Times New Roman" panose="02020603050405020304" pitchFamily="18" charset="0"/>
              </a:rPr>
              <a:t>ŠALČININKŲ JANO SNIADECKIO GIMNAZIJOS </a:t>
            </a:r>
          </a:p>
          <a:p>
            <a:pPr marL="245110" algn="ctr">
              <a:lnSpc>
                <a:spcPct val="150000"/>
              </a:lnSpc>
              <a:spcBef>
                <a:spcPts val="600"/>
              </a:spcBef>
              <a:spcAft>
                <a:spcPts val="600"/>
              </a:spcAft>
            </a:pPr>
            <a:r>
              <a:rPr lang="lt-LT" sz="4400" dirty="0" smtClean="0">
                <a:solidFill>
                  <a:schemeClr val="bg1"/>
                </a:solidFill>
                <a:latin typeface="Times New Roman" panose="02020603050405020304" pitchFamily="18" charset="0"/>
                <a:cs typeface="Times New Roman" panose="02020603050405020304" pitchFamily="18" charset="0"/>
              </a:rPr>
              <a:t>PLAČIOJO ĮSIVERTINIMO </a:t>
            </a:r>
            <a:r>
              <a:rPr lang="lt-LT" sz="4000" dirty="0" smtClean="0">
                <a:solidFill>
                  <a:schemeClr val="bg1"/>
                </a:solidFill>
                <a:latin typeface="Times New Roman" panose="02020603050405020304" pitchFamily="18" charset="0"/>
                <a:cs typeface="Times New Roman" panose="02020603050405020304" pitchFamily="18" charset="0"/>
              </a:rPr>
              <a:t>REZULTATAI</a:t>
            </a:r>
            <a:endParaRPr sz="4000" dirty="0">
              <a:solidFill>
                <a:schemeClr val="bg1"/>
              </a:solidFill>
              <a:latin typeface="Times New Roman" panose="02020603050405020304" pitchFamily="18" charset="0"/>
              <a:cs typeface="Times New Roman" panose="02020603050405020304" pitchFamily="18" charset="0"/>
            </a:endParaRPr>
          </a:p>
        </p:txBody>
      </p:sp>
      <p:sp>
        <p:nvSpPr>
          <p:cNvPr id="10" name="object 10"/>
          <p:cNvSpPr/>
          <p:nvPr/>
        </p:nvSpPr>
        <p:spPr>
          <a:xfrm>
            <a:off x="3822699" y="1114425"/>
            <a:ext cx="6764687" cy="5520018"/>
          </a:xfrm>
          <a:custGeom>
            <a:avLst/>
            <a:gdLst/>
            <a:ahLst/>
            <a:cxnLst/>
            <a:rect l="l" t="t" r="r" b="b"/>
            <a:pathLst>
              <a:path w="7499984" h="6015355">
                <a:moveTo>
                  <a:pt x="3528060" y="850392"/>
                </a:moveTo>
                <a:lnTo>
                  <a:pt x="3527260" y="796798"/>
                </a:lnTo>
                <a:lnTo>
                  <a:pt x="3524872" y="743610"/>
                </a:lnTo>
                <a:lnTo>
                  <a:pt x="3520910" y="690841"/>
                </a:lnTo>
                <a:lnTo>
                  <a:pt x="3515410" y="638517"/>
                </a:lnTo>
                <a:lnTo>
                  <a:pt x="3508400" y="586663"/>
                </a:lnTo>
                <a:lnTo>
                  <a:pt x="3499891" y="535305"/>
                </a:lnTo>
                <a:lnTo>
                  <a:pt x="3489909" y="484454"/>
                </a:lnTo>
                <a:lnTo>
                  <a:pt x="3478492" y="434149"/>
                </a:lnTo>
                <a:lnTo>
                  <a:pt x="3465652" y="384390"/>
                </a:lnTo>
                <a:lnTo>
                  <a:pt x="3451415" y="335216"/>
                </a:lnTo>
                <a:lnTo>
                  <a:pt x="3435807" y="286651"/>
                </a:lnTo>
                <a:lnTo>
                  <a:pt x="3418852" y="238709"/>
                </a:lnTo>
                <a:lnTo>
                  <a:pt x="3400577" y="191414"/>
                </a:lnTo>
                <a:lnTo>
                  <a:pt x="3380994" y="144780"/>
                </a:lnTo>
                <a:lnTo>
                  <a:pt x="3360140" y="98856"/>
                </a:lnTo>
                <a:lnTo>
                  <a:pt x="3338042" y="53632"/>
                </a:lnTo>
                <a:lnTo>
                  <a:pt x="3314700" y="9144"/>
                </a:lnTo>
                <a:lnTo>
                  <a:pt x="3310140" y="0"/>
                </a:lnTo>
                <a:lnTo>
                  <a:pt x="217932" y="0"/>
                </a:lnTo>
                <a:lnTo>
                  <a:pt x="211836" y="9144"/>
                </a:lnTo>
                <a:lnTo>
                  <a:pt x="188531" y="53632"/>
                </a:lnTo>
                <a:lnTo>
                  <a:pt x="166471" y="98856"/>
                </a:lnTo>
                <a:lnTo>
                  <a:pt x="145681" y="144780"/>
                </a:lnTo>
                <a:lnTo>
                  <a:pt x="126187" y="191414"/>
                </a:lnTo>
                <a:lnTo>
                  <a:pt x="108013" y="238709"/>
                </a:lnTo>
                <a:lnTo>
                  <a:pt x="91173" y="286651"/>
                </a:lnTo>
                <a:lnTo>
                  <a:pt x="75692" y="335216"/>
                </a:lnTo>
                <a:lnTo>
                  <a:pt x="61595" y="384390"/>
                </a:lnTo>
                <a:lnTo>
                  <a:pt x="48882" y="434149"/>
                </a:lnTo>
                <a:lnTo>
                  <a:pt x="37592" y="484454"/>
                </a:lnTo>
                <a:lnTo>
                  <a:pt x="27749" y="535305"/>
                </a:lnTo>
                <a:lnTo>
                  <a:pt x="19354" y="586663"/>
                </a:lnTo>
                <a:lnTo>
                  <a:pt x="12446" y="638517"/>
                </a:lnTo>
                <a:lnTo>
                  <a:pt x="7035" y="690841"/>
                </a:lnTo>
                <a:lnTo>
                  <a:pt x="3136" y="743610"/>
                </a:lnTo>
                <a:lnTo>
                  <a:pt x="800" y="796798"/>
                </a:lnTo>
                <a:lnTo>
                  <a:pt x="0" y="850392"/>
                </a:lnTo>
                <a:lnTo>
                  <a:pt x="660" y="898931"/>
                </a:lnTo>
                <a:lnTo>
                  <a:pt x="2616" y="947140"/>
                </a:lnTo>
                <a:lnTo>
                  <a:pt x="5854" y="995019"/>
                </a:lnTo>
                <a:lnTo>
                  <a:pt x="10350" y="1042530"/>
                </a:lnTo>
                <a:lnTo>
                  <a:pt x="16103" y="1089660"/>
                </a:lnTo>
                <a:lnTo>
                  <a:pt x="23088" y="1136408"/>
                </a:lnTo>
                <a:lnTo>
                  <a:pt x="31280" y="1182751"/>
                </a:lnTo>
                <a:lnTo>
                  <a:pt x="40678" y="1228661"/>
                </a:lnTo>
                <a:lnTo>
                  <a:pt x="51257" y="1274140"/>
                </a:lnTo>
                <a:lnTo>
                  <a:pt x="62992" y="1319149"/>
                </a:lnTo>
                <a:lnTo>
                  <a:pt x="75882" y="1363687"/>
                </a:lnTo>
                <a:lnTo>
                  <a:pt x="89903" y="1407731"/>
                </a:lnTo>
                <a:lnTo>
                  <a:pt x="105029" y="1451267"/>
                </a:lnTo>
                <a:lnTo>
                  <a:pt x="121259" y="1494282"/>
                </a:lnTo>
                <a:lnTo>
                  <a:pt x="138569" y="1536750"/>
                </a:lnTo>
                <a:lnTo>
                  <a:pt x="156946" y="1578648"/>
                </a:lnTo>
                <a:lnTo>
                  <a:pt x="176364" y="1619986"/>
                </a:lnTo>
                <a:lnTo>
                  <a:pt x="196811" y="1660728"/>
                </a:lnTo>
                <a:lnTo>
                  <a:pt x="218287" y="1700860"/>
                </a:lnTo>
                <a:lnTo>
                  <a:pt x="240741" y="1740357"/>
                </a:lnTo>
                <a:lnTo>
                  <a:pt x="264185" y="1779219"/>
                </a:lnTo>
                <a:lnTo>
                  <a:pt x="288582" y="1817420"/>
                </a:lnTo>
                <a:lnTo>
                  <a:pt x="313931" y="1854936"/>
                </a:lnTo>
                <a:lnTo>
                  <a:pt x="340207" y="1891766"/>
                </a:lnTo>
                <a:lnTo>
                  <a:pt x="367398" y="1927885"/>
                </a:lnTo>
                <a:lnTo>
                  <a:pt x="395490" y="1963267"/>
                </a:lnTo>
                <a:lnTo>
                  <a:pt x="424446" y="1997913"/>
                </a:lnTo>
                <a:lnTo>
                  <a:pt x="454279" y="2031796"/>
                </a:lnTo>
                <a:lnTo>
                  <a:pt x="484949" y="2064905"/>
                </a:lnTo>
                <a:lnTo>
                  <a:pt x="516445" y="2097214"/>
                </a:lnTo>
                <a:lnTo>
                  <a:pt x="548767" y="2128723"/>
                </a:lnTo>
                <a:lnTo>
                  <a:pt x="581875" y="2159393"/>
                </a:lnTo>
                <a:lnTo>
                  <a:pt x="615759" y="2189213"/>
                </a:lnTo>
                <a:lnTo>
                  <a:pt x="650405" y="2218182"/>
                </a:lnTo>
                <a:lnTo>
                  <a:pt x="685787" y="2246274"/>
                </a:lnTo>
                <a:lnTo>
                  <a:pt x="721906" y="2273465"/>
                </a:lnTo>
                <a:lnTo>
                  <a:pt x="758736" y="2299741"/>
                </a:lnTo>
                <a:lnTo>
                  <a:pt x="796251" y="2325090"/>
                </a:lnTo>
                <a:lnTo>
                  <a:pt x="834453" y="2349487"/>
                </a:lnTo>
                <a:lnTo>
                  <a:pt x="873315" y="2372931"/>
                </a:lnTo>
                <a:lnTo>
                  <a:pt x="912812" y="2395385"/>
                </a:lnTo>
                <a:lnTo>
                  <a:pt x="952944" y="2416860"/>
                </a:lnTo>
                <a:lnTo>
                  <a:pt x="993686" y="2437307"/>
                </a:lnTo>
                <a:lnTo>
                  <a:pt x="1035011" y="2456726"/>
                </a:lnTo>
                <a:lnTo>
                  <a:pt x="1076921" y="2475103"/>
                </a:lnTo>
                <a:lnTo>
                  <a:pt x="1119390" y="2492413"/>
                </a:lnTo>
                <a:lnTo>
                  <a:pt x="1162405" y="2508643"/>
                </a:lnTo>
                <a:lnTo>
                  <a:pt x="1205941" y="2523769"/>
                </a:lnTo>
                <a:lnTo>
                  <a:pt x="1249984" y="2537790"/>
                </a:lnTo>
                <a:lnTo>
                  <a:pt x="1294523" y="2550680"/>
                </a:lnTo>
                <a:lnTo>
                  <a:pt x="1339532" y="2562415"/>
                </a:lnTo>
                <a:lnTo>
                  <a:pt x="1385011" y="2572994"/>
                </a:lnTo>
                <a:lnTo>
                  <a:pt x="1430921" y="2582392"/>
                </a:lnTo>
                <a:lnTo>
                  <a:pt x="1477264" y="2590584"/>
                </a:lnTo>
                <a:lnTo>
                  <a:pt x="1524012" y="2597569"/>
                </a:lnTo>
                <a:lnTo>
                  <a:pt x="1571142" y="2603322"/>
                </a:lnTo>
                <a:lnTo>
                  <a:pt x="1618653" y="2607818"/>
                </a:lnTo>
                <a:lnTo>
                  <a:pt x="1666532" y="2611056"/>
                </a:lnTo>
                <a:lnTo>
                  <a:pt x="1714741" y="2613012"/>
                </a:lnTo>
                <a:lnTo>
                  <a:pt x="1763268" y="2613660"/>
                </a:lnTo>
                <a:lnTo>
                  <a:pt x="1811883" y="2613012"/>
                </a:lnTo>
                <a:lnTo>
                  <a:pt x="1860169" y="2611056"/>
                </a:lnTo>
                <a:lnTo>
                  <a:pt x="1908111" y="2607818"/>
                </a:lnTo>
                <a:lnTo>
                  <a:pt x="1955685" y="2603322"/>
                </a:lnTo>
                <a:lnTo>
                  <a:pt x="2002891" y="2597569"/>
                </a:lnTo>
                <a:lnTo>
                  <a:pt x="2049703" y="2590584"/>
                </a:lnTo>
                <a:lnTo>
                  <a:pt x="2096096" y="2582392"/>
                </a:lnTo>
                <a:lnTo>
                  <a:pt x="2142071" y="2572994"/>
                </a:lnTo>
                <a:lnTo>
                  <a:pt x="2187600" y="2562415"/>
                </a:lnTo>
                <a:lnTo>
                  <a:pt x="2232660" y="2550680"/>
                </a:lnTo>
                <a:lnTo>
                  <a:pt x="2277249" y="2537790"/>
                </a:lnTo>
                <a:lnTo>
                  <a:pt x="2321356" y="2523769"/>
                </a:lnTo>
                <a:lnTo>
                  <a:pt x="2364930" y="2508643"/>
                </a:lnTo>
                <a:lnTo>
                  <a:pt x="2407996" y="2492413"/>
                </a:lnTo>
                <a:lnTo>
                  <a:pt x="2450503" y="2475103"/>
                </a:lnTo>
                <a:lnTo>
                  <a:pt x="2492451" y="2456726"/>
                </a:lnTo>
                <a:lnTo>
                  <a:pt x="2533827" y="2437307"/>
                </a:lnTo>
                <a:lnTo>
                  <a:pt x="2574607" y="2416860"/>
                </a:lnTo>
                <a:lnTo>
                  <a:pt x="2614765" y="2395385"/>
                </a:lnTo>
                <a:lnTo>
                  <a:pt x="2654300" y="2372931"/>
                </a:lnTo>
                <a:lnTo>
                  <a:pt x="2693200" y="2349487"/>
                </a:lnTo>
                <a:lnTo>
                  <a:pt x="2731427" y="2325090"/>
                </a:lnTo>
                <a:lnTo>
                  <a:pt x="2768981" y="2299741"/>
                </a:lnTo>
                <a:lnTo>
                  <a:pt x="2805836" y="2273465"/>
                </a:lnTo>
                <a:lnTo>
                  <a:pt x="2841980" y="2246274"/>
                </a:lnTo>
                <a:lnTo>
                  <a:pt x="2877401" y="2218182"/>
                </a:lnTo>
                <a:lnTo>
                  <a:pt x="2912059" y="2189213"/>
                </a:lnTo>
                <a:lnTo>
                  <a:pt x="2945968" y="2159393"/>
                </a:lnTo>
                <a:lnTo>
                  <a:pt x="2979102" y="2128723"/>
                </a:lnTo>
                <a:lnTo>
                  <a:pt x="3011424" y="2097214"/>
                </a:lnTo>
                <a:lnTo>
                  <a:pt x="3042945" y="2064905"/>
                </a:lnTo>
                <a:lnTo>
                  <a:pt x="3073641" y="2031796"/>
                </a:lnTo>
                <a:lnTo>
                  <a:pt x="3103486" y="1997913"/>
                </a:lnTo>
                <a:lnTo>
                  <a:pt x="3132455" y="1963267"/>
                </a:lnTo>
                <a:lnTo>
                  <a:pt x="3160560" y="1927885"/>
                </a:lnTo>
                <a:lnTo>
                  <a:pt x="3187763" y="1891766"/>
                </a:lnTo>
                <a:lnTo>
                  <a:pt x="3214052" y="1854936"/>
                </a:lnTo>
                <a:lnTo>
                  <a:pt x="3239414" y="1817420"/>
                </a:lnTo>
                <a:lnTo>
                  <a:pt x="3263823" y="1779219"/>
                </a:lnTo>
                <a:lnTo>
                  <a:pt x="3287268" y="1740357"/>
                </a:lnTo>
                <a:lnTo>
                  <a:pt x="3309747" y="1700860"/>
                </a:lnTo>
                <a:lnTo>
                  <a:pt x="3331210" y="1660728"/>
                </a:lnTo>
                <a:lnTo>
                  <a:pt x="3351669" y="1619986"/>
                </a:lnTo>
                <a:lnTo>
                  <a:pt x="3371100" y="1578648"/>
                </a:lnTo>
                <a:lnTo>
                  <a:pt x="3389477" y="1536750"/>
                </a:lnTo>
                <a:lnTo>
                  <a:pt x="3406787" y="1494282"/>
                </a:lnTo>
                <a:lnTo>
                  <a:pt x="3423031" y="1451267"/>
                </a:lnTo>
                <a:lnTo>
                  <a:pt x="3438156" y="1407731"/>
                </a:lnTo>
                <a:lnTo>
                  <a:pt x="3452190" y="1363687"/>
                </a:lnTo>
                <a:lnTo>
                  <a:pt x="3465068" y="1319149"/>
                </a:lnTo>
                <a:lnTo>
                  <a:pt x="3476815" y="1274140"/>
                </a:lnTo>
                <a:lnTo>
                  <a:pt x="3487394" y="1228661"/>
                </a:lnTo>
                <a:lnTo>
                  <a:pt x="3496792" y="1182751"/>
                </a:lnTo>
                <a:lnTo>
                  <a:pt x="3504984" y="1136408"/>
                </a:lnTo>
                <a:lnTo>
                  <a:pt x="3511969" y="1089660"/>
                </a:lnTo>
                <a:lnTo>
                  <a:pt x="3517722" y="1042530"/>
                </a:lnTo>
                <a:lnTo>
                  <a:pt x="3522218" y="995019"/>
                </a:lnTo>
                <a:lnTo>
                  <a:pt x="3525456" y="947140"/>
                </a:lnTo>
                <a:lnTo>
                  <a:pt x="3527412" y="898931"/>
                </a:lnTo>
                <a:lnTo>
                  <a:pt x="3528060" y="850392"/>
                </a:lnTo>
                <a:close/>
              </a:path>
              <a:path w="7499984" h="6015355">
                <a:moveTo>
                  <a:pt x="7499604" y="1731264"/>
                </a:moveTo>
                <a:lnTo>
                  <a:pt x="7446264" y="1699260"/>
                </a:lnTo>
                <a:lnTo>
                  <a:pt x="7402487" y="1676082"/>
                </a:lnTo>
                <a:lnTo>
                  <a:pt x="7358215" y="1653705"/>
                </a:lnTo>
                <a:lnTo>
                  <a:pt x="7313435" y="1632165"/>
                </a:lnTo>
                <a:lnTo>
                  <a:pt x="7268184" y="1611452"/>
                </a:lnTo>
                <a:lnTo>
                  <a:pt x="7222464" y="1591602"/>
                </a:lnTo>
                <a:lnTo>
                  <a:pt x="7176275" y="1572602"/>
                </a:lnTo>
                <a:lnTo>
                  <a:pt x="7129653" y="1554480"/>
                </a:lnTo>
                <a:lnTo>
                  <a:pt x="7082574" y="1537233"/>
                </a:lnTo>
                <a:lnTo>
                  <a:pt x="7035089" y="1520888"/>
                </a:lnTo>
                <a:lnTo>
                  <a:pt x="6987172" y="1505432"/>
                </a:lnTo>
                <a:lnTo>
                  <a:pt x="6938848" y="1490903"/>
                </a:lnTo>
                <a:lnTo>
                  <a:pt x="6890131" y="1477302"/>
                </a:lnTo>
                <a:lnTo>
                  <a:pt x="6841033" y="1464640"/>
                </a:lnTo>
                <a:lnTo>
                  <a:pt x="6791553" y="1452930"/>
                </a:lnTo>
                <a:lnTo>
                  <a:pt x="6741706" y="1442173"/>
                </a:lnTo>
                <a:lnTo>
                  <a:pt x="6691516" y="1432394"/>
                </a:lnTo>
                <a:lnTo>
                  <a:pt x="6640970" y="1423593"/>
                </a:lnTo>
                <a:lnTo>
                  <a:pt x="6590093" y="1415783"/>
                </a:lnTo>
                <a:lnTo>
                  <a:pt x="6538900" y="1408976"/>
                </a:lnTo>
                <a:lnTo>
                  <a:pt x="6487388" y="1403197"/>
                </a:lnTo>
                <a:lnTo>
                  <a:pt x="6435585" y="1398435"/>
                </a:lnTo>
                <a:lnTo>
                  <a:pt x="6383490" y="1394714"/>
                </a:lnTo>
                <a:lnTo>
                  <a:pt x="6331102" y="1392047"/>
                </a:lnTo>
                <a:lnTo>
                  <a:pt x="6278461" y="1390434"/>
                </a:lnTo>
                <a:lnTo>
                  <a:pt x="6225540" y="1389888"/>
                </a:lnTo>
                <a:lnTo>
                  <a:pt x="6177381" y="1390332"/>
                </a:lnTo>
                <a:lnTo>
                  <a:pt x="6129439" y="1391666"/>
                </a:lnTo>
                <a:lnTo>
                  <a:pt x="6081725" y="1393863"/>
                </a:lnTo>
                <a:lnTo>
                  <a:pt x="6034240" y="1396923"/>
                </a:lnTo>
                <a:lnTo>
                  <a:pt x="5986996" y="1400848"/>
                </a:lnTo>
                <a:lnTo>
                  <a:pt x="5939993" y="1405623"/>
                </a:lnTo>
                <a:lnTo>
                  <a:pt x="5893244" y="1411236"/>
                </a:lnTo>
                <a:lnTo>
                  <a:pt x="5846762" y="1417688"/>
                </a:lnTo>
                <a:lnTo>
                  <a:pt x="5800560" y="1424965"/>
                </a:lnTo>
                <a:lnTo>
                  <a:pt x="5754624" y="1433055"/>
                </a:lnTo>
                <a:lnTo>
                  <a:pt x="5708980" y="1441970"/>
                </a:lnTo>
                <a:lnTo>
                  <a:pt x="5663628" y="1451673"/>
                </a:lnTo>
                <a:lnTo>
                  <a:pt x="5618581" y="1462189"/>
                </a:lnTo>
                <a:lnTo>
                  <a:pt x="5573839" y="1473479"/>
                </a:lnTo>
                <a:lnTo>
                  <a:pt x="5529415" y="1485557"/>
                </a:lnTo>
                <a:lnTo>
                  <a:pt x="5485308" y="1498409"/>
                </a:lnTo>
                <a:lnTo>
                  <a:pt x="5441543" y="1512023"/>
                </a:lnTo>
                <a:lnTo>
                  <a:pt x="5398122" y="1526400"/>
                </a:lnTo>
                <a:lnTo>
                  <a:pt x="5355044" y="1541513"/>
                </a:lnTo>
                <a:lnTo>
                  <a:pt x="5312321" y="1557375"/>
                </a:lnTo>
                <a:lnTo>
                  <a:pt x="5269954" y="1573974"/>
                </a:lnTo>
                <a:lnTo>
                  <a:pt x="5227967" y="1591297"/>
                </a:lnTo>
                <a:lnTo>
                  <a:pt x="5186362" y="1609344"/>
                </a:lnTo>
                <a:lnTo>
                  <a:pt x="5145138" y="1628089"/>
                </a:lnTo>
                <a:lnTo>
                  <a:pt x="5104308" y="1647545"/>
                </a:lnTo>
                <a:lnTo>
                  <a:pt x="5063883" y="1667700"/>
                </a:lnTo>
                <a:lnTo>
                  <a:pt x="5023866" y="1688541"/>
                </a:lnTo>
                <a:lnTo>
                  <a:pt x="4984254" y="1710055"/>
                </a:lnTo>
                <a:lnTo>
                  <a:pt x="4945088" y="1732254"/>
                </a:lnTo>
                <a:lnTo>
                  <a:pt x="4906340" y="1755101"/>
                </a:lnTo>
                <a:lnTo>
                  <a:pt x="4868037" y="1778609"/>
                </a:lnTo>
                <a:lnTo>
                  <a:pt x="4830191" y="1802777"/>
                </a:lnTo>
                <a:lnTo>
                  <a:pt x="4792789" y="1827568"/>
                </a:lnTo>
                <a:lnTo>
                  <a:pt x="4755858" y="1853006"/>
                </a:lnTo>
                <a:lnTo>
                  <a:pt x="4719383" y="1879066"/>
                </a:lnTo>
                <a:lnTo>
                  <a:pt x="4683404" y="1905749"/>
                </a:lnTo>
                <a:lnTo>
                  <a:pt x="4647908" y="1933028"/>
                </a:lnTo>
                <a:lnTo>
                  <a:pt x="4612906" y="1960918"/>
                </a:lnTo>
                <a:lnTo>
                  <a:pt x="4578401" y="1989404"/>
                </a:lnTo>
                <a:lnTo>
                  <a:pt x="4544415" y="2018474"/>
                </a:lnTo>
                <a:lnTo>
                  <a:pt x="4510938" y="2048116"/>
                </a:lnTo>
                <a:lnTo>
                  <a:pt x="4477994" y="2078342"/>
                </a:lnTo>
                <a:lnTo>
                  <a:pt x="4445571" y="2109127"/>
                </a:lnTo>
                <a:lnTo>
                  <a:pt x="4413694" y="2140458"/>
                </a:lnTo>
                <a:lnTo>
                  <a:pt x="4382376" y="2172347"/>
                </a:lnTo>
                <a:lnTo>
                  <a:pt x="4351604" y="2204783"/>
                </a:lnTo>
                <a:lnTo>
                  <a:pt x="4321403" y="2237740"/>
                </a:lnTo>
                <a:lnTo>
                  <a:pt x="4291762" y="2271217"/>
                </a:lnTo>
                <a:lnTo>
                  <a:pt x="4262717" y="2305227"/>
                </a:lnTo>
                <a:lnTo>
                  <a:pt x="4234243" y="2339733"/>
                </a:lnTo>
                <a:lnTo>
                  <a:pt x="4206367" y="2374747"/>
                </a:lnTo>
                <a:lnTo>
                  <a:pt x="4179100" y="2410244"/>
                </a:lnTo>
                <a:lnTo>
                  <a:pt x="4152442" y="2446236"/>
                </a:lnTo>
                <a:lnTo>
                  <a:pt x="4126395" y="2482710"/>
                </a:lnTo>
                <a:lnTo>
                  <a:pt x="4100982" y="2519654"/>
                </a:lnTo>
                <a:lnTo>
                  <a:pt x="4076192" y="2557056"/>
                </a:lnTo>
                <a:lnTo>
                  <a:pt x="4052049" y="2594902"/>
                </a:lnTo>
                <a:lnTo>
                  <a:pt x="4028567" y="2633205"/>
                </a:lnTo>
                <a:lnTo>
                  <a:pt x="4005719" y="2671953"/>
                </a:lnTo>
                <a:lnTo>
                  <a:pt x="3983545" y="2711132"/>
                </a:lnTo>
                <a:lnTo>
                  <a:pt x="3962044" y="2750731"/>
                </a:lnTo>
                <a:lnTo>
                  <a:pt x="3941229" y="2790736"/>
                </a:lnTo>
                <a:lnTo>
                  <a:pt x="3921099" y="2831160"/>
                </a:lnTo>
                <a:lnTo>
                  <a:pt x="3901656" y="2871990"/>
                </a:lnTo>
                <a:lnTo>
                  <a:pt x="3882923" y="2913202"/>
                </a:lnTo>
                <a:lnTo>
                  <a:pt x="3864889" y="2954807"/>
                </a:lnTo>
                <a:lnTo>
                  <a:pt x="3847592" y="2996781"/>
                </a:lnTo>
                <a:lnTo>
                  <a:pt x="3831005" y="3039135"/>
                </a:lnTo>
                <a:lnTo>
                  <a:pt x="3815156" y="3081845"/>
                </a:lnTo>
                <a:lnTo>
                  <a:pt x="3800056" y="3124898"/>
                </a:lnTo>
                <a:lnTo>
                  <a:pt x="3785692" y="3168307"/>
                </a:lnTo>
                <a:lnTo>
                  <a:pt x="3772090" y="3212058"/>
                </a:lnTo>
                <a:lnTo>
                  <a:pt x="3759250" y="3256140"/>
                </a:lnTo>
                <a:lnTo>
                  <a:pt x="3747198" y="3300539"/>
                </a:lnTo>
                <a:lnTo>
                  <a:pt x="3735908" y="3345256"/>
                </a:lnTo>
                <a:lnTo>
                  <a:pt x="3725418" y="3390277"/>
                </a:lnTo>
                <a:lnTo>
                  <a:pt x="3715715" y="3435604"/>
                </a:lnTo>
                <a:lnTo>
                  <a:pt x="3706812" y="3481222"/>
                </a:lnTo>
                <a:lnTo>
                  <a:pt x="3698722" y="3527120"/>
                </a:lnTo>
                <a:lnTo>
                  <a:pt x="3691458" y="3573297"/>
                </a:lnTo>
                <a:lnTo>
                  <a:pt x="3685019" y="3619741"/>
                </a:lnTo>
                <a:lnTo>
                  <a:pt x="3679406" y="3666452"/>
                </a:lnTo>
                <a:lnTo>
                  <a:pt x="3674643" y="3713416"/>
                </a:lnTo>
                <a:lnTo>
                  <a:pt x="3670719" y="3760622"/>
                </a:lnTo>
                <a:lnTo>
                  <a:pt x="3667658" y="3808057"/>
                </a:lnTo>
                <a:lnTo>
                  <a:pt x="3665474" y="3855732"/>
                </a:lnTo>
                <a:lnTo>
                  <a:pt x="3664140" y="3903624"/>
                </a:lnTo>
                <a:lnTo>
                  <a:pt x="3663696" y="3951732"/>
                </a:lnTo>
                <a:lnTo>
                  <a:pt x="3664216" y="4003598"/>
                </a:lnTo>
                <a:lnTo>
                  <a:pt x="3665740" y="4055199"/>
                </a:lnTo>
                <a:lnTo>
                  <a:pt x="3668280" y="4106532"/>
                </a:lnTo>
                <a:lnTo>
                  <a:pt x="3671824" y="4157599"/>
                </a:lnTo>
                <a:lnTo>
                  <a:pt x="3676358" y="4208373"/>
                </a:lnTo>
                <a:lnTo>
                  <a:pt x="3681869" y="4258856"/>
                </a:lnTo>
                <a:lnTo>
                  <a:pt x="3688346" y="4309034"/>
                </a:lnTo>
                <a:lnTo>
                  <a:pt x="3695789" y="4358906"/>
                </a:lnTo>
                <a:lnTo>
                  <a:pt x="3704183" y="4408462"/>
                </a:lnTo>
                <a:lnTo>
                  <a:pt x="3713518" y="4457674"/>
                </a:lnTo>
                <a:lnTo>
                  <a:pt x="3723779" y="4506544"/>
                </a:lnTo>
                <a:lnTo>
                  <a:pt x="3734968" y="4555083"/>
                </a:lnTo>
                <a:lnTo>
                  <a:pt x="3747071" y="4603242"/>
                </a:lnTo>
                <a:lnTo>
                  <a:pt x="3760063" y="4651045"/>
                </a:lnTo>
                <a:lnTo>
                  <a:pt x="3773970" y="4698466"/>
                </a:lnTo>
                <a:lnTo>
                  <a:pt x="3788740" y="4745507"/>
                </a:lnTo>
                <a:lnTo>
                  <a:pt x="3804399" y="4792142"/>
                </a:lnTo>
                <a:lnTo>
                  <a:pt x="3820909" y="4838370"/>
                </a:lnTo>
                <a:lnTo>
                  <a:pt x="3838283" y="4884191"/>
                </a:lnTo>
                <a:lnTo>
                  <a:pt x="3856494" y="4929581"/>
                </a:lnTo>
                <a:lnTo>
                  <a:pt x="3875544" y="4974539"/>
                </a:lnTo>
                <a:lnTo>
                  <a:pt x="3895420" y="5019052"/>
                </a:lnTo>
                <a:lnTo>
                  <a:pt x="3916108" y="5063109"/>
                </a:lnTo>
                <a:lnTo>
                  <a:pt x="3937609" y="5106708"/>
                </a:lnTo>
                <a:lnTo>
                  <a:pt x="3959910" y="5149837"/>
                </a:lnTo>
                <a:lnTo>
                  <a:pt x="3982986" y="5192484"/>
                </a:lnTo>
                <a:lnTo>
                  <a:pt x="4006837" y="5234648"/>
                </a:lnTo>
                <a:lnTo>
                  <a:pt x="4031462" y="5276304"/>
                </a:lnTo>
                <a:lnTo>
                  <a:pt x="4056850" y="5317439"/>
                </a:lnTo>
                <a:lnTo>
                  <a:pt x="4082973" y="5358066"/>
                </a:lnTo>
                <a:lnTo>
                  <a:pt x="4109847" y="5398173"/>
                </a:lnTo>
                <a:lnTo>
                  <a:pt x="4137444" y="5437733"/>
                </a:lnTo>
                <a:lnTo>
                  <a:pt x="4165752" y="5476748"/>
                </a:lnTo>
                <a:lnTo>
                  <a:pt x="4194784" y="5515203"/>
                </a:lnTo>
                <a:lnTo>
                  <a:pt x="4224502" y="5553100"/>
                </a:lnTo>
                <a:lnTo>
                  <a:pt x="4254919" y="5590413"/>
                </a:lnTo>
                <a:lnTo>
                  <a:pt x="4286008" y="5627141"/>
                </a:lnTo>
                <a:lnTo>
                  <a:pt x="4317771" y="5663285"/>
                </a:lnTo>
                <a:lnTo>
                  <a:pt x="4350207" y="5698820"/>
                </a:lnTo>
                <a:lnTo>
                  <a:pt x="4383278" y="5733745"/>
                </a:lnTo>
                <a:lnTo>
                  <a:pt x="4416996" y="5768048"/>
                </a:lnTo>
                <a:lnTo>
                  <a:pt x="4451350" y="5801715"/>
                </a:lnTo>
                <a:lnTo>
                  <a:pt x="4486313" y="5834748"/>
                </a:lnTo>
                <a:lnTo>
                  <a:pt x="4521898" y="5867120"/>
                </a:lnTo>
                <a:lnTo>
                  <a:pt x="4558081" y="5898845"/>
                </a:lnTo>
                <a:lnTo>
                  <a:pt x="4594860" y="5929884"/>
                </a:lnTo>
                <a:lnTo>
                  <a:pt x="4709160" y="6015228"/>
                </a:lnTo>
                <a:lnTo>
                  <a:pt x="7499604" y="6015228"/>
                </a:lnTo>
                <a:lnTo>
                  <a:pt x="7499604" y="1731264"/>
                </a:lnTo>
                <a:close/>
              </a:path>
            </a:pathLst>
          </a:custGeom>
          <a:solidFill>
            <a:srgbClr val="FFFFFF"/>
          </a:solidFill>
        </p:spPr>
        <p:txBody>
          <a:bodyPr wrap="square" lIns="0" tIns="0" rIns="0" bIns="0" rtlCol="0"/>
          <a:lstStyle/>
          <a:p>
            <a:endParaRPr dirty="0"/>
          </a:p>
        </p:txBody>
      </p:sp>
      <p:sp>
        <p:nvSpPr>
          <p:cNvPr id="11" name="object 11"/>
          <p:cNvSpPr txBox="1"/>
          <p:nvPr/>
        </p:nvSpPr>
        <p:spPr>
          <a:xfrm>
            <a:off x="8394700" y="5400159"/>
            <a:ext cx="2030408" cy="751488"/>
          </a:xfrm>
          <a:prstGeom prst="rect">
            <a:avLst/>
          </a:prstGeom>
        </p:spPr>
        <p:txBody>
          <a:bodyPr vert="horz" wrap="square" lIns="0" tIns="12700" rIns="0" bIns="0" rtlCol="0">
            <a:spAutoFit/>
          </a:bodyPr>
          <a:lstStyle/>
          <a:p>
            <a:pPr marL="12700">
              <a:lnSpc>
                <a:spcPct val="100000"/>
              </a:lnSpc>
              <a:spcBef>
                <a:spcPts val="100"/>
              </a:spcBef>
            </a:pPr>
            <a:r>
              <a:rPr sz="2400" dirty="0" smtClean="0">
                <a:latin typeface="Calibri"/>
                <a:cs typeface="Calibri"/>
              </a:rPr>
              <a:t>202</a:t>
            </a:r>
            <a:r>
              <a:rPr lang="lt-LT" sz="2400" dirty="0" smtClean="0">
                <a:latin typeface="Calibri"/>
                <a:cs typeface="Calibri"/>
              </a:rPr>
              <a:t>2</a:t>
            </a:r>
            <a:r>
              <a:rPr sz="2400" spc="-60" dirty="0" smtClean="0">
                <a:latin typeface="Calibri"/>
                <a:cs typeface="Calibri"/>
              </a:rPr>
              <a:t> </a:t>
            </a:r>
            <a:r>
              <a:rPr sz="2400" spc="-5" dirty="0">
                <a:latin typeface="Calibri"/>
                <a:cs typeface="Calibri"/>
              </a:rPr>
              <a:t>metų</a:t>
            </a:r>
            <a:r>
              <a:rPr sz="2400" spc="-30" dirty="0">
                <a:latin typeface="Calibri"/>
                <a:cs typeface="Calibri"/>
              </a:rPr>
              <a:t> </a:t>
            </a:r>
            <a:r>
              <a:rPr sz="2400" spc="-5" dirty="0">
                <a:latin typeface="Calibri"/>
                <a:cs typeface="Calibri"/>
              </a:rPr>
              <a:t>įsivertinimas</a:t>
            </a:r>
            <a:endParaRPr sz="2400" dirty="0">
              <a:latin typeface="Calibri"/>
              <a:cs typeface="Calibri"/>
            </a:endParaRPr>
          </a:p>
        </p:txBody>
      </p:sp>
      <p:pic>
        <p:nvPicPr>
          <p:cNvPr id="12" name="Paveikslėlis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2300" y="1125754"/>
            <a:ext cx="1951495" cy="180642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txBox="1">
            <a:spLocks/>
          </p:cNvSpPr>
          <p:nvPr/>
        </p:nvSpPr>
        <p:spPr>
          <a:xfrm>
            <a:off x="622300" y="352425"/>
            <a:ext cx="9448800" cy="685800"/>
          </a:xfrm>
          <a:prstGeom prst="rect">
            <a:avLst/>
          </a:prstGeom>
        </p:spPr>
        <p:txBody>
          <a:bodyPr wrap="square" lIns="0" tIns="0" rIns="0" bIns="0">
            <a:spAutoFit/>
          </a:bodyPr>
          <a:lstStyle>
            <a:lvl1pPr>
              <a:defRPr sz="2250" b="0" i="0">
                <a:solidFill>
                  <a:schemeClr val="bg1"/>
                </a:solidFill>
                <a:latin typeface="Calibri"/>
                <a:ea typeface="+mj-ea"/>
                <a:cs typeface="Calibri"/>
              </a:defRPr>
            </a:lvl1pPr>
          </a:lstStyle>
          <a:p>
            <a:pPr algn="ctr" fontAlgn="t"/>
            <a:r>
              <a:rPr lang="pl-PL" sz="3200" kern="0" dirty="0" smtClean="0">
                <a:solidFill>
                  <a:schemeClr val="tx1"/>
                </a:solidFill>
                <a:latin typeface="Times New Roman" panose="02020603050405020304" pitchFamily="18" charset="0"/>
                <a:cs typeface="Times New Roman" panose="02020603050405020304" pitchFamily="18" charset="0"/>
              </a:rPr>
              <a:t>II.</a:t>
            </a:r>
            <a:r>
              <a:rPr lang="en-US" sz="3200" kern="0" dirty="0" smtClean="0">
                <a:solidFill>
                  <a:schemeClr val="tx1"/>
                </a:solidFill>
                <a:latin typeface="Times New Roman" panose="02020603050405020304" pitchFamily="18" charset="0"/>
                <a:cs typeface="Times New Roman" panose="02020603050405020304" pitchFamily="18" charset="0"/>
              </a:rPr>
              <a:t>UGDYMAS(IS) IR MOKINIŲ</a:t>
            </a:r>
            <a:r>
              <a:rPr lang="pl-PL" sz="3200" kern="0" dirty="0" smtClean="0">
                <a:solidFill>
                  <a:schemeClr val="tx1"/>
                </a:solidFill>
                <a:latin typeface="Times New Roman" panose="02020603050405020304" pitchFamily="18" charset="0"/>
                <a:cs typeface="Times New Roman" panose="02020603050405020304" pitchFamily="18" charset="0"/>
              </a:rPr>
              <a:t> PATIRTYS (</a:t>
            </a:r>
            <a:r>
              <a:rPr lang="pl-PL" sz="3200" kern="0" dirty="0" err="1" smtClean="0">
                <a:solidFill>
                  <a:schemeClr val="tx1"/>
                </a:solidFill>
                <a:latin typeface="Times New Roman" panose="02020603050405020304" pitchFamily="18" charset="0"/>
                <a:cs typeface="Times New Roman" panose="02020603050405020304" pitchFamily="18" charset="0"/>
              </a:rPr>
              <a:t>mokiniai</a:t>
            </a:r>
            <a:r>
              <a:rPr lang="pl-PL" sz="3200" kern="0" dirty="0" smtClean="0">
                <a:solidFill>
                  <a:schemeClr val="tx1"/>
                </a:solidFill>
                <a:latin typeface="Times New Roman" panose="02020603050405020304" pitchFamily="18" charset="0"/>
                <a:cs typeface="Times New Roman" panose="02020603050405020304" pitchFamily="18" charset="0"/>
              </a:rPr>
              <a:t>)</a:t>
            </a:r>
            <a:r>
              <a:rPr lang="en-US" sz="3200" kern="0" dirty="0" smtClean="0">
                <a:solidFill>
                  <a:schemeClr val="tx1"/>
                </a:solidFill>
                <a:latin typeface="Times New Roman" panose="02020603050405020304" pitchFamily="18" charset="0"/>
                <a:cs typeface="Times New Roman" panose="02020603050405020304" pitchFamily="18" charset="0"/>
              </a:rPr>
              <a:t/>
            </a:r>
            <a:br>
              <a:rPr lang="en-US" sz="3200" kern="0" dirty="0" smtClean="0">
                <a:solidFill>
                  <a:schemeClr val="tx1"/>
                </a:solidFill>
                <a:latin typeface="Times New Roman" panose="02020603050405020304" pitchFamily="18" charset="0"/>
                <a:cs typeface="Times New Roman" panose="02020603050405020304" pitchFamily="18" charset="0"/>
              </a:rPr>
            </a:br>
            <a:endParaRPr lang="en-US" sz="3200" kern="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Lentelė 4"/>
          <p:cNvGraphicFramePr>
            <a:graphicFrameLocks noGrp="1"/>
          </p:cNvGraphicFramePr>
          <p:nvPr>
            <p:extLst>
              <p:ext uri="{D42A27DB-BD31-4B8C-83A1-F6EECF244321}">
                <p14:modId xmlns:p14="http://schemas.microsoft.com/office/powerpoint/2010/main" val="1506084772"/>
              </p:ext>
            </p:extLst>
          </p:nvPr>
        </p:nvGraphicFramePr>
        <p:xfrm>
          <a:off x="241300" y="1009650"/>
          <a:ext cx="10210800" cy="5633122"/>
        </p:xfrm>
        <a:graphic>
          <a:graphicData uri="http://schemas.openxmlformats.org/drawingml/2006/table">
            <a:tbl>
              <a:tblPr firstRow="1" bandRow="1">
                <a:tableStyleId>{2D5ABB26-0587-4C30-8999-92F81FD0307C}</a:tableStyleId>
              </a:tblPr>
              <a:tblGrid>
                <a:gridCol w="6400800">
                  <a:extLst>
                    <a:ext uri="{9D8B030D-6E8A-4147-A177-3AD203B41FA5}">
                      <a16:colId xmlns:a16="http://schemas.microsoft.com/office/drawing/2014/main" val="2477783089"/>
                    </a:ext>
                  </a:extLst>
                </a:gridCol>
                <a:gridCol w="762000">
                  <a:extLst>
                    <a:ext uri="{9D8B030D-6E8A-4147-A177-3AD203B41FA5}">
                      <a16:colId xmlns:a16="http://schemas.microsoft.com/office/drawing/2014/main" val="3801147290"/>
                    </a:ext>
                  </a:extLst>
                </a:gridCol>
                <a:gridCol w="838200">
                  <a:extLst>
                    <a:ext uri="{9D8B030D-6E8A-4147-A177-3AD203B41FA5}">
                      <a16:colId xmlns:a16="http://schemas.microsoft.com/office/drawing/2014/main" val="101025523"/>
                    </a:ext>
                  </a:extLst>
                </a:gridCol>
                <a:gridCol w="2209800">
                  <a:extLst>
                    <a:ext uri="{9D8B030D-6E8A-4147-A177-3AD203B41FA5}">
                      <a16:colId xmlns:a16="http://schemas.microsoft.com/office/drawing/2014/main" val="566465900"/>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2609624974"/>
                  </a:ext>
                </a:extLst>
              </a:tr>
              <a:tr h="409575">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7.</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Aš</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žinau</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į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ką</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galiu</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kreiptis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pagalbos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kai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kyla</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sunkumų</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4/95,2</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213</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Pagalba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mokiniui</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extLst>
                  <a:ext uri="{0D108BD9-81ED-4DB2-BD59-A6C34878D82A}">
                    <a16:rowId xmlns:a16="http://schemas.microsoft.com/office/drawing/2014/main" val="4069352105"/>
                  </a:ext>
                </a:extLst>
              </a:tr>
              <a:tr h="591738">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8.</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pastebėję</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mano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gabumus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padeda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man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juos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tobulinti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3/85,7</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213</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Gabumų ir talentų ugdymas</a:t>
                      </a:r>
                      <a:endParaRPr sz="180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70279656"/>
                  </a:ext>
                </a:extLst>
              </a:tr>
              <a:tr h="292899">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9.</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domisi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mano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gebėjimais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palaiko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mano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siekius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4/92,1</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Tikėjimas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galiomis</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3135524463"/>
                  </a:ext>
                </a:extLst>
              </a:tr>
              <a:tr h="386961">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10.</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patinka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3/73,4</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džiaugsmas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11155252"/>
                  </a:ext>
                </a:extLst>
              </a:tr>
              <a:tr h="457200">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11.</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Aš</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turiu</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galimybę</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ištaisyti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savo</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klaidas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kad</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pagerinčiau</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savo</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rezultatus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a:solidFill>
                            <a:schemeClr val="dk1"/>
                          </a:solidFill>
                          <a:latin typeface="Times New Roman" panose="02020603050405020304" pitchFamily="18" charset="0"/>
                          <a:ea typeface="Calibri"/>
                          <a:cs typeface="Times New Roman" panose="02020603050405020304" pitchFamily="18" charset="0"/>
                          <a:sym typeface="Calibri"/>
                        </a:rPr>
                        <a:t>3/86,5</a:t>
                      </a:r>
                      <a:endParaRPr sz="180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džiaugsmas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500808825"/>
                  </a:ext>
                </a:extLst>
              </a:tr>
              <a:tr h="323841">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12.</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skiria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užduotis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susijusias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realiu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gyvenimu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patirtimi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3/65,5</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įprasminimas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856380810"/>
                  </a:ext>
                </a:extLst>
              </a:tr>
              <a:tr h="742959">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14.</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Pamokose</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pasirinkti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įvairaus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sunkumo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užduotis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a:solidFill>
                            <a:schemeClr val="dk1"/>
                          </a:solidFill>
                          <a:latin typeface="Times New Roman" panose="02020603050405020304" pitchFamily="18" charset="0"/>
                          <a:ea typeface="Calibri"/>
                          <a:cs typeface="Times New Roman" panose="02020603050405020304" pitchFamily="18" charset="0"/>
                          <a:sym typeface="Calibri"/>
                        </a:rPr>
                        <a:t>3/77</a:t>
                      </a:r>
                      <a:endParaRPr sz="180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222</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Diferencijavimas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individualizavimas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suasmeninimas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2027003309"/>
                  </a:ext>
                </a:extLst>
              </a:tr>
              <a:tr h="545268">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15.</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dalyko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sieja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dalykų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pamokomis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16666"/>
                        </a:lnSpc>
                        <a:spcBef>
                          <a:spcPts val="0"/>
                        </a:spcBef>
                        <a:spcAft>
                          <a:spcPts val="0"/>
                        </a:spcAft>
                        <a:buClr>
                          <a:schemeClr val="dk1"/>
                        </a:buClr>
                        <a:buSzPts val="1200"/>
                        <a:buFont typeface="Calibri"/>
                        <a:buNone/>
                      </a:pPr>
                      <a:r>
                        <a:rPr lang="en-US" sz="1800">
                          <a:solidFill>
                            <a:schemeClr val="dk1"/>
                          </a:solidFill>
                          <a:latin typeface="Times New Roman" panose="02020603050405020304" pitchFamily="18" charset="0"/>
                          <a:ea typeface="Calibri"/>
                          <a:cs typeface="Times New Roman" panose="02020603050405020304" pitchFamily="18" charset="0"/>
                          <a:sym typeface="Calibri"/>
                        </a:rPr>
                        <a:t>3/71,5</a:t>
                      </a:r>
                      <a:endParaRPr sz="180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222</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Ugdymo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integralumas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1951832908"/>
                  </a:ext>
                </a:extLst>
              </a:tr>
            </a:tbl>
          </a:graphicData>
        </a:graphic>
      </p:graphicFrame>
    </p:spTree>
    <p:extLst>
      <p:ext uri="{BB962C8B-B14F-4D97-AF65-F5344CB8AC3E}">
        <p14:creationId xmlns:p14="http://schemas.microsoft.com/office/powerpoint/2010/main" val="256491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Lentelė 3"/>
          <p:cNvGraphicFramePr>
            <a:graphicFrameLocks noGrp="1"/>
          </p:cNvGraphicFramePr>
          <p:nvPr>
            <p:extLst>
              <p:ext uri="{D42A27DB-BD31-4B8C-83A1-F6EECF244321}">
                <p14:modId xmlns:p14="http://schemas.microsoft.com/office/powerpoint/2010/main" val="3898845295"/>
              </p:ext>
            </p:extLst>
          </p:nvPr>
        </p:nvGraphicFramePr>
        <p:xfrm>
          <a:off x="241300" y="1266825"/>
          <a:ext cx="10210800" cy="5390606"/>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2477783089"/>
                    </a:ext>
                  </a:extLst>
                </a:gridCol>
                <a:gridCol w="888806">
                  <a:extLst>
                    <a:ext uri="{9D8B030D-6E8A-4147-A177-3AD203B41FA5}">
                      <a16:colId xmlns:a16="http://schemas.microsoft.com/office/drawing/2014/main" val="3801147290"/>
                    </a:ext>
                  </a:extLst>
                </a:gridCol>
                <a:gridCol w="863794">
                  <a:extLst>
                    <a:ext uri="{9D8B030D-6E8A-4147-A177-3AD203B41FA5}">
                      <a16:colId xmlns:a16="http://schemas.microsoft.com/office/drawing/2014/main" val="101025523"/>
                    </a:ext>
                  </a:extLst>
                </a:gridCol>
                <a:gridCol w="1981200">
                  <a:extLst>
                    <a:ext uri="{9D8B030D-6E8A-4147-A177-3AD203B41FA5}">
                      <a16:colId xmlns:a16="http://schemas.microsoft.com/office/drawing/2014/main" val="566465900"/>
                    </a:ext>
                  </a:extLst>
                </a:gridCol>
              </a:tblGrid>
              <a:tr h="762000">
                <a:tc>
                  <a:txBody>
                    <a:bodyPr/>
                    <a:lstStyle/>
                    <a:p>
                      <a:pPr marL="7620" algn="ctr">
                        <a:lnSpc>
                          <a:spcPct val="100000"/>
                        </a:lnSpc>
                        <a:spcBef>
                          <a:spcPts val="25"/>
                        </a:spcBef>
                        <a:tabLst>
                          <a:tab pos="367665" algn="l"/>
                        </a:tabLst>
                      </a:pPr>
                      <a:r>
                        <a:rPr lang="en-US" sz="2000" b="1" cap="all" spc="-15" baseline="0" dirty="0" err="1" smtClean="0">
                          <a:solidFill>
                            <a:schemeClr val="tx1"/>
                          </a:solidFill>
                          <a:latin typeface="Times New Roman" panose="02020603050405020304" pitchFamily="18" charset="0"/>
                          <a:cs typeface="Times New Roman" panose="02020603050405020304" pitchFamily="18" charset="0"/>
                        </a:rPr>
                        <a:t>Teiginys</a:t>
                      </a:r>
                      <a:endParaRPr sz="2000" cap="all" baseline="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2609624974"/>
                  </a:ext>
                </a:extLst>
              </a:tr>
              <a:tr h="844458">
                <a:tc>
                  <a:txBody>
                    <a:bodyPr/>
                    <a:lstStyle/>
                    <a:p>
                      <a:pPr marL="4762" marR="0" lvl="0" indent="0" algn="l" rtl="0">
                        <a:lnSpc>
                          <a:spcPct val="116666"/>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16.</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Per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mes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mokomės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kartu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grupelėse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vieną</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4/94,9</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222</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Įvairovė</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extLst>
                  <a:ext uri="{0D108BD9-81ED-4DB2-BD59-A6C34878D82A}">
                    <a16:rowId xmlns:a16="http://schemas.microsoft.com/office/drawing/2014/main" val="4069352105"/>
                  </a:ext>
                </a:extLst>
              </a:tr>
              <a:tr h="778518">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17.</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Mes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mokytojais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susitariame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dėl</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taisyklių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kurios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jų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pamokose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a:solidFill>
                            <a:schemeClr val="dk1"/>
                          </a:solidFill>
                          <a:latin typeface="Times New Roman" panose="02020603050405020304" pitchFamily="18" charset="0"/>
                          <a:ea typeface="Calibri"/>
                          <a:cs typeface="Times New Roman" panose="02020603050405020304" pitchFamily="18" charset="0"/>
                          <a:sym typeface="Calibri"/>
                        </a:rPr>
                        <a:t>3/84,9</a:t>
                      </a:r>
                      <a:endParaRPr sz="180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222</a:t>
                      </a:r>
                      <a:endParaRPr sz="180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Klasės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valdymas</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3642130973"/>
                  </a:ext>
                </a:extLst>
              </a:tr>
              <a:tr h="783078">
                <a:tc>
                  <a:txBody>
                    <a:bodyPr/>
                    <a:lstStyle/>
                    <a:p>
                      <a:pPr marL="4762" marR="0" lvl="0" indent="0" algn="l" rtl="0">
                        <a:lnSpc>
                          <a:spcPct val="100000"/>
                        </a:lnSpc>
                        <a:spcBef>
                          <a:spcPts val="0"/>
                        </a:spcBef>
                        <a:spcAft>
                          <a:spcPts val="0"/>
                        </a:spcAft>
                        <a:buClr>
                          <a:schemeClr val="dk1"/>
                        </a:buClr>
                        <a:buSzPts val="1200"/>
                        <a:buFont typeface="Calibri"/>
                        <a:buNone/>
                      </a:pPr>
                      <a:r>
                        <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18</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patinka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kartu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83,4</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231</a:t>
                      </a:r>
                      <a:endParaRPr sz="180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socialumas</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500808825"/>
                  </a:ext>
                </a:extLst>
              </a:tr>
              <a:tr h="641946">
                <a:tc>
                  <a:txBody>
                    <a:bodyPr/>
                    <a:lstStyle/>
                    <a:p>
                      <a:pPr marL="4762" marR="0" lvl="0" indent="0" algn="l" rtl="0">
                        <a:lnSpc>
                          <a:spcPct val="100000"/>
                        </a:lnSpc>
                        <a:spcBef>
                          <a:spcPts val="0"/>
                        </a:spcBef>
                        <a:spcAft>
                          <a:spcPts val="0"/>
                        </a:spcAft>
                        <a:buClr>
                          <a:schemeClr val="dk1"/>
                        </a:buClr>
                        <a:buSzPts val="1200"/>
                        <a:buFont typeface="Calibri"/>
                        <a:buNone/>
                      </a:pPr>
                      <a:r>
                        <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19</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Aš</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padedu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kitiems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77,3</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231</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socialumas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856380810"/>
                  </a:ext>
                </a:extLst>
              </a:tr>
              <a:tr h="726817">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0.</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Aš</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jaučiuosi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gerai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80,2</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Santykiai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savijauta</a:t>
                      </a:r>
                      <a:endPar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2027003309"/>
                  </a:ext>
                </a:extLst>
              </a:tr>
              <a:tr h="853789">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Aš</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išsakau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idėjas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pasiūlymus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dėl</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gyvenimo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gerinimo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FFFF00"/>
                    </a:solidFill>
                  </a:tcPr>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64,7</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FFFF00"/>
                    </a:solid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FFFF0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Narystė</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bendrakūra</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FFFF00"/>
                    </a:solidFill>
                  </a:tcPr>
                </a:tc>
                <a:extLst>
                  <a:ext uri="{0D108BD9-81ED-4DB2-BD59-A6C34878D82A}">
                    <a16:rowId xmlns:a16="http://schemas.microsoft.com/office/drawing/2014/main" val="1951832908"/>
                  </a:ext>
                </a:extLst>
              </a:tr>
            </a:tbl>
          </a:graphicData>
        </a:graphic>
      </p:graphicFrame>
      <p:sp>
        <p:nvSpPr>
          <p:cNvPr id="5" name="Pavadinimas 3"/>
          <p:cNvSpPr txBox="1">
            <a:spLocks/>
          </p:cNvSpPr>
          <p:nvPr/>
        </p:nvSpPr>
        <p:spPr>
          <a:xfrm>
            <a:off x="622300" y="352425"/>
            <a:ext cx="9448800" cy="685800"/>
          </a:xfrm>
          <a:prstGeom prst="rect">
            <a:avLst/>
          </a:prstGeom>
        </p:spPr>
        <p:txBody>
          <a:bodyPr wrap="square" lIns="0" tIns="0" rIns="0" bIns="0">
            <a:spAutoFit/>
          </a:bodyPr>
          <a:lstStyle>
            <a:lvl1pPr>
              <a:defRPr sz="2250" b="0" i="0">
                <a:solidFill>
                  <a:schemeClr val="bg1"/>
                </a:solidFill>
                <a:latin typeface="Calibri"/>
                <a:ea typeface="+mj-ea"/>
                <a:cs typeface="Calibri"/>
              </a:defRPr>
            </a:lvl1pPr>
          </a:lstStyle>
          <a:p>
            <a:pPr algn="ctr" fontAlgn="t"/>
            <a:r>
              <a:rPr lang="pl-PL" sz="3200" kern="0" dirty="0" smtClean="0">
                <a:solidFill>
                  <a:schemeClr val="tx1"/>
                </a:solidFill>
                <a:latin typeface="Times New Roman" panose="02020603050405020304" pitchFamily="18" charset="0"/>
                <a:cs typeface="Times New Roman" panose="02020603050405020304" pitchFamily="18" charset="0"/>
              </a:rPr>
              <a:t>II.</a:t>
            </a:r>
            <a:r>
              <a:rPr lang="en-US" sz="3200" kern="0" dirty="0" smtClean="0">
                <a:solidFill>
                  <a:schemeClr val="tx1"/>
                </a:solidFill>
                <a:latin typeface="Times New Roman" panose="02020603050405020304" pitchFamily="18" charset="0"/>
                <a:cs typeface="Times New Roman" panose="02020603050405020304" pitchFamily="18" charset="0"/>
              </a:rPr>
              <a:t>UGDYMAS(IS) IR MOKINIŲ</a:t>
            </a:r>
            <a:r>
              <a:rPr lang="pl-PL" sz="3200" kern="0" dirty="0" smtClean="0">
                <a:solidFill>
                  <a:schemeClr val="tx1"/>
                </a:solidFill>
                <a:latin typeface="Times New Roman" panose="02020603050405020304" pitchFamily="18" charset="0"/>
                <a:cs typeface="Times New Roman" panose="02020603050405020304" pitchFamily="18" charset="0"/>
              </a:rPr>
              <a:t> PATIRTYS (</a:t>
            </a:r>
            <a:r>
              <a:rPr lang="pl-PL" sz="3200" kern="0" dirty="0" err="1" smtClean="0">
                <a:solidFill>
                  <a:schemeClr val="tx1"/>
                </a:solidFill>
                <a:latin typeface="Times New Roman" panose="02020603050405020304" pitchFamily="18" charset="0"/>
                <a:cs typeface="Times New Roman" panose="02020603050405020304" pitchFamily="18" charset="0"/>
              </a:rPr>
              <a:t>mokiniai</a:t>
            </a:r>
            <a:r>
              <a:rPr lang="pl-PL" sz="3200" kern="0" dirty="0" smtClean="0">
                <a:solidFill>
                  <a:schemeClr val="tx1"/>
                </a:solidFill>
                <a:latin typeface="Times New Roman" panose="02020603050405020304" pitchFamily="18" charset="0"/>
                <a:cs typeface="Times New Roman" panose="02020603050405020304" pitchFamily="18" charset="0"/>
              </a:rPr>
              <a:t>)</a:t>
            </a:r>
            <a:r>
              <a:rPr lang="en-US" sz="3200" kern="0" dirty="0" smtClean="0">
                <a:solidFill>
                  <a:schemeClr val="tx1"/>
                </a:solidFill>
                <a:latin typeface="Times New Roman" panose="02020603050405020304" pitchFamily="18" charset="0"/>
                <a:cs typeface="Times New Roman" panose="02020603050405020304" pitchFamily="18" charset="0"/>
              </a:rPr>
              <a:t/>
            </a:r>
            <a:br>
              <a:rPr lang="en-US" sz="3200" kern="0" dirty="0" smtClean="0">
                <a:solidFill>
                  <a:schemeClr val="tx1"/>
                </a:solidFill>
                <a:latin typeface="Times New Roman" panose="02020603050405020304" pitchFamily="18" charset="0"/>
                <a:cs typeface="Times New Roman" panose="02020603050405020304" pitchFamily="18" charset="0"/>
              </a:rPr>
            </a:br>
            <a:endParaRPr lang="en-US" sz="3200" kern="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30589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Lentelė 3"/>
          <p:cNvGraphicFramePr>
            <a:graphicFrameLocks noGrp="1"/>
          </p:cNvGraphicFramePr>
          <p:nvPr>
            <p:extLst>
              <p:ext uri="{D42A27DB-BD31-4B8C-83A1-F6EECF244321}">
                <p14:modId xmlns:p14="http://schemas.microsoft.com/office/powerpoint/2010/main" val="2978950342"/>
              </p:ext>
            </p:extLst>
          </p:nvPr>
        </p:nvGraphicFramePr>
        <p:xfrm>
          <a:off x="317500" y="1571625"/>
          <a:ext cx="10210800" cy="4763410"/>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3480411051"/>
                    </a:ext>
                  </a:extLst>
                </a:gridCol>
                <a:gridCol w="888806">
                  <a:extLst>
                    <a:ext uri="{9D8B030D-6E8A-4147-A177-3AD203B41FA5}">
                      <a16:colId xmlns:a16="http://schemas.microsoft.com/office/drawing/2014/main" val="3256783972"/>
                    </a:ext>
                  </a:extLst>
                </a:gridCol>
                <a:gridCol w="863794">
                  <a:extLst>
                    <a:ext uri="{9D8B030D-6E8A-4147-A177-3AD203B41FA5}">
                      <a16:colId xmlns:a16="http://schemas.microsoft.com/office/drawing/2014/main" val="3591028331"/>
                    </a:ext>
                  </a:extLst>
                </a:gridCol>
                <a:gridCol w="1981200">
                  <a:extLst>
                    <a:ext uri="{9D8B030D-6E8A-4147-A177-3AD203B41FA5}">
                      <a16:colId xmlns:a16="http://schemas.microsoft.com/office/drawing/2014/main" val="2714577439"/>
                    </a:ext>
                  </a:extLst>
                </a:gridCol>
              </a:tblGrid>
              <a:tr h="852171">
                <a:tc>
                  <a:txBody>
                    <a:bodyPr/>
                    <a:lstStyle/>
                    <a:p>
                      <a:pPr marL="7620" algn="ctr">
                        <a:lnSpc>
                          <a:spcPct val="100000"/>
                        </a:lnSpc>
                        <a:spcBef>
                          <a:spcPts val="25"/>
                        </a:spcBef>
                        <a:tabLst>
                          <a:tab pos="367665" algn="l"/>
                        </a:tabLst>
                      </a:pPr>
                      <a:r>
                        <a:rPr lang="en-US" sz="2000" b="1" cap="all" spc="-15" baseline="0" dirty="0" err="1" smtClean="0">
                          <a:solidFill>
                            <a:schemeClr val="tx1"/>
                          </a:solidFill>
                          <a:latin typeface="Times New Roman" panose="02020603050405020304" pitchFamily="18" charset="0"/>
                          <a:cs typeface="Times New Roman" panose="02020603050405020304" pitchFamily="18" charset="0"/>
                        </a:rPr>
                        <a:t>Teiginys</a:t>
                      </a:r>
                      <a:endParaRPr sz="2000" cap="all" baseline="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924136647"/>
                  </a:ext>
                </a:extLst>
              </a:tr>
              <a:tr h="661761">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Kartu</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draugais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mokytojais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galime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įgyvendinti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idėjas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sumanymus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77,8</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Narystė ir bendrakūra</a:t>
                      </a:r>
                      <a:endParaRPr sz="180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2924418759"/>
                  </a:ext>
                </a:extLst>
              </a:tr>
              <a:tr h="616495">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3</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yra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įdomių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būrelių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renginių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78,2</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232</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įvykiai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nuotykiai</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2462431346"/>
                  </a:ext>
                </a:extLst>
              </a:tr>
              <a:tr h="382138">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4</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Aš</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suprantu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tvarką</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jos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laikausi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92</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Darbinga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tvarka</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1662009417"/>
                  </a:ext>
                </a:extLst>
              </a:tr>
              <a:tr h="681737">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5</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dirty="0" err="1" smtClean="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Kiekvienoje</a:t>
                      </a:r>
                      <a:r>
                        <a:rPr lang="en-US" sz="1800" dirty="0" smtClean="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pamokoje</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man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yra</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aišku</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ką</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aš</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turiu</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išmokti</a:t>
                      </a:r>
                      <a:endParaRPr sz="1800" b="0" i="0" u="none" dirty="0">
                        <a:solidFill>
                          <a:schemeClr val="tx1"/>
                        </a:solidFill>
                        <a:highlight>
                          <a:srgbClr val="F4CCCC"/>
                        </a:highlight>
                        <a:latin typeface="Times New Roman" panose="02020603050405020304" pitchFamily="18" charset="0"/>
                        <a:ea typeface="Calibri"/>
                        <a:cs typeface="Times New Roman" panose="02020603050405020304" pitchFamily="18" charset="0"/>
                        <a:sym typeface="Calibri"/>
                      </a:endParaRPr>
                    </a:p>
                    <a:p>
                      <a:pPr marL="4762" marR="0" lvl="0" indent="0" algn="l" rtl="0">
                        <a:lnSpc>
                          <a:spcPct val="100000"/>
                        </a:lnSpc>
                        <a:spcBef>
                          <a:spcPts val="0"/>
                        </a:spcBef>
                        <a:spcAft>
                          <a:spcPts val="0"/>
                        </a:spcAft>
                        <a:buClr>
                          <a:schemeClr val="dk1"/>
                        </a:buClr>
                        <a:buSzPts val="1200"/>
                        <a:buFont typeface="Calibri"/>
                        <a:buNone/>
                      </a:pPr>
                      <a:endParaRPr lang="lt-LT" sz="1800" noProof="0" dirty="0">
                        <a:solidFill>
                          <a:srgbClr val="0000FF"/>
                        </a:solidFill>
                        <a:highlight>
                          <a:srgbClr val="F4CCCC"/>
                        </a:highlight>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9050" marR="0" lvl="0" indent="0" algn="ctr" rtl="0">
                        <a:lnSpc>
                          <a:spcPct val="100000"/>
                        </a:lnSpc>
                        <a:spcBef>
                          <a:spcPts val="0"/>
                        </a:spcBef>
                        <a:spcAft>
                          <a:spcPts val="0"/>
                        </a:spcAft>
                        <a:buClr>
                          <a:schemeClr val="dk1"/>
                        </a:buClr>
                        <a:buSzPts val="1200"/>
                        <a:buFont typeface="Calibri"/>
                        <a:buNone/>
                      </a:pPr>
                      <a:r>
                        <a:rPr lang="pl-PL" sz="1800" dirty="0" smtClean="0">
                          <a:solidFill>
                            <a:schemeClr val="tx1"/>
                          </a:solidFill>
                          <a:latin typeface="Times New Roman" panose="02020603050405020304" pitchFamily="18" charset="0"/>
                          <a:ea typeface="Calibri"/>
                          <a:cs typeface="Times New Roman" panose="02020603050405020304" pitchFamily="18" charset="0"/>
                          <a:sym typeface="Calibri"/>
                        </a:rPr>
                        <a:t>3/</a:t>
                      </a:r>
                      <a:r>
                        <a:rPr lang="lt-LT" sz="1800" dirty="0" smtClean="0">
                          <a:solidFill>
                            <a:schemeClr val="tx1"/>
                          </a:solidFill>
                          <a:latin typeface="Times New Roman" panose="02020603050405020304" pitchFamily="18" charset="0"/>
                          <a:ea typeface="Calibri"/>
                          <a:cs typeface="Times New Roman" panose="02020603050405020304" pitchFamily="18" charset="0"/>
                          <a:sym typeface="Calibri"/>
                        </a:rPr>
                        <a:t> </a:t>
                      </a:r>
                      <a:r>
                        <a:rPr lang="pl-PL" sz="1800" dirty="0" smtClean="0">
                          <a:solidFill>
                            <a:schemeClr val="tx1"/>
                          </a:solidFill>
                          <a:latin typeface="Times New Roman" panose="02020603050405020304" pitchFamily="18" charset="0"/>
                          <a:ea typeface="Calibri"/>
                          <a:cs typeface="Times New Roman" panose="02020603050405020304" pitchFamily="18" charset="0"/>
                          <a:sym typeface="Calibri"/>
                        </a:rPr>
                        <a:t>80,5</a:t>
                      </a:r>
                      <a:endParaRPr sz="1800" dirty="0">
                        <a:solidFill>
                          <a:schemeClr val="tx1"/>
                        </a:solidFill>
                        <a:latin typeface="Times New Roman" panose="02020603050405020304" pitchFamily="18" charset="0"/>
                        <a:ea typeface="Calibri"/>
                        <a:cs typeface="Times New Roman" panose="02020603050405020304" pitchFamily="18" charset="0"/>
                        <a:sym typeface="Calibri"/>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kriterijų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aiškumas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472664786"/>
                  </a:ext>
                </a:extLst>
              </a:tr>
              <a:tr h="691898">
                <a:tc>
                  <a:txBody>
                    <a:bodyPr/>
                    <a:lstStyle/>
                    <a:p>
                      <a:pPr marL="4762" marR="0" lvl="0" indent="0" algn="l" rtl="0">
                        <a:lnSpc>
                          <a:spcPct val="116666"/>
                        </a:lnSpc>
                        <a:spcBef>
                          <a:spcPts val="0"/>
                        </a:spcBef>
                        <a:spcAft>
                          <a:spcPts val="0"/>
                        </a:spcAft>
                        <a:buClr>
                          <a:schemeClr val="dk1"/>
                        </a:buClr>
                        <a:buSzPts val="1200"/>
                        <a:buFont typeface="Calibri"/>
                        <a:buNone/>
                      </a:pPr>
                      <a:r>
                        <a:rPr lang="pl-PL"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26.</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pl-PL" sz="1800" b="0" i="0" u="none" baseline="0"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pl-PL" sz="1800" b="0" i="0" u="none" baseline="0" dirty="0" err="1" smtClean="0">
                          <a:solidFill>
                            <a:schemeClr val="dk1"/>
                          </a:solidFill>
                          <a:latin typeface="Times New Roman" panose="02020603050405020304" pitchFamily="18" charset="0"/>
                          <a:ea typeface="Calibri"/>
                          <a:cs typeface="Times New Roman" panose="02020603050405020304" pitchFamily="18" charset="0"/>
                          <a:sym typeface="Calibri"/>
                        </a:rPr>
                        <a:t>kiekvien</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ą pamoką paaiškina mums, ko ir kaip mokysimės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9050" marR="0" lvl="0" indent="0" algn="ctr" rtl="0">
                        <a:lnSpc>
                          <a:spcPct val="116666"/>
                        </a:lnSpc>
                        <a:spcBef>
                          <a:spcPts val="0"/>
                        </a:spcBef>
                        <a:spcAft>
                          <a:spcPts val="0"/>
                        </a:spcAft>
                        <a:buClr>
                          <a:schemeClr val="dk1"/>
                        </a:buClr>
                        <a:buSzPts val="1200"/>
                        <a:buFont typeface="Calibri"/>
                        <a:buNone/>
                      </a:pPr>
                      <a:r>
                        <a:rPr lang="lt-LT" sz="1800" dirty="0" smtClean="0">
                          <a:solidFill>
                            <a:schemeClr val="tx1"/>
                          </a:solidFill>
                          <a:latin typeface="Times New Roman" panose="02020603050405020304" pitchFamily="18" charset="0"/>
                          <a:cs typeface="Times New Roman" panose="02020603050405020304" pitchFamily="18" charset="0"/>
                        </a:rPr>
                        <a:t>3/ 87,8</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kriterijų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aiškumas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2961572695"/>
                  </a:ext>
                </a:extLst>
              </a:tr>
              <a:tr h="877210">
                <a:tc>
                  <a:txBody>
                    <a:bodyPr/>
                    <a:lstStyle/>
                    <a:p>
                      <a:pPr marL="4762" marR="0" lvl="0" indent="0" algn="l" rtl="0">
                        <a:lnSpc>
                          <a:spcPct val="116666"/>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27.</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visuomet</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paaiškina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kaip</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atlikti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užduotis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9050" marR="0" lvl="0" indent="0" algn="ctr" rtl="0">
                        <a:lnSpc>
                          <a:spcPct val="116666"/>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88,5</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kriterijų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aiškumas</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28503186"/>
                  </a:ext>
                </a:extLst>
              </a:tr>
            </a:tbl>
          </a:graphicData>
        </a:graphic>
      </p:graphicFrame>
      <p:sp>
        <p:nvSpPr>
          <p:cNvPr id="5" name="Stačiakampis 4"/>
          <p:cNvSpPr/>
          <p:nvPr/>
        </p:nvSpPr>
        <p:spPr>
          <a:xfrm>
            <a:off x="744220" y="352425"/>
            <a:ext cx="9766300" cy="1077218"/>
          </a:xfrm>
          <a:prstGeom prst="rect">
            <a:avLst/>
          </a:prstGeom>
        </p:spPr>
        <p:txBody>
          <a:bodyPr wrap="square">
            <a:spAutoFit/>
          </a:bodyPr>
          <a:lstStyle/>
          <a:p>
            <a:pPr algn="ctr" fontAlgn="t"/>
            <a:r>
              <a:rPr lang="pl-PL" sz="3200" kern="0" dirty="0">
                <a:latin typeface="Times New Roman" panose="02020603050405020304" pitchFamily="18" charset="0"/>
                <a:cs typeface="Times New Roman" panose="02020603050405020304" pitchFamily="18" charset="0"/>
              </a:rPr>
              <a:t>II.</a:t>
            </a:r>
            <a:r>
              <a:rPr lang="en-US" sz="3200" kern="0" dirty="0">
                <a:latin typeface="Times New Roman" panose="02020603050405020304" pitchFamily="18" charset="0"/>
                <a:cs typeface="Times New Roman" panose="02020603050405020304" pitchFamily="18" charset="0"/>
              </a:rPr>
              <a:t>UGDYMAS(IS) IR MOKINIŲ</a:t>
            </a:r>
            <a:r>
              <a:rPr lang="pl-PL" sz="3200" kern="0" dirty="0">
                <a:latin typeface="Times New Roman" panose="02020603050405020304" pitchFamily="18" charset="0"/>
                <a:cs typeface="Times New Roman" panose="02020603050405020304" pitchFamily="18" charset="0"/>
              </a:rPr>
              <a:t> PATIRTYS </a:t>
            </a:r>
            <a:r>
              <a:rPr lang="pl-PL" sz="3200" kern="0" dirty="0" smtClean="0">
                <a:latin typeface="Times New Roman" panose="02020603050405020304" pitchFamily="18" charset="0"/>
                <a:cs typeface="Times New Roman" panose="02020603050405020304" pitchFamily="18" charset="0"/>
              </a:rPr>
              <a:t>(</a:t>
            </a:r>
            <a:r>
              <a:rPr lang="lt-LT" sz="3200" kern="0" dirty="0" smtClean="0">
                <a:latin typeface="Times New Roman" panose="02020603050405020304" pitchFamily="18" charset="0"/>
                <a:cs typeface="Times New Roman" panose="02020603050405020304" pitchFamily="18" charset="0"/>
              </a:rPr>
              <a:t>mokiniai)</a:t>
            </a:r>
            <a:r>
              <a:rPr lang="en-US" sz="3200" kern="0" dirty="0">
                <a:latin typeface="Times New Roman" panose="02020603050405020304" pitchFamily="18" charset="0"/>
                <a:cs typeface="Times New Roman" panose="02020603050405020304" pitchFamily="18" charset="0"/>
              </a:rPr>
              <a:t/>
            </a:r>
            <a:br>
              <a:rPr lang="en-US" sz="3200" kern="0" dirty="0">
                <a:latin typeface="Times New Roman" panose="02020603050405020304" pitchFamily="18" charset="0"/>
                <a:cs typeface="Times New Roman" panose="02020603050405020304" pitchFamily="18" charset="0"/>
              </a:rPr>
            </a:br>
            <a:endParaRPr lang="en-US" sz="32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5869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Lentelė 5"/>
          <p:cNvGraphicFramePr>
            <a:graphicFrameLocks noGrp="1"/>
          </p:cNvGraphicFramePr>
          <p:nvPr>
            <p:extLst>
              <p:ext uri="{D42A27DB-BD31-4B8C-83A1-F6EECF244321}">
                <p14:modId xmlns:p14="http://schemas.microsoft.com/office/powerpoint/2010/main" val="720279028"/>
              </p:ext>
            </p:extLst>
          </p:nvPr>
        </p:nvGraphicFramePr>
        <p:xfrm>
          <a:off x="241300" y="1419225"/>
          <a:ext cx="10210800" cy="5387620"/>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8888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91738">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vaikui aišku, ko ir kodėl bus mokomasi pamokose.</a:t>
                      </a:r>
                      <a:endParaRPr lang="lt-LT" sz="1800" noProof="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a:solidFill>
                            <a:schemeClr val="dk1"/>
                          </a:solidFill>
                          <a:latin typeface="Times New Roman" panose="02020603050405020304" pitchFamily="18" charset="0"/>
                          <a:ea typeface="Calibri"/>
                          <a:cs typeface="Times New Roman" panose="02020603050405020304" pitchFamily="18" charset="0"/>
                          <a:sym typeface="Calibri"/>
                        </a:rPr>
                        <a:t>3/89,4</a:t>
                      </a:r>
                      <a:endParaRPr sz="180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211</a:t>
                      </a:r>
                      <a:endParaRPr sz="180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Pagrįstumas ir sąryšingumas</a:t>
                      </a:r>
                      <a:endParaRPr sz="180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540018295"/>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Ugdydami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atsižvelgia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į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mūsų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patirtį</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individualias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galimybes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4/95,2</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Pagrįstumas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sąryšingumas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71414436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3.</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vyksta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įvairios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netradicinės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integruotos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projektinės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kt.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4/93,3</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Kontekstualumas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74059299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5.</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Pamokų</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tvarkaraščiai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patogūs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mano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vaikui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a:solidFill>
                            <a:schemeClr val="dk1"/>
                          </a:solidFill>
                          <a:latin typeface="Times New Roman" panose="02020603050405020304" pitchFamily="18" charset="0"/>
                          <a:ea typeface="Calibri"/>
                          <a:cs typeface="Times New Roman" panose="02020603050405020304" pitchFamily="18" charset="0"/>
                          <a:sym typeface="Calibri"/>
                        </a:rPr>
                        <a:t>4/91,8</a:t>
                      </a:r>
                      <a:endParaRPr sz="180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212</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Tvarkaraščių patogumas mokiniams</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1940913483"/>
                  </a:ext>
                </a:extLst>
              </a:tr>
              <a:tr h="788214">
                <a:tc>
                  <a:txBody>
                    <a:bodyPr/>
                    <a:lstStyle/>
                    <a:p>
                      <a:pPr marL="4762" marR="0" lvl="0" indent="0" algn="l" rtl="0">
                        <a:lnSpc>
                          <a:spcPct val="116666"/>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6.</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organizuoja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taip</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kad</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mano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išmoktų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geriausiai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kaip</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a:solidFill>
                            <a:schemeClr val="dk1"/>
                          </a:solidFill>
                          <a:latin typeface="Times New Roman" panose="02020603050405020304" pitchFamily="18" charset="0"/>
                          <a:ea typeface="Calibri"/>
                          <a:cs typeface="Times New Roman" panose="02020603050405020304" pitchFamily="18" charset="0"/>
                          <a:sym typeface="Calibri"/>
                        </a:rPr>
                        <a:t>3/87,4</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213</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Poreikių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pažinimas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428256582"/>
                  </a:ext>
                </a:extLst>
              </a:tr>
              <a:tr h="784390">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7.</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Mes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žinome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į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ką</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kreiptis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mūsų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iškilus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sunkumų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4/93,8</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213</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Pagalba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mokiniui</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920692603"/>
                  </a:ext>
                </a:extLst>
              </a:tr>
            </a:tbl>
          </a:graphicData>
        </a:graphic>
      </p:graphicFrame>
      <p:sp>
        <p:nvSpPr>
          <p:cNvPr id="5" name="Stačiakampis 4"/>
          <p:cNvSpPr/>
          <p:nvPr/>
        </p:nvSpPr>
        <p:spPr>
          <a:xfrm>
            <a:off x="469901" y="200025"/>
            <a:ext cx="9753600" cy="861774"/>
          </a:xfrm>
          <a:prstGeom prst="rect">
            <a:avLst/>
          </a:prstGeom>
        </p:spPr>
        <p:txBody>
          <a:bodyPr wrap="square">
            <a:spAutoFit/>
          </a:bodyPr>
          <a:lstStyle/>
          <a:p>
            <a:pPr algn="ctr"/>
            <a:r>
              <a:rPr lang="pl-PL" sz="3200" dirty="0">
                <a:latin typeface="Times New Roman" panose="02020603050405020304" pitchFamily="18" charset="0"/>
                <a:cs typeface="Times New Roman" panose="02020603050405020304" pitchFamily="18" charset="0"/>
              </a:rPr>
              <a:t>II.</a:t>
            </a:r>
            <a:r>
              <a:rPr lang="en-US" sz="3200" dirty="0">
                <a:latin typeface="Times New Roman" panose="02020603050405020304" pitchFamily="18" charset="0"/>
                <a:cs typeface="Times New Roman" panose="02020603050405020304" pitchFamily="18" charset="0"/>
              </a:rPr>
              <a:t>UGDYMAS(IS) IR MOKINIŲ</a:t>
            </a:r>
            <a:r>
              <a:rPr lang="pl-PL" sz="3200" dirty="0">
                <a:latin typeface="Times New Roman" panose="02020603050405020304" pitchFamily="18" charset="0"/>
                <a:cs typeface="Times New Roman" panose="02020603050405020304" pitchFamily="18" charset="0"/>
              </a:rPr>
              <a:t> PATIRTYS </a:t>
            </a:r>
            <a:r>
              <a:rPr lang="pl-PL" sz="3200" dirty="0" smtClean="0">
                <a:latin typeface="Times New Roman" panose="02020603050405020304" pitchFamily="18" charset="0"/>
                <a:cs typeface="Times New Roman" panose="02020603050405020304" pitchFamily="18" charset="0"/>
              </a:rPr>
              <a:t>(</a:t>
            </a:r>
            <a:r>
              <a:rPr lang="lt-LT" sz="3200" dirty="0" smtClean="0">
                <a:latin typeface="Times New Roman" panose="02020603050405020304" pitchFamily="18" charset="0"/>
                <a:cs typeface="Times New Roman" panose="02020603050405020304" pitchFamily="18" charset="0"/>
              </a:rPr>
              <a:t>tėvai</a:t>
            </a:r>
            <a:r>
              <a:rPr lang="pl-PL" sz="3200"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3011135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Lentelė 5"/>
          <p:cNvGraphicFramePr>
            <a:graphicFrameLocks noGrp="1"/>
          </p:cNvGraphicFramePr>
          <p:nvPr>
            <p:extLst>
              <p:ext uri="{D42A27DB-BD31-4B8C-83A1-F6EECF244321}">
                <p14:modId xmlns:p14="http://schemas.microsoft.com/office/powerpoint/2010/main" val="2614008850"/>
              </p:ext>
            </p:extLst>
          </p:nvPr>
        </p:nvGraphicFramePr>
        <p:xfrm>
          <a:off x="241300" y="1376496"/>
          <a:ext cx="10210800" cy="4975924"/>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8888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813175">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631478">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8.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siekiai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palaikomi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a:solidFill>
                            <a:schemeClr val="dk1"/>
                          </a:solidFill>
                          <a:latin typeface="Times New Roman" panose="02020603050405020304" pitchFamily="18" charset="0"/>
                          <a:ea typeface="Calibri"/>
                          <a:cs typeface="Times New Roman" panose="02020603050405020304" pitchFamily="18" charset="0"/>
                          <a:sym typeface="Calibri"/>
                        </a:rPr>
                        <a:t>3/89,7</a:t>
                      </a:r>
                      <a:endParaRPr sz="180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Tikėjimas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galiomis</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540018295"/>
                  </a:ext>
                </a:extLst>
              </a:tr>
              <a:tr h="669601">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9.</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vaikui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patinka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3/85,9</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džiaugsmas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714144361"/>
                  </a:ext>
                </a:extLst>
              </a:tr>
              <a:tr h="747875">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a:t>
                      </a: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0.</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per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kartu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grupėmis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vieną</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4/96,5</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Įvairovė</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extLst>
                  <a:ext uri="{0D108BD9-81ED-4DB2-BD59-A6C34878D82A}">
                    <a16:rowId xmlns:a16="http://schemas.microsoft.com/office/drawing/2014/main" val="3740592991"/>
                  </a:ext>
                </a:extLst>
              </a:tr>
              <a:tr h="685800">
                <a:tc>
                  <a:txBody>
                    <a:bodyPr/>
                    <a:lstStyle/>
                    <a:p>
                      <a:pPr marL="4762" marR="0" lvl="0" indent="0" algn="l" rtl="0">
                        <a:lnSpc>
                          <a:spcPct val="116666"/>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a:t>
                      </a: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pamokose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laikosi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susitarimų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dėl</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drausmės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tvarkos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0" marR="0" lvl="0" indent="0" algn="ctr" rtl="0">
                        <a:lnSpc>
                          <a:spcPct val="116666"/>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4/95,3</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Klasės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valdymas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1940913483"/>
                  </a:ext>
                </a:extLst>
              </a:tr>
              <a:tr h="841149">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a:t>
                      </a: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jaučia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atsakomybę</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už</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rezultatus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92,7</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231</a:t>
                      </a:r>
                      <a:endParaRPr sz="180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Savivaldumas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mokantis</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3428256582"/>
                  </a:ext>
                </a:extLst>
              </a:tr>
              <a:tr h="586846">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a:t>
                      </a: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3.</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vaikui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patinka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kartu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97,1</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231</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socialumas</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extLst>
                  <a:ext uri="{0D108BD9-81ED-4DB2-BD59-A6C34878D82A}">
                    <a16:rowId xmlns:a16="http://schemas.microsoft.com/office/drawing/2014/main" val="920692603"/>
                  </a:ext>
                </a:extLst>
              </a:tr>
            </a:tbl>
          </a:graphicData>
        </a:graphic>
      </p:graphicFrame>
      <p:sp>
        <p:nvSpPr>
          <p:cNvPr id="5" name="Stačiakampis 4"/>
          <p:cNvSpPr/>
          <p:nvPr/>
        </p:nvSpPr>
        <p:spPr>
          <a:xfrm>
            <a:off x="469901" y="200025"/>
            <a:ext cx="9753600" cy="861774"/>
          </a:xfrm>
          <a:prstGeom prst="rect">
            <a:avLst/>
          </a:prstGeom>
        </p:spPr>
        <p:txBody>
          <a:bodyPr wrap="square">
            <a:spAutoFit/>
          </a:bodyPr>
          <a:lstStyle/>
          <a:p>
            <a:pPr algn="ctr"/>
            <a:r>
              <a:rPr lang="pl-PL" sz="3200" dirty="0">
                <a:latin typeface="Times New Roman" panose="02020603050405020304" pitchFamily="18" charset="0"/>
                <a:cs typeface="Times New Roman" panose="02020603050405020304" pitchFamily="18" charset="0"/>
              </a:rPr>
              <a:t>II.</a:t>
            </a:r>
            <a:r>
              <a:rPr lang="en-US" sz="3200" dirty="0">
                <a:latin typeface="Times New Roman" panose="02020603050405020304" pitchFamily="18" charset="0"/>
                <a:cs typeface="Times New Roman" panose="02020603050405020304" pitchFamily="18" charset="0"/>
              </a:rPr>
              <a:t>UGDYMAS(IS) IR MOKINIŲ</a:t>
            </a:r>
            <a:r>
              <a:rPr lang="pl-PL" sz="3200" dirty="0">
                <a:latin typeface="Times New Roman" panose="02020603050405020304" pitchFamily="18" charset="0"/>
                <a:cs typeface="Times New Roman" panose="02020603050405020304" pitchFamily="18" charset="0"/>
              </a:rPr>
              <a:t> PATIRTYS </a:t>
            </a:r>
            <a:r>
              <a:rPr lang="pl-PL" sz="3200" dirty="0" smtClean="0">
                <a:latin typeface="Times New Roman" panose="02020603050405020304" pitchFamily="18" charset="0"/>
                <a:cs typeface="Times New Roman" panose="02020603050405020304" pitchFamily="18" charset="0"/>
              </a:rPr>
              <a:t>(</a:t>
            </a:r>
            <a:r>
              <a:rPr lang="lt-LT" sz="3200" dirty="0" smtClean="0">
                <a:latin typeface="Times New Roman" panose="02020603050405020304" pitchFamily="18" charset="0"/>
                <a:cs typeface="Times New Roman" panose="02020603050405020304" pitchFamily="18" charset="0"/>
              </a:rPr>
              <a:t>tėvai</a:t>
            </a:r>
            <a:r>
              <a:rPr lang="pl-PL" sz="3200"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9002414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Lentelė 5"/>
          <p:cNvGraphicFramePr>
            <a:graphicFrameLocks noGrp="1"/>
          </p:cNvGraphicFramePr>
          <p:nvPr>
            <p:extLst>
              <p:ext uri="{D42A27DB-BD31-4B8C-83A1-F6EECF244321}">
                <p14:modId xmlns:p14="http://schemas.microsoft.com/office/powerpoint/2010/main" val="1135111520"/>
              </p:ext>
            </p:extLst>
          </p:nvPr>
        </p:nvGraphicFramePr>
        <p:xfrm>
          <a:off x="241300" y="1419225"/>
          <a:ext cx="10210800" cy="5432590"/>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8888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91738">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14.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jaučiasi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gerai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92,4</a:t>
                      </a:r>
                      <a:endParaRPr sz="1800" dirty="0">
                        <a:solidFill>
                          <a:schemeClr val="tx1"/>
                        </a:solidFill>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232</a:t>
                      </a:r>
                      <a:endParaRPr sz="180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Santykiai ir mokinių savijauta</a:t>
                      </a:r>
                      <a:endParaRPr sz="180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540018295"/>
                  </a:ext>
                </a:extLst>
              </a:tr>
              <a:tr h="591738">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15.</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mano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vaikui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pakanka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būrelių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renginių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80,7</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įvykiai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nuotykiai</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extLst>
                  <a:ext uri="{0D108BD9-81ED-4DB2-BD59-A6C34878D82A}">
                    <a16:rowId xmlns:a16="http://schemas.microsoft.com/office/drawing/2014/main" val="3301699612"/>
                  </a:ext>
                </a:extLst>
              </a:tr>
              <a:tr h="569124">
                <a:tc>
                  <a:txBody>
                    <a:bodyPr/>
                    <a:lstStyle/>
                    <a:p>
                      <a:pPr marL="4762" marR="0" lvl="0" indent="0" algn="l" rtl="0">
                        <a:lnSpc>
                          <a:spcPct val="100000"/>
                        </a:lnSpc>
                        <a:spcBef>
                          <a:spcPts val="0"/>
                        </a:spcBef>
                        <a:spcAft>
                          <a:spcPts val="0"/>
                        </a:spcAft>
                        <a:buClr>
                          <a:schemeClr val="dk1"/>
                        </a:buClr>
                        <a:buSzPts val="1200"/>
                        <a:buFont typeface="Calibri"/>
                        <a:buNone/>
                      </a:pPr>
                      <a:r>
                        <a:rPr lang="lt-LT" dirty="0" smtClean="0">
                          <a:latin typeface="Times New Roman" panose="02020603050405020304" pitchFamily="18" charset="0"/>
                          <a:cs typeface="Times New Roman" panose="02020603050405020304" pitchFamily="18" charset="0"/>
                          <a:sym typeface="Calibri"/>
                        </a:rPr>
                        <a:t>16. </a:t>
                      </a:r>
                      <a:r>
                        <a:rPr lang="en-US" sz="1800" dirty="0" smtClean="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Mano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vaikas</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pamokose</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laikosi</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susitarimų</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dėl</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drausmės</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ir</a:t>
                      </a:r>
                      <a:r>
                        <a:rPr lang="en-US"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r>
                        <a:rPr lang="en-US" sz="1800" dirty="0" err="1">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tvarkos</a:t>
                      </a:r>
                      <a:endParaRPr sz="1800" dirty="0">
                        <a:solidFill>
                          <a:schemeClr val="tx1"/>
                        </a:solidFill>
                        <a:latin typeface="Times New Roman" panose="02020603050405020304" pitchFamily="18" charset="0"/>
                        <a:ea typeface="Calibri"/>
                        <a:cs typeface="Times New Roman" panose="02020603050405020304" pitchFamily="18" charset="0"/>
                        <a:sym typeface="Calibri"/>
                      </a:endParaRPr>
                    </a:p>
                  </a:txBody>
                  <a:tcPr marL="0" marR="0" marT="1275" marB="0">
                    <a:lnT w="9525">
                      <a:solidFill>
                        <a:srgbClr val="C6C6C1"/>
                      </a:solidFill>
                      <a:prstDash val="soli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4 </a:t>
                      </a: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 95,3</a:t>
                      </a:r>
                      <a:endParaRPr sz="1800" dirty="0">
                        <a:solidFill>
                          <a:schemeClr val="tx1"/>
                        </a:solidFill>
                        <a:latin typeface="Times New Roman" panose="02020603050405020304" pitchFamily="18" charset="0"/>
                        <a:ea typeface="Calibri"/>
                        <a:cs typeface="Times New Roman" panose="02020603050405020304" pitchFamily="18" charset="0"/>
                        <a:sym typeface="Calibri"/>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Darbinga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tvarka</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714144361"/>
                  </a:ext>
                </a:extLst>
              </a:tr>
              <a:tr h="740565">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17.</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aiškūs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mano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pažangos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pasiekimų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įvertinimai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91,2</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241</a:t>
                      </a:r>
                      <a:endParaRPr sz="180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kriterijų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aiškumas</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740592991"/>
                  </a:ext>
                </a:extLst>
              </a:tr>
              <a:tr h="819159">
                <a:tc>
                  <a:txBody>
                    <a:bodyPr/>
                    <a:lstStyle/>
                    <a:p>
                      <a:pPr marL="4762" marR="0" lvl="0" indent="0" algn="l" rtl="0">
                        <a:lnSpc>
                          <a:spcPct val="116666"/>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18.</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būdais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pažymiais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kaupiamaisiais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balais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pagyrimais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komentarais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raštu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žodžiu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95,7</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tc>
                  <a:txBody>
                    <a:bodyPr/>
                    <a:lstStyle/>
                    <a:p>
                      <a:pPr marL="53975"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241</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įvairovė</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extLst>
                  <a:ext uri="{0D108BD9-81ED-4DB2-BD59-A6C34878D82A}">
                    <a16:rowId xmlns:a16="http://schemas.microsoft.com/office/drawing/2014/main" val="1940913483"/>
                  </a:ext>
                </a:extLst>
              </a:tr>
              <a:tr h="573876">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19.</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įsivertina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sėkmes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iššūkius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92,1</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242</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Dialogas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vertinant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428256582"/>
                  </a:ext>
                </a:extLst>
              </a:tr>
              <a:tr h="784390">
                <a:tc>
                  <a:txBody>
                    <a:bodyPr/>
                    <a:lstStyle/>
                    <a:p>
                      <a:pPr marL="4762" marR="0" lvl="0" indent="0" algn="l" rtl="0">
                        <a:lnSpc>
                          <a:spcPct val="116666"/>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0.</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mokydamasis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nebijo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klysti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nes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žino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kad</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suteiks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galimybę</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pasitaisyti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FFFF00"/>
                    </a:solid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82,1</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FFFF00"/>
                    </a:solidFill>
                  </a:tcPr>
                </a:tc>
                <a:tc>
                  <a:txBody>
                    <a:bodyPr/>
                    <a:lstStyle/>
                    <a:p>
                      <a:pPr marL="53975"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242</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FFFF0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Įsivertinimas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kaip</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savivoka</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FFFF00"/>
                    </a:solidFill>
                  </a:tcPr>
                </a:tc>
                <a:extLst>
                  <a:ext uri="{0D108BD9-81ED-4DB2-BD59-A6C34878D82A}">
                    <a16:rowId xmlns:a16="http://schemas.microsoft.com/office/drawing/2014/main" val="920692603"/>
                  </a:ext>
                </a:extLst>
              </a:tr>
            </a:tbl>
          </a:graphicData>
        </a:graphic>
      </p:graphicFrame>
      <p:sp>
        <p:nvSpPr>
          <p:cNvPr id="5" name="Stačiakampis 4"/>
          <p:cNvSpPr/>
          <p:nvPr/>
        </p:nvSpPr>
        <p:spPr>
          <a:xfrm>
            <a:off x="469901" y="200025"/>
            <a:ext cx="9753600" cy="861774"/>
          </a:xfrm>
          <a:prstGeom prst="rect">
            <a:avLst/>
          </a:prstGeom>
        </p:spPr>
        <p:txBody>
          <a:bodyPr wrap="square">
            <a:spAutoFit/>
          </a:bodyPr>
          <a:lstStyle/>
          <a:p>
            <a:pPr algn="ctr"/>
            <a:r>
              <a:rPr lang="pl-PL" sz="3200" dirty="0">
                <a:latin typeface="Times New Roman" panose="02020603050405020304" pitchFamily="18" charset="0"/>
                <a:cs typeface="Times New Roman" panose="02020603050405020304" pitchFamily="18" charset="0"/>
              </a:rPr>
              <a:t>II.</a:t>
            </a:r>
            <a:r>
              <a:rPr lang="en-US" sz="3200" dirty="0">
                <a:latin typeface="Times New Roman" panose="02020603050405020304" pitchFamily="18" charset="0"/>
                <a:cs typeface="Times New Roman" panose="02020603050405020304" pitchFamily="18" charset="0"/>
              </a:rPr>
              <a:t>UGDYMAS(IS) IR MOKINIŲ</a:t>
            </a:r>
            <a:r>
              <a:rPr lang="pl-PL" sz="3200" dirty="0">
                <a:latin typeface="Times New Roman" panose="02020603050405020304" pitchFamily="18" charset="0"/>
                <a:cs typeface="Times New Roman" panose="02020603050405020304" pitchFamily="18" charset="0"/>
              </a:rPr>
              <a:t> PATIRTYS </a:t>
            </a:r>
            <a:r>
              <a:rPr lang="pl-PL" sz="3200" dirty="0" smtClean="0">
                <a:latin typeface="Times New Roman" panose="02020603050405020304" pitchFamily="18" charset="0"/>
                <a:cs typeface="Times New Roman" panose="02020603050405020304" pitchFamily="18" charset="0"/>
              </a:rPr>
              <a:t>(</a:t>
            </a:r>
            <a:r>
              <a:rPr lang="lt-LT" sz="3200" dirty="0" smtClean="0">
                <a:latin typeface="Times New Roman" panose="02020603050405020304" pitchFamily="18" charset="0"/>
                <a:cs typeface="Times New Roman" panose="02020603050405020304" pitchFamily="18" charset="0"/>
              </a:rPr>
              <a:t>tėvai</a:t>
            </a:r>
            <a:r>
              <a:rPr lang="pl-PL" sz="3200"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669994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802005" y="504825"/>
            <a:ext cx="9089390" cy="984885"/>
          </a:xfrm>
        </p:spPr>
        <p:txBody>
          <a:bodyPr/>
          <a:lstStyle/>
          <a:p>
            <a:pPr algn="ctr"/>
            <a:r>
              <a:rPr lang="en-US" sz="3200" dirty="0">
                <a:solidFill>
                  <a:schemeClr val="tx1"/>
                </a:solidFill>
                <a:latin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cs typeface="Times New Roman" panose="02020603050405020304" pitchFamily="18" charset="0"/>
              </a:rPr>
            </a:b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Lentelė 5"/>
          <p:cNvGraphicFramePr>
            <a:graphicFrameLocks noGrp="1"/>
          </p:cNvGraphicFramePr>
          <p:nvPr>
            <p:extLst>
              <p:ext uri="{D42A27DB-BD31-4B8C-83A1-F6EECF244321}">
                <p14:modId xmlns:p14="http://schemas.microsoft.com/office/powerpoint/2010/main" val="3874642367"/>
              </p:ext>
            </p:extLst>
          </p:nvPr>
        </p:nvGraphicFramePr>
        <p:xfrm>
          <a:off x="241300" y="1419225"/>
          <a:ext cx="10210800" cy="4942685"/>
        </p:xfrm>
        <a:graphic>
          <a:graphicData uri="http://schemas.openxmlformats.org/drawingml/2006/table">
            <a:tbl>
              <a:tblPr firstRow="1" bandRow="1">
                <a:tableStyleId>{2D5ABB26-0587-4C30-8999-92F81FD0307C}</a:tableStyleId>
              </a:tblPr>
              <a:tblGrid>
                <a:gridCol w="6553200">
                  <a:extLst>
                    <a:ext uri="{9D8B030D-6E8A-4147-A177-3AD203B41FA5}">
                      <a16:colId xmlns:a16="http://schemas.microsoft.com/office/drawing/2014/main" val="1570795676"/>
                    </a:ext>
                  </a:extLst>
                </a:gridCol>
                <a:gridCol w="838200">
                  <a:extLst>
                    <a:ext uri="{9D8B030D-6E8A-4147-A177-3AD203B41FA5}">
                      <a16:colId xmlns:a16="http://schemas.microsoft.com/office/drawing/2014/main" val="1174009060"/>
                    </a:ext>
                  </a:extLst>
                </a:gridCol>
                <a:gridCol w="838200">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lt-LT" sz="1400" b="1" noProof="0" dirty="0"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lt-LT" sz="1400" b="1" noProof="0" dirty="0" smtClean="0">
                          <a:solidFill>
                            <a:schemeClr val="tx1"/>
                          </a:solidFill>
                          <a:latin typeface="Times New Roman" panose="02020603050405020304" pitchFamily="18" charset="0"/>
                          <a:cs typeface="Times New Roman" panose="02020603050405020304" pitchFamily="18" charset="0"/>
                        </a:rPr>
                        <a:t>Rodiklis</a:t>
                      </a:r>
                      <a:endParaRPr lang="lt-LT" sz="1400" noProof="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lt-LT" sz="1400" b="1" noProof="0" dirty="0"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lt-LT" sz="1400" b="1" spc="5" noProof="0" dirty="0" smtClean="0">
                          <a:solidFill>
                            <a:schemeClr val="tx1"/>
                          </a:solidFill>
                          <a:latin typeface="Times New Roman" panose="02020603050405020304" pitchFamily="18" charset="0"/>
                          <a:cs typeface="Times New Roman" panose="02020603050405020304" pitchFamily="18" charset="0"/>
                        </a:rPr>
                        <a:t>žodis</a:t>
                      </a:r>
                      <a:endParaRPr lang="lt-LT" sz="1400" noProof="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91738">
                <a:tc>
                  <a:txBody>
                    <a:bodyPr/>
                    <a:lstStyle/>
                    <a:p>
                      <a:pPr marL="4762" marR="0" lvl="0" indent="0" algn="l" rtl="0">
                        <a:lnSpc>
                          <a:spcPct val="116666"/>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Mokyklos ugdymo plane yra aptarta / numatyta galimybė organizuoti integruotas  pamokas, projektus ir kitas netradicines veiklas, kurios padeda siekti išsikeltų ugdymo tikslų.</a:t>
                      </a:r>
                      <a:endParaRPr lang="lt-LT" sz="1800" noProof="0" dirty="0">
                        <a:solidFill>
                          <a:srgbClr val="9900FF"/>
                        </a:solidFill>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solidFill>
                      <a:srgbClr val="92D050"/>
                    </a:solid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100</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solidFill>
                      <a:srgbClr val="92D050"/>
                    </a:solid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212</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solidFill>
                      <a:srgbClr val="92D050"/>
                    </a:solidFill>
                  </a:tcPr>
                </a:tc>
                <a:tc>
                  <a:txBody>
                    <a:bodyPr/>
                    <a:lstStyle/>
                    <a:p>
                      <a:pPr marL="161925" marR="0" lvl="0" indent="0" algn="l" rtl="0">
                        <a:lnSpc>
                          <a:spcPct val="100000"/>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Planų naudingumas</a:t>
                      </a:r>
                      <a:endParaRPr lang="lt-LT" sz="1800" noProof="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solidFill>
                      <a:srgbClr val="92D050"/>
                    </a:solidFill>
                  </a:tcPr>
                </a:tc>
                <a:extLst>
                  <a:ext uri="{0D108BD9-81ED-4DB2-BD59-A6C34878D82A}">
                    <a16:rowId xmlns:a16="http://schemas.microsoft.com/office/drawing/2014/main" val="1540018295"/>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tx1"/>
                          </a:solidFill>
                          <a:highlight>
                            <a:srgbClr val="FFFFFF"/>
                          </a:highlight>
                          <a:latin typeface="Times New Roman" panose="02020603050405020304" pitchFamily="18" charset="0"/>
                          <a:ea typeface="Roboto"/>
                          <a:cs typeface="Times New Roman" panose="02020603050405020304" pitchFamily="18" charset="0"/>
                          <a:sym typeface="Calibri"/>
                        </a:rPr>
                        <a:t>2.</a:t>
                      </a:r>
                      <a:r>
                        <a:rPr lang="lt-LT" sz="1800" b="0" i="0" u="none" baseline="0" dirty="0" smtClean="0">
                          <a:solidFill>
                            <a:schemeClr val="tx1"/>
                          </a:solidFill>
                          <a:highlight>
                            <a:srgbClr val="FFFFFF"/>
                          </a:highlight>
                          <a:latin typeface="Times New Roman" panose="02020603050405020304" pitchFamily="18" charset="0"/>
                          <a:ea typeface="Roboto"/>
                          <a:cs typeface="Times New Roman" panose="02020603050405020304" pitchFamily="18" charset="0"/>
                          <a:sym typeface="Calibri"/>
                        </a:rPr>
                        <a:t> </a:t>
                      </a:r>
                      <a:r>
                        <a:rPr lang="lt-LT" sz="1800" noProof="0" dirty="0" smtClean="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Mokykloje yra sistema, kaip priimami sprendimai, svarbūs tiek mokyklos ateities siekiams, tiek kasdieniam gyvenimui mokykloje</a:t>
                      </a:r>
                      <a:r>
                        <a:rPr lang="en-US" sz="1800" dirty="0" smtClean="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rPr>
                        <a:t>. </a:t>
                      </a:r>
                      <a:endParaRPr sz="1800" dirty="0">
                        <a:solidFill>
                          <a:schemeClr val="tx1"/>
                        </a:solidFill>
                        <a:highlight>
                          <a:srgbClr val="FFFFFF"/>
                        </a:highlight>
                        <a:latin typeface="Times New Roman" panose="02020603050405020304" pitchFamily="18" charset="0"/>
                        <a:ea typeface="Roboto"/>
                        <a:cs typeface="Times New Roman" panose="02020603050405020304" pitchFamily="18" charset="0"/>
                        <a:sym typeface="Roboto"/>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4/93,8</a:t>
                      </a:r>
                      <a:endParaRPr sz="1800" dirty="0">
                        <a:solidFill>
                          <a:schemeClr val="tx1"/>
                        </a:solidFill>
                        <a:latin typeface="Times New Roman" panose="02020603050405020304" pitchFamily="18" charset="0"/>
                        <a:ea typeface="Calibri"/>
                        <a:cs typeface="Times New Roman" panose="02020603050405020304" pitchFamily="18" charset="0"/>
                        <a:sym typeface="Calibri"/>
                      </a:endParaRPr>
                    </a:p>
                    <a:p>
                      <a:pPr marL="0" marR="0" lvl="0" indent="0" algn="r" rtl="0">
                        <a:lnSpc>
                          <a:spcPct val="100000"/>
                        </a:lnSpc>
                        <a:spcBef>
                          <a:spcPts val="0"/>
                        </a:spcBef>
                        <a:spcAft>
                          <a:spcPts val="0"/>
                        </a:spcAft>
                        <a:buClr>
                          <a:schemeClr val="dk1"/>
                        </a:buClr>
                        <a:buSzPts val="1200"/>
                        <a:buFont typeface="Calibri"/>
                        <a:buNone/>
                      </a:pPr>
                      <a:endParaRPr sz="1800" dirty="0">
                        <a:solidFill>
                          <a:schemeClr val="tx1"/>
                        </a:solidFill>
                        <a:latin typeface="Times New Roman" panose="02020603050405020304" pitchFamily="18" charset="0"/>
                        <a:ea typeface="Calibri"/>
                        <a:cs typeface="Times New Roman" panose="02020603050405020304" pitchFamily="18" charset="0"/>
                        <a:sym typeface="Calibri"/>
                      </a:endParaRPr>
                    </a:p>
                    <a:p>
                      <a:pPr marL="0" marR="0" lvl="0" indent="0" algn="r" rtl="0">
                        <a:lnSpc>
                          <a:spcPct val="100000"/>
                        </a:lnSpc>
                        <a:spcBef>
                          <a:spcPts val="0"/>
                        </a:spcBef>
                        <a:spcAft>
                          <a:spcPts val="0"/>
                        </a:spcAft>
                        <a:buClr>
                          <a:schemeClr val="dk1"/>
                        </a:buClr>
                        <a:buSzPts val="1200"/>
                        <a:buFont typeface="Calibri"/>
                        <a:buNone/>
                      </a:pPr>
                      <a:endParaRPr sz="1800" dirty="0">
                        <a:solidFill>
                          <a:schemeClr val="tx1"/>
                        </a:solidFill>
                        <a:latin typeface="Times New Roman" panose="02020603050405020304" pitchFamily="18" charset="0"/>
                        <a:ea typeface="Calibri"/>
                        <a:cs typeface="Times New Roman" panose="02020603050405020304" pitchFamily="18" charset="0"/>
                        <a:sym typeface="Calibri"/>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21</a:t>
                      </a: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2</a:t>
                      </a:r>
                      <a:endParaRPr sz="1800" dirty="0">
                        <a:solidFill>
                          <a:schemeClr val="tx1"/>
                        </a:solidFill>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61925" marR="0" lvl="0" indent="0" algn="l" rtl="0">
                        <a:lnSpc>
                          <a:spcPct val="100000"/>
                        </a:lnSpc>
                        <a:spcBef>
                          <a:spcPts val="0"/>
                        </a:spcBef>
                        <a:spcAft>
                          <a:spcPts val="0"/>
                        </a:spcAft>
                        <a:buClr>
                          <a:schemeClr val="dk1"/>
                        </a:buClr>
                        <a:buSzPts val="1200"/>
                        <a:buFont typeface="Calibri"/>
                        <a:buNone/>
                      </a:pPr>
                      <a:r>
                        <a:rPr lang="lt-LT" sz="1800" dirty="0" smtClean="0">
                          <a:solidFill>
                            <a:schemeClr val="tx1"/>
                          </a:solidFill>
                          <a:latin typeface="Times New Roman" panose="02020603050405020304" pitchFamily="18" charset="0"/>
                          <a:cs typeface="Times New Roman" panose="02020603050405020304" pitchFamily="18" charset="0"/>
                        </a:rPr>
                        <a:t>Planų naudingumas</a:t>
                      </a:r>
                      <a:endParaRPr sz="1800" dirty="0">
                        <a:solidFill>
                          <a:schemeClr val="tx1"/>
                        </a:solidFill>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71414436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3</a:t>
                      </a:r>
                      <a:r>
                        <a:rPr lang="en-US"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a:t>
                      </a: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 </a:t>
                      </a:r>
                      <a:r>
                        <a:rPr lang="lt-LT" sz="1800" b="0" i="0" u="none" noProof="0" dirty="0" smtClean="0">
                          <a:solidFill>
                            <a:schemeClr val="tx1"/>
                          </a:solidFill>
                          <a:latin typeface="Times New Roman" panose="02020603050405020304" pitchFamily="18" charset="0"/>
                          <a:ea typeface="Calibri"/>
                          <a:cs typeface="Times New Roman" panose="02020603050405020304" pitchFamily="18" charset="0"/>
                          <a:sym typeface="Calibri"/>
                        </a:rPr>
                        <a:t>Aš moku reikiamu metu palaikyti mokinį, sustiprinti jo pasitikėjimą ir savigarbą.</a:t>
                      </a:r>
                      <a:endParaRPr lang="lt-LT" sz="1800" noProof="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4/92,1</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b="0" i="0" u="none" dirty="0">
                          <a:solidFill>
                            <a:schemeClr val="tx1"/>
                          </a:solidFill>
                          <a:latin typeface="Times New Roman" panose="02020603050405020304" pitchFamily="18" charset="0"/>
                          <a:ea typeface="Calibri"/>
                          <a:cs typeface="Times New Roman" panose="02020603050405020304" pitchFamily="18" charset="0"/>
                          <a:sym typeface="Calibri"/>
                        </a:rPr>
                        <a:t>221</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161925" marR="0" lvl="0" indent="0" algn="l" rtl="0">
                        <a:lnSpc>
                          <a:spcPct val="100000"/>
                        </a:lnSpc>
                        <a:spcBef>
                          <a:spcPts val="0"/>
                        </a:spcBef>
                        <a:spcAft>
                          <a:spcPts val="0"/>
                        </a:spcAft>
                        <a:buClr>
                          <a:schemeClr val="dk1"/>
                        </a:buClr>
                        <a:buSzPts val="1200"/>
                        <a:buFont typeface="Calibri"/>
                        <a:buNone/>
                      </a:pPr>
                      <a:r>
                        <a:rPr lang="lt-LT" sz="1800" b="0" i="0" u="none" noProof="0" dirty="0" smtClean="0">
                          <a:solidFill>
                            <a:schemeClr val="tx1"/>
                          </a:solidFill>
                          <a:latin typeface="Times New Roman" panose="02020603050405020304" pitchFamily="18" charset="0"/>
                          <a:ea typeface="Calibri"/>
                          <a:cs typeface="Times New Roman" panose="02020603050405020304" pitchFamily="18" charset="0"/>
                          <a:sym typeface="Calibri"/>
                        </a:rPr>
                        <a:t>Tikėjimas mokinio galiomis</a:t>
                      </a:r>
                      <a:endParaRPr lang="lt-LT" sz="1800" noProof="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1940913483"/>
                  </a:ext>
                </a:extLst>
              </a:tr>
              <a:tr h="788214">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4.</a:t>
                      </a:r>
                      <a:r>
                        <a:rPr lang="lt-LT" sz="1800" b="0" i="0" u="none" baseline="0" dirty="0" smtClean="0">
                          <a:solidFill>
                            <a:schemeClr val="tx1"/>
                          </a:solidFill>
                          <a:latin typeface="Times New Roman" panose="02020603050405020304" pitchFamily="18" charset="0"/>
                          <a:ea typeface="Calibri"/>
                          <a:cs typeface="Times New Roman" panose="02020603050405020304" pitchFamily="18" charset="0"/>
                          <a:sym typeface="Calibri"/>
                        </a:rPr>
                        <a:t> </a:t>
                      </a:r>
                      <a:r>
                        <a:rPr lang="lt-LT" sz="1800" b="0" i="0" u="none" noProof="0" dirty="0" smtClean="0">
                          <a:solidFill>
                            <a:schemeClr val="tx1"/>
                          </a:solidFill>
                          <a:latin typeface="Times New Roman" panose="02020603050405020304" pitchFamily="18" charset="0"/>
                          <a:ea typeface="Calibri"/>
                          <a:cs typeface="Times New Roman" panose="02020603050405020304" pitchFamily="18" charset="0"/>
                          <a:sym typeface="Calibri"/>
                        </a:rPr>
                        <a:t>Mano pamokose mokiniai gali išgyventi pažinimo, kūrybos ir atradimo džiaugsmą.</a:t>
                      </a:r>
                      <a:endParaRPr lang="lt-LT" sz="1800" noProof="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4/93,6</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b="0" i="0" u="none" dirty="0">
                          <a:solidFill>
                            <a:schemeClr val="tx1"/>
                          </a:solidFill>
                          <a:latin typeface="Times New Roman" panose="02020603050405020304" pitchFamily="18" charset="0"/>
                          <a:ea typeface="Calibri"/>
                          <a:cs typeface="Times New Roman" panose="02020603050405020304" pitchFamily="18" charset="0"/>
                          <a:sym typeface="Calibri"/>
                        </a:rPr>
                        <a:t>221</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1925" marR="0" lvl="0" indent="0" algn="l" rtl="0">
                        <a:lnSpc>
                          <a:spcPct val="100000"/>
                        </a:lnSpc>
                        <a:spcBef>
                          <a:spcPts val="0"/>
                        </a:spcBef>
                        <a:spcAft>
                          <a:spcPts val="0"/>
                        </a:spcAft>
                        <a:buClr>
                          <a:schemeClr val="dk1"/>
                        </a:buClr>
                        <a:buSzPts val="1200"/>
                        <a:buFont typeface="Calibri"/>
                        <a:buNone/>
                      </a:pPr>
                      <a:r>
                        <a:rPr lang="lt-LT" sz="1800" b="0" i="0" u="none" noProof="0" dirty="0" smtClean="0">
                          <a:solidFill>
                            <a:schemeClr val="tx1"/>
                          </a:solidFill>
                          <a:latin typeface="Times New Roman" panose="02020603050405020304" pitchFamily="18" charset="0"/>
                          <a:ea typeface="Calibri"/>
                          <a:cs typeface="Times New Roman" panose="02020603050405020304" pitchFamily="18" charset="0"/>
                          <a:sym typeface="Calibri"/>
                        </a:rPr>
                        <a:t>Mokymosi džiaugsmas</a:t>
                      </a:r>
                      <a:endParaRPr lang="lt-LT" sz="1800" noProof="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3428256582"/>
                  </a:ext>
                </a:extLst>
              </a:tr>
              <a:tr h="784390">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5</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Aš</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integruoju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skirtingų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dalykų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turinį</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pamokose</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322262" marR="0" lvl="0" indent="0" algn="ctr" rtl="0">
                        <a:lnSpc>
                          <a:spcPct val="100000"/>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4/</a:t>
                      </a:r>
                      <a:endParaRPr lang="lt-LT" sz="1800" dirty="0" smtClean="0">
                        <a:solidFill>
                          <a:schemeClr val="tx1"/>
                        </a:solidFill>
                        <a:latin typeface="Times New Roman" panose="02020603050405020304" pitchFamily="18" charset="0"/>
                        <a:ea typeface="Calibri"/>
                        <a:cs typeface="Times New Roman" panose="02020603050405020304" pitchFamily="18" charset="0"/>
                        <a:sym typeface="Calibri"/>
                      </a:endParaRPr>
                    </a:p>
                    <a:p>
                      <a:pPr marL="322262" marR="0" lvl="0" indent="0" algn="ctr" rtl="0">
                        <a:lnSpc>
                          <a:spcPct val="100000"/>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95,2</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tx1"/>
                          </a:solidFill>
                          <a:latin typeface="Times New Roman" panose="02020603050405020304" pitchFamily="18" charset="0"/>
                          <a:ea typeface="Calibri"/>
                          <a:cs typeface="Times New Roman" panose="02020603050405020304" pitchFamily="18" charset="0"/>
                          <a:sym typeface="Calibri"/>
                        </a:rPr>
                        <a:t>222</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Įvairovė</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920692603"/>
                  </a:ext>
                </a:extLst>
              </a:tr>
            </a:tbl>
          </a:graphicData>
        </a:graphic>
      </p:graphicFrame>
      <p:sp>
        <p:nvSpPr>
          <p:cNvPr id="2" name="Stačiakampis 1"/>
          <p:cNvSpPr/>
          <p:nvPr/>
        </p:nvSpPr>
        <p:spPr>
          <a:xfrm>
            <a:off x="469901" y="200025"/>
            <a:ext cx="9753600" cy="861774"/>
          </a:xfrm>
          <a:prstGeom prst="rect">
            <a:avLst/>
          </a:prstGeom>
        </p:spPr>
        <p:txBody>
          <a:bodyPr wrap="square">
            <a:spAutoFit/>
          </a:bodyPr>
          <a:lstStyle/>
          <a:p>
            <a:r>
              <a:rPr lang="pl-PL" sz="3200" dirty="0">
                <a:latin typeface="Times New Roman" panose="02020603050405020304" pitchFamily="18" charset="0"/>
                <a:cs typeface="Times New Roman" panose="02020603050405020304" pitchFamily="18" charset="0"/>
              </a:rPr>
              <a:t>II.</a:t>
            </a:r>
            <a:r>
              <a:rPr lang="en-US" sz="3200" dirty="0">
                <a:latin typeface="Times New Roman" panose="02020603050405020304" pitchFamily="18" charset="0"/>
                <a:cs typeface="Times New Roman" panose="02020603050405020304" pitchFamily="18" charset="0"/>
              </a:rPr>
              <a:t>UGDYMAS(IS) IR MOKINIŲ</a:t>
            </a:r>
            <a:r>
              <a:rPr lang="pl-PL" sz="3200" dirty="0">
                <a:latin typeface="Times New Roman" panose="02020603050405020304" pitchFamily="18" charset="0"/>
                <a:cs typeface="Times New Roman" panose="02020603050405020304" pitchFamily="18" charset="0"/>
              </a:rPr>
              <a:t> PATIRTYS </a:t>
            </a:r>
            <a:r>
              <a:rPr lang="pl-PL" sz="3200" dirty="0" smtClean="0">
                <a:latin typeface="Times New Roman" panose="02020603050405020304" pitchFamily="18" charset="0"/>
                <a:cs typeface="Times New Roman" panose="02020603050405020304" pitchFamily="18" charset="0"/>
              </a:rPr>
              <a:t>(</a:t>
            </a:r>
            <a:r>
              <a:rPr lang="lt-LT" sz="3200" dirty="0" smtClean="0">
                <a:latin typeface="Times New Roman" panose="02020603050405020304" pitchFamily="18" charset="0"/>
                <a:cs typeface="Times New Roman" panose="02020603050405020304" pitchFamily="18" charset="0"/>
              </a:rPr>
              <a:t>mokytojai</a:t>
            </a:r>
            <a:r>
              <a:rPr lang="pl-PL" sz="3200"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679299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Lentelė 5"/>
          <p:cNvGraphicFramePr>
            <a:graphicFrameLocks noGrp="1"/>
          </p:cNvGraphicFramePr>
          <p:nvPr>
            <p:extLst>
              <p:ext uri="{D42A27DB-BD31-4B8C-83A1-F6EECF244321}">
                <p14:modId xmlns:p14="http://schemas.microsoft.com/office/powerpoint/2010/main" val="935109498"/>
              </p:ext>
            </p:extLst>
          </p:nvPr>
        </p:nvGraphicFramePr>
        <p:xfrm>
          <a:off x="241300" y="1419225"/>
          <a:ext cx="10210800" cy="5203990"/>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914400">
                  <a:extLst>
                    <a:ext uri="{9D8B030D-6E8A-4147-A177-3AD203B41FA5}">
                      <a16:colId xmlns:a16="http://schemas.microsoft.com/office/drawing/2014/main" val="1174009060"/>
                    </a:ext>
                  </a:extLst>
                </a:gridCol>
                <a:gridCol w="838200">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91738">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6.</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Planuodamas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pamoką</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parenku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keletą</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būdų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formų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322262"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95,2</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222</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Įvairovė</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1540018295"/>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7.</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pamokose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puikiai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veikia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sutartos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elgesio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taisyklės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FFFF00"/>
                    </a:solidFill>
                  </a:tcPr>
                </a:tc>
                <a:tc>
                  <a:txBody>
                    <a:bodyPr/>
                    <a:lstStyle/>
                    <a:p>
                      <a:pPr marL="322262"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79,3</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FFFF00"/>
                    </a:solid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222</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FFFF0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Klasės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valdymas</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FFFF00"/>
                    </a:solidFill>
                  </a:tcPr>
                </a:tc>
                <a:extLst>
                  <a:ext uri="{0D108BD9-81ED-4DB2-BD59-A6C34878D82A}">
                    <a16:rowId xmlns:a16="http://schemas.microsoft.com/office/drawing/2014/main" val="71414436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8.</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Mokiniai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pamokoje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geba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kelti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tikslus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322262"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85,7</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231</a:t>
                      </a:r>
                      <a:endParaRPr sz="180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Savivaldumas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mokantis</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374059299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9.</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Mokiniai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nori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bendradarbiaudami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322262"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86,7</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231</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socialumas</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1940913483"/>
                  </a:ext>
                </a:extLst>
              </a:tr>
              <a:tr h="608385">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10.</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Mokiniai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naujas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žinias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sieja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išmoktais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dalykais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tc>
                  <a:txBody>
                    <a:bodyPr/>
                    <a:lstStyle/>
                    <a:p>
                      <a:pPr marL="322262"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92</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tx1"/>
                          </a:solidFill>
                          <a:latin typeface="Times New Roman" panose="02020603050405020304" pitchFamily="18" charset="0"/>
                          <a:ea typeface="Calibri"/>
                          <a:cs typeface="Times New Roman" panose="02020603050405020304" pitchFamily="18" charset="0"/>
                          <a:sym typeface="Calibri"/>
                        </a:rPr>
                        <a:t>231</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konstruktyvumas</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3428256582"/>
                  </a:ext>
                </a:extLst>
              </a:tr>
              <a:tr h="784390">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11.</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Visų</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bendruomenės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narių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santykiai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yra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pagarbūs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geranoriški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2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322262"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85,7</a:t>
                      </a:r>
                      <a:endParaRPr sz="2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2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Santykiai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savijauta</a:t>
                      </a:r>
                      <a:endParaRPr sz="2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920692603"/>
                  </a:ext>
                </a:extLst>
              </a:tr>
            </a:tbl>
          </a:graphicData>
        </a:graphic>
      </p:graphicFrame>
      <p:sp>
        <p:nvSpPr>
          <p:cNvPr id="5" name="Stačiakampis 4"/>
          <p:cNvSpPr/>
          <p:nvPr/>
        </p:nvSpPr>
        <p:spPr>
          <a:xfrm>
            <a:off x="469901" y="200025"/>
            <a:ext cx="9753600" cy="861774"/>
          </a:xfrm>
          <a:prstGeom prst="rect">
            <a:avLst/>
          </a:prstGeom>
        </p:spPr>
        <p:txBody>
          <a:bodyPr wrap="square">
            <a:spAutoFit/>
          </a:bodyPr>
          <a:lstStyle/>
          <a:p>
            <a:r>
              <a:rPr lang="pl-PL" sz="3200" dirty="0">
                <a:latin typeface="Times New Roman" panose="02020603050405020304" pitchFamily="18" charset="0"/>
                <a:cs typeface="Times New Roman" panose="02020603050405020304" pitchFamily="18" charset="0"/>
              </a:rPr>
              <a:t>II.</a:t>
            </a:r>
            <a:r>
              <a:rPr lang="en-US" sz="3200" dirty="0">
                <a:latin typeface="Times New Roman" panose="02020603050405020304" pitchFamily="18" charset="0"/>
                <a:cs typeface="Times New Roman" panose="02020603050405020304" pitchFamily="18" charset="0"/>
              </a:rPr>
              <a:t>UGDYMAS(IS) IR MOKINIŲ</a:t>
            </a:r>
            <a:r>
              <a:rPr lang="pl-PL" sz="3200" dirty="0">
                <a:latin typeface="Times New Roman" panose="02020603050405020304" pitchFamily="18" charset="0"/>
                <a:cs typeface="Times New Roman" panose="02020603050405020304" pitchFamily="18" charset="0"/>
              </a:rPr>
              <a:t> PATIRTYS </a:t>
            </a:r>
            <a:r>
              <a:rPr lang="pl-PL" sz="3200" dirty="0" smtClean="0">
                <a:latin typeface="Times New Roman" panose="02020603050405020304" pitchFamily="18" charset="0"/>
                <a:cs typeface="Times New Roman" panose="02020603050405020304" pitchFamily="18" charset="0"/>
              </a:rPr>
              <a:t>(</a:t>
            </a:r>
            <a:r>
              <a:rPr lang="lt-LT" sz="3200" dirty="0" smtClean="0">
                <a:latin typeface="Times New Roman" panose="02020603050405020304" pitchFamily="18" charset="0"/>
                <a:cs typeface="Times New Roman" panose="02020603050405020304" pitchFamily="18" charset="0"/>
              </a:rPr>
              <a:t>mokytojai</a:t>
            </a:r>
            <a:r>
              <a:rPr lang="pl-PL" sz="3200"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1839105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Lentelė 5"/>
          <p:cNvGraphicFramePr>
            <a:graphicFrameLocks noGrp="1"/>
          </p:cNvGraphicFramePr>
          <p:nvPr>
            <p:extLst>
              <p:ext uri="{D42A27DB-BD31-4B8C-83A1-F6EECF244321}">
                <p14:modId xmlns:p14="http://schemas.microsoft.com/office/powerpoint/2010/main" val="109339567"/>
              </p:ext>
            </p:extLst>
          </p:nvPr>
        </p:nvGraphicFramePr>
        <p:xfrm>
          <a:off x="241300" y="1419225"/>
          <a:ext cx="10210800" cy="5433939"/>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8888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91738">
                <a:tc>
                  <a:txBody>
                    <a:bodyPr/>
                    <a:lstStyle/>
                    <a:p>
                      <a:pPr marL="4762" marR="0" lvl="0" indent="0" algn="l" rtl="0">
                        <a:lnSpc>
                          <a:spcPct val="116666"/>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12.</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Mokiniai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jaučiasi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bendruomenės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dalimi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tc>
                  <a:txBody>
                    <a:bodyPr/>
                    <a:lstStyle/>
                    <a:p>
                      <a:pPr marL="322262" marR="0" lvl="0" indent="0" algn="ctr" rtl="0">
                        <a:lnSpc>
                          <a:spcPct val="116666"/>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4/92</a:t>
                      </a:r>
                      <a:endParaRPr sz="1800" dirty="0">
                        <a:solidFill>
                          <a:schemeClr val="tx1"/>
                        </a:solidFill>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Narystė</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bendrakūra</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540018295"/>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13.</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Mokyklos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yra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įdomios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priimtinos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mokiniams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211136" marR="0" lvl="0" indent="0" algn="ctr" rtl="0">
                        <a:lnSpc>
                          <a:spcPct val="100000"/>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4/96,8</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įvykiai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nuotykiai</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71414436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14.</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Mokiniai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laikosi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tvarkos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reikalavimų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625" marB="0">
                    <a:lnT w="9525">
                      <a:solidFill>
                        <a:srgbClr val="C6C6C1"/>
                      </a:solidFill>
                      <a:prstDash val="solid"/>
                    </a:lnT>
                    <a:lnB w="9525">
                      <a:solidFill>
                        <a:srgbClr val="C6C6C1"/>
                      </a:solidFill>
                      <a:prstDash val="solid"/>
                    </a:lnB>
                    <a:noFill/>
                  </a:tcPr>
                </a:tc>
                <a:tc>
                  <a:txBody>
                    <a:bodyPr/>
                    <a:lstStyle/>
                    <a:p>
                      <a:pPr marL="209550" marR="0" lvl="0" indent="0" algn="ctr" rtl="0">
                        <a:lnSpc>
                          <a:spcPct val="100000"/>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3/87,3</a:t>
                      </a:r>
                      <a:endParaRPr sz="1800" dirty="0">
                        <a:solidFill>
                          <a:schemeClr val="tx1"/>
                        </a:solidFill>
                        <a:latin typeface="Times New Roman" panose="02020603050405020304" pitchFamily="18" charset="0"/>
                        <a:cs typeface="Times New Roman" panose="02020603050405020304" pitchFamily="18" charset="0"/>
                      </a:endParaRPr>
                    </a:p>
                  </a:txBody>
                  <a:tcPr marL="0" marR="0" marT="62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232</a:t>
                      </a:r>
                      <a:endParaRPr sz="1800">
                        <a:latin typeface="Times New Roman" panose="02020603050405020304" pitchFamily="18" charset="0"/>
                        <a:cs typeface="Times New Roman" panose="02020603050405020304" pitchFamily="18" charset="0"/>
                      </a:endParaRPr>
                    </a:p>
                  </a:txBody>
                  <a:tcPr marL="0" marR="0" marT="625"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Darbinga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tvarka</a:t>
                      </a:r>
                      <a:endParaRPr sz="1800" dirty="0">
                        <a:latin typeface="Times New Roman" panose="02020603050405020304" pitchFamily="18" charset="0"/>
                        <a:cs typeface="Times New Roman" panose="02020603050405020304" pitchFamily="18" charset="0"/>
                      </a:endParaRPr>
                    </a:p>
                  </a:txBody>
                  <a:tcPr marL="0" marR="0" marT="625"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74059299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15.</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Kiekvienoje</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pamokoje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paaiškinu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mokiniams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kriterijus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211136"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96,8</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241</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kriterijų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aiškumas</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1940913483"/>
                  </a:ext>
                </a:extLst>
              </a:tr>
              <a:tr h="788214">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16.</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Mokau</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ugdytinius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įsivertinti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mokymąsi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211136"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90,4</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242</a:t>
                      </a:r>
                      <a:endParaRPr sz="180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Dialogas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vertinant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428256582"/>
                  </a:ext>
                </a:extLst>
              </a:tr>
              <a:tr h="784390">
                <a:tc>
                  <a:txBody>
                    <a:bodyPr/>
                    <a:lstStyle/>
                    <a:p>
                      <a:pPr marL="4762" marR="0" lvl="0" indent="0" algn="l" rtl="0">
                        <a:lnSpc>
                          <a:spcPct val="116666"/>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17.</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Mokiniai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gana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objektyviai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įsivertina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pasiekimus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211136" marR="0" lvl="0" indent="0" algn="ctr" rtl="0">
                        <a:lnSpc>
                          <a:spcPct val="116666"/>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86,8</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242</a:t>
                      </a:r>
                      <a:endParaRPr sz="180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Įsivertinimas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kaip</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savivoka</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920692603"/>
                  </a:ext>
                </a:extLst>
              </a:tr>
            </a:tbl>
          </a:graphicData>
        </a:graphic>
      </p:graphicFrame>
      <p:sp>
        <p:nvSpPr>
          <p:cNvPr id="5" name="Stačiakampis 4"/>
          <p:cNvSpPr/>
          <p:nvPr/>
        </p:nvSpPr>
        <p:spPr>
          <a:xfrm>
            <a:off x="469901" y="200025"/>
            <a:ext cx="9753600" cy="861774"/>
          </a:xfrm>
          <a:prstGeom prst="rect">
            <a:avLst/>
          </a:prstGeom>
        </p:spPr>
        <p:txBody>
          <a:bodyPr wrap="square">
            <a:spAutoFit/>
          </a:bodyPr>
          <a:lstStyle/>
          <a:p>
            <a:r>
              <a:rPr lang="pl-PL" sz="3200" dirty="0">
                <a:latin typeface="Times New Roman" panose="02020603050405020304" pitchFamily="18" charset="0"/>
                <a:cs typeface="Times New Roman" panose="02020603050405020304" pitchFamily="18" charset="0"/>
              </a:rPr>
              <a:t>II.</a:t>
            </a:r>
            <a:r>
              <a:rPr lang="en-US" sz="3200" dirty="0">
                <a:latin typeface="Times New Roman" panose="02020603050405020304" pitchFamily="18" charset="0"/>
                <a:cs typeface="Times New Roman" panose="02020603050405020304" pitchFamily="18" charset="0"/>
              </a:rPr>
              <a:t>UGDYMAS(IS) IR MOKINIŲ</a:t>
            </a:r>
            <a:r>
              <a:rPr lang="pl-PL" sz="3200" dirty="0">
                <a:latin typeface="Times New Roman" panose="02020603050405020304" pitchFamily="18" charset="0"/>
                <a:cs typeface="Times New Roman" panose="02020603050405020304" pitchFamily="18" charset="0"/>
              </a:rPr>
              <a:t> PATIRTYS </a:t>
            </a:r>
            <a:r>
              <a:rPr lang="pl-PL" sz="3200" dirty="0" smtClean="0">
                <a:latin typeface="Times New Roman" panose="02020603050405020304" pitchFamily="18" charset="0"/>
                <a:cs typeface="Times New Roman" panose="02020603050405020304" pitchFamily="18" charset="0"/>
              </a:rPr>
              <a:t>(</a:t>
            </a:r>
            <a:r>
              <a:rPr lang="lt-LT" sz="3200" dirty="0" smtClean="0">
                <a:latin typeface="Times New Roman" panose="02020603050405020304" pitchFamily="18" charset="0"/>
                <a:cs typeface="Times New Roman" panose="02020603050405020304" pitchFamily="18" charset="0"/>
              </a:rPr>
              <a:t>mokytojai</a:t>
            </a:r>
            <a:r>
              <a:rPr lang="pl-PL" sz="3200"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6903871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Lentelė 3"/>
          <p:cNvGraphicFramePr>
            <a:graphicFrameLocks noGrp="1"/>
          </p:cNvGraphicFramePr>
          <p:nvPr>
            <p:extLst>
              <p:ext uri="{D42A27DB-BD31-4B8C-83A1-F6EECF244321}">
                <p14:modId xmlns:p14="http://schemas.microsoft.com/office/powerpoint/2010/main" val="3833904858"/>
              </p:ext>
            </p:extLst>
          </p:nvPr>
        </p:nvGraphicFramePr>
        <p:xfrm>
          <a:off x="391160" y="1876425"/>
          <a:ext cx="10139680" cy="3886199"/>
        </p:xfrm>
        <a:graphic>
          <a:graphicData uri="http://schemas.openxmlformats.org/drawingml/2006/table">
            <a:tbl>
              <a:tblPr firstRow="1" bandRow="1">
                <a:tableStyleId>{2D5ABB26-0587-4C30-8999-92F81FD0307C}</a:tableStyleId>
              </a:tblPr>
              <a:tblGrid>
                <a:gridCol w="6431886">
                  <a:extLst>
                    <a:ext uri="{9D8B030D-6E8A-4147-A177-3AD203B41FA5}">
                      <a16:colId xmlns:a16="http://schemas.microsoft.com/office/drawing/2014/main" val="1570795676"/>
                    </a:ext>
                  </a:extLst>
                </a:gridCol>
                <a:gridCol w="824771">
                  <a:extLst>
                    <a:ext uri="{9D8B030D-6E8A-4147-A177-3AD203B41FA5}">
                      <a16:colId xmlns:a16="http://schemas.microsoft.com/office/drawing/2014/main" val="1174009060"/>
                    </a:ext>
                  </a:extLst>
                </a:gridCol>
                <a:gridCol w="830915">
                  <a:extLst>
                    <a:ext uri="{9D8B030D-6E8A-4147-A177-3AD203B41FA5}">
                      <a16:colId xmlns:a16="http://schemas.microsoft.com/office/drawing/2014/main" val="1184493998"/>
                    </a:ext>
                  </a:extLst>
                </a:gridCol>
                <a:gridCol w="2052108">
                  <a:extLst>
                    <a:ext uri="{9D8B030D-6E8A-4147-A177-3AD203B41FA5}">
                      <a16:colId xmlns:a16="http://schemas.microsoft.com/office/drawing/2014/main" val="131710502"/>
                    </a:ext>
                  </a:extLst>
                </a:gridCol>
              </a:tblGrid>
              <a:tr h="927387">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1171753">
                <a:tc>
                  <a:txBody>
                    <a:bodyPr/>
                    <a:lstStyle/>
                    <a:p>
                      <a:pPr marL="4762" marR="0" lvl="0" indent="0" algn="l" rtl="0">
                        <a:lnSpc>
                          <a:spcPct val="116666"/>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28</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mane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būdais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pažymiais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kaupiamaisiais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įvertinimais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pagyrimais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komentarais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raštu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žodžiu</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endPar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endParaRPr>
                    </a:p>
                    <a:p>
                      <a:pPr marL="4762" marR="0" lvl="0" indent="0" algn="l" rtl="0">
                        <a:lnSpc>
                          <a:spcPct val="116666"/>
                        </a:lnSpc>
                        <a:spcBef>
                          <a:spcPts val="0"/>
                        </a:spcBef>
                        <a:spcAft>
                          <a:spcPts val="0"/>
                        </a:spcAft>
                        <a:buClr>
                          <a:schemeClr val="dk1"/>
                        </a:buClr>
                        <a:buSzPts val="1200"/>
                        <a:buFont typeface="Calibri"/>
                        <a:buNone/>
                      </a:pP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4 / 93,6</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53975"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241</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įvairovė</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1540018295"/>
                  </a:ext>
                </a:extLst>
              </a:tr>
              <a:tr h="827769">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29</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mane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įsivertinti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ką</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kiek</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kaip</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gerai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išmokau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85,7</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242</a:t>
                      </a:r>
                      <a:endParaRPr sz="180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Įsivertinimas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kaip</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savivoka</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1940913483"/>
                  </a:ext>
                </a:extLst>
              </a:tr>
              <a:tr h="959290">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3</a:t>
                      </a: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0.</a:t>
                      </a:r>
                      <a:r>
                        <a:rPr lang="lt-LT"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Mokydamasis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nebijau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klysti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nes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visada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turiu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galimybę</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pasitaisyti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tx1"/>
                          </a:solidFill>
                          <a:latin typeface="Times New Roman" panose="02020603050405020304" pitchFamily="18" charset="0"/>
                          <a:ea typeface="Calibri"/>
                          <a:cs typeface="Times New Roman" panose="02020603050405020304" pitchFamily="18" charset="0"/>
                          <a:sym typeface="Calibri"/>
                        </a:rPr>
                        <a:t>3 / 73,4</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Įsivertinimas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kaip</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savivoka</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428256582"/>
                  </a:ext>
                </a:extLst>
              </a:tr>
            </a:tbl>
          </a:graphicData>
        </a:graphic>
      </p:graphicFrame>
      <p:sp>
        <p:nvSpPr>
          <p:cNvPr id="5" name="Stačiakampis 4"/>
          <p:cNvSpPr/>
          <p:nvPr/>
        </p:nvSpPr>
        <p:spPr>
          <a:xfrm>
            <a:off x="698500" y="786051"/>
            <a:ext cx="9525000" cy="861774"/>
          </a:xfrm>
          <a:prstGeom prst="rect">
            <a:avLst/>
          </a:prstGeom>
        </p:spPr>
        <p:txBody>
          <a:bodyPr wrap="square">
            <a:spAutoFit/>
          </a:bodyPr>
          <a:lstStyle/>
          <a:p>
            <a:r>
              <a:rPr lang="pl-PL" sz="3200" kern="0" dirty="0">
                <a:latin typeface="Times New Roman" panose="02020603050405020304" pitchFamily="18" charset="0"/>
                <a:cs typeface="Times New Roman" panose="02020603050405020304" pitchFamily="18" charset="0"/>
              </a:rPr>
              <a:t>II.</a:t>
            </a:r>
            <a:r>
              <a:rPr lang="en-US" sz="3200" kern="0" dirty="0">
                <a:latin typeface="Times New Roman" panose="02020603050405020304" pitchFamily="18" charset="0"/>
                <a:cs typeface="Times New Roman" panose="02020603050405020304" pitchFamily="18" charset="0"/>
              </a:rPr>
              <a:t>UGDYMAS(IS) IR MOKINIŲ</a:t>
            </a:r>
            <a:r>
              <a:rPr lang="pl-PL" sz="3200" kern="0" dirty="0">
                <a:latin typeface="Times New Roman" panose="02020603050405020304" pitchFamily="18" charset="0"/>
                <a:cs typeface="Times New Roman" panose="02020603050405020304" pitchFamily="18" charset="0"/>
              </a:rPr>
              <a:t> PATIRTYS (</a:t>
            </a:r>
            <a:r>
              <a:rPr lang="lt-LT" sz="3200" kern="0" dirty="0">
                <a:latin typeface="Times New Roman" panose="02020603050405020304" pitchFamily="18" charset="0"/>
                <a:cs typeface="Times New Roman" panose="02020603050405020304" pitchFamily="18" charset="0"/>
              </a:rPr>
              <a:t>mokiniai)</a:t>
            </a:r>
            <a:r>
              <a:rPr lang="en-US" kern="0" dirty="0">
                <a:latin typeface="Times New Roman" panose="02020603050405020304" pitchFamily="18" charset="0"/>
                <a:cs typeface="Times New Roman" panose="02020603050405020304" pitchFamily="18" charset="0"/>
              </a:rPr>
              <a:t/>
            </a:r>
            <a:br>
              <a:rPr lang="en-US" kern="0"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827046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301249" y="355798"/>
            <a:ext cx="1159251" cy="6281928"/>
          </a:xfrm>
          <a:custGeom>
            <a:avLst/>
            <a:gdLst/>
            <a:ahLst/>
            <a:cxnLst/>
            <a:rect l="l" t="t" r="r" b="b"/>
            <a:pathLst>
              <a:path w="1766570" h="6014084">
                <a:moveTo>
                  <a:pt x="1766316" y="6013703"/>
                </a:moveTo>
                <a:lnTo>
                  <a:pt x="0" y="6013703"/>
                </a:lnTo>
                <a:lnTo>
                  <a:pt x="0" y="0"/>
                </a:lnTo>
                <a:lnTo>
                  <a:pt x="1766316" y="0"/>
                </a:lnTo>
                <a:lnTo>
                  <a:pt x="1766316" y="6013703"/>
                </a:lnTo>
                <a:close/>
              </a:path>
            </a:pathLst>
          </a:custGeom>
          <a:solidFill>
            <a:srgbClr val="7E7E7E"/>
          </a:solidFill>
        </p:spPr>
        <p:txBody>
          <a:bodyPr wrap="square" lIns="0" tIns="0" rIns="0" bIns="0" rtlCol="0"/>
          <a:lstStyle/>
          <a:p>
            <a:endParaRPr dirty="0"/>
          </a:p>
        </p:txBody>
      </p:sp>
      <p:sp>
        <p:nvSpPr>
          <p:cNvPr id="22" name="object 22"/>
          <p:cNvSpPr txBox="1">
            <a:spLocks noGrp="1"/>
          </p:cNvSpPr>
          <p:nvPr>
            <p:ph type="title"/>
          </p:nvPr>
        </p:nvSpPr>
        <p:spPr>
          <a:xfrm>
            <a:off x="2374900" y="323413"/>
            <a:ext cx="7010400" cy="607218"/>
          </a:xfrm>
          <a:prstGeom prst="rect">
            <a:avLst/>
          </a:prstGeom>
        </p:spPr>
        <p:txBody>
          <a:bodyPr vert="horz" wrap="square" lIns="0" tIns="14605" rIns="0" bIns="0" rtlCol="0">
            <a:spAutoFit/>
          </a:bodyPr>
          <a:lstStyle/>
          <a:p>
            <a:pPr marL="12700">
              <a:lnSpc>
                <a:spcPct val="100000"/>
              </a:lnSpc>
              <a:spcBef>
                <a:spcPts val="115"/>
              </a:spcBef>
            </a:pPr>
            <a:r>
              <a:rPr lang="lt-LT" sz="3850" dirty="0" smtClean="0">
                <a:solidFill>
                  <a:schemeClr val="tx1"/>
                </a:solidFill>
                <a:latin typeface="Times New Roman" panose="02020603050405020304" pitchFamily="18" charset="0"/>
                <a:cs typeface="Times New Roman" panose="02020603050405020304" pitchFamily="18" charset="0"/>
              </a:rPr>
              <a:t>APKLAUSOS METODOLOGIJA</a:t>
            </a:r>
            <a:endParaRPr sz="3850" dirty="0">
              <a:solidFill>
                <a:schemeClr val="tx1"/>
              </a:solidFill>
              <a:latin typeface="Times New Roman" panose="02020603050405020304" pitchFamily="18" charset="0"/>
              <a:cs typeface="Times New Roman" panose="02020603050405020304" pitchFamily="18" charset="0"/>
            </a:endParaRPr>
          </a:p>
        </p:txBody>
      </p:sp>
      <p:sp>
        <p:nvSpPr>
          <p:cNvPr id="23" name="object 23"/>
          <p:cNvSpPr txBox="1"/>
          <p:nvPr/>
        </p:nvSpPr>
        <p:spPr>
          <a:xfrm>
            <a:off x="1689100" y="1269231"/>
            <a:ext cx="8588751" cy="1640193"/>
          </a:xfrm>
          <a:prstGeom prst="rect">
            <a:avLst/>
          </a:prstGeom>
        </p:spPr>
        <p:txBody>
          <a:bodyPr vert="horz" wrap="square" lIns="0" tIns="16510" rIns="0" bIns="0" rtlCol="0">
            <a:spAutoFit/>
          </a:bodyPr>
          <a:lstStyle/>
          <a:p>
            <a:pPr marL="12700">
              <a:lnSpc>
                <a:spcPct val="100000"/>
              </a:lnSpc>
              <a:spcBef>
                <a:spcPts val="130"/>
              </a:spcBef>
            </a:pPr>
            <a:r>
              <a:rPr sz="2400" spc="10" dirty="0">
                <a:latin typeface="Times New Roman" panose="02020603050405020304" pitchFamily="18" charset="0"/>
                <a:cs typeface="Times New Roman" panose="02020603050405020304" pitchFamily="18" charset="0"/>
              </a:rPr>
              <a:t>Naudojamas</a:t>
            </a:r>
            <a:r>
              <a:rPr sz="2400" spc="-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naujas</a:t>
            </a:r>
            <a:r>
              <a:rPr sz="2400" dirty="0">
                <a:latin typeface="Times New Roman" panose="02020603050405020304" pitchFamily="18" charset="0"/>
                <a:cs typeface="Times New Roman" panose="02020603050405020304" pitchFamily="18" charset="0"/>
              </a:rPr>
              <a:t> </a:t>
            </a:r>
            <a:r>
              <a:rPr sz="2400" spc="15" dirty="0">
                <a:latin typeface="Times New Roman" panose="02020603050405020304" pitchFamily="18" charset="0"/>
                <a:cs typeface="Times New Roman" panose="02020603050405020304" pitchFamily="18" charset="0"/>
              </a:rPr>
              <a:t>NŠA</a:t>
            </a:r>
            <a:r>
              <a:rPr sz="2400" spc="-15" dirty="0">
                <a:latin typeface="Times New Roman" panose="02020603050405020304" pitchFamily="18" charset="0"/>
                <a:cs typeface="Times New Roman" panose="02020603050405020304" pitchFamily="18" charset="0"/>
              </a:rPr>
              <a:t> </a:t>
            </a:r>
            <a:r>
              <a:rPr lang="lt-LT" sz="2400" spc="10" dirty="0" smtClean="0">
                <a:latin typeface="Times New Roman" panose="02020603050405020304" pitchFamily="18" charset="0"/>
                <a:cs typeface="Times New Roman" panose="02020603050405020304" pitchFamily="18" charset="0"/>
              </a:rPr>
              <a:t>apklausos</a:t>
            </a:r>
            <a:r>
              <a:rPr sz="2400" dirty="0" smtClean="0">
                <a:latin typeface="Times New Roman" panose="02020603050405020304" pitchFamily="18" charset="0"/>
                <a:cs typeface="Times New Roman" panose="02020603050405020304" pitchFamily="18" charset="0"/>
              </a:rPr>
              <a:t> </a:t>
            </a:r>
            <a:r>
              <a:rPr lang="lt-LT" sz="2400" dirty="0" smtClean="0">
                <a:latin typeface="Times New Roman" panose="02020603050405020304" pitchFamily="18" charset="0"/>
                <a:cs typeface="Times New Roman" panose="02020603050405020304" pitchFamily="18" charset="0"/>
              </a:rPr>
              <a:t>įrankis.</a:t>
            </a:r>
          </a:p>
          <a:p>
            <a:pPr marL="12700">
              <a:lnSpc>
                <a:spcPct val="100000"/>
              </a:lnSpc>
              <a:spcBef>
                <a:spcPts val="130"/>
              </a:spcBef>
            </a:pPr>
            <a:endParaRPr sz="2400" dirty="0">
              <a:latin typeface="Times New Roman" panose="02020603050405020304" pitchFamily="18" charset="0"/>
              <a:cs typeface="Times New Roman" panose="02020603050405020304" pitchFamily="18" charset="0"/>
            </a:endParaRPr>
          </a:p>
          <a:p>
            <a:pPr marL="12700">
              <a:lnSpc>
                <a:spcPts val="1675"/>
              </a:lnSpc>
              <a:spcBef>
                <a:spcPts val="45"/>
              </a:spcBef>
            </a:pPr>
            <a:r>
              <a:rPr lang="lt-LT" sz="2400" spc="-20" dirty="0" smtClean="0">
                <a:latin typeface="Times New Roman" panose="02020603050405020304" pitchFamily="18" charset="0"/>
                <a:cs typeface="Times New Roman" panose="02020603050405020304" pitchFamily="18" charset="0"/>
              </a:rPr>
              <a:t>Klausimynų</a:t>
            </a:r>
            <a:r>
              <a:rPr lang="lt-LT" sz="2400" spc="35" dirty="0" smtClean="0">
                <a:latin typeface="Times New Roman" panose="02020603050405020304" pitchFamily="18" charset="0"/>
                <a:cs typeface="Times New Roman" panose="02020603050405020304" pitchFamily="18" charset="0"/>
              </a:rPr>
              <a:t> </a:t>
            </a:r>
            <a:r>
              <a:rPr lang="lt-LT" sz="2400" spc="-20" dirty="0" smtClean="0">
                <a:latin typeface="Times New Roman" panose="02020603050405020304" pitchFamily="18" charset="0"/>
                <a:cs typeface="Times New Roman" panose="02020603050405020304" pitchFamily="18" charset="0"/>
              </a:rPr>
              <a:t>pavyzdžiai</a:t>
            </a:r>
            <a:r>
              <a:rPr sz="2400" dirty="0" smtClean="0">
                <a:latin typeface="Times New Roman" panose="02020603050405020304" pitchFamily="18" charset="0"/>
                <a:cs typeface="Times New Roman" panose="02020603050405020304" pitchFamily="18" charset="0"/>
              </a:rPr>
              <a:t> </a:t>
            </a:r>
            <a:r>
              <a:rPr lang="lt-LT" sz="2400" spc="10" dirty="0" smtClean="0">
                <a:latin typeface="Times New Roman" panose="02020603050405020304" pitchFamily="18" charset="0"/>
                <a:cs typeface="Times New Roman" panose="02020603050405020304" pitchFamily="18" charset="0"/>
              </a:rPr>
              <a:t>ir </a:t>
            </a:r>
            <a:r>
              <a:rPr lang="lt-LT" sz="2400" spc="-30" dirty="0" smtClean="0">
                <a:latin typeface="Times New Roman" panose="02020603050405020304" pitchFamily="18" charset="0"/>
                <a:cs typeface="Times New Roman" panose="02020603050405020304" pitchFamily="18" charset="0"/>
              </a:rPr>
              <a:t>jų</a:t>
            </a:r>
            <a:r>
              <a:rPr lang="lt-LT" sz="2400" spc="10" dirty="0" smtClean="0">
                <a:latin typeface="Times New Roman" panose="02020603050405020304" pitchFamily="18" charset="0"/>
                <a:cs typeface="Times New Roman" panose="02020603050405020304" pitchFamily="18" charset="0"/>
              </a:rPr>
              <a:t> </a:t>
            </a:r>
            <a:r>
              <a:rPr lang="lt-LT" sz="2400" spc="-25" dirty="0" smtClean="0">
                <a:latin typeface="Times New Roman" panose="02020603050405020304" pitchFamily="18" charset="0"/>
                <a:cs typeface="Times New Roman" panose="02020603050405020304" pitchFamily="18" charset="0"/>
              </a:rPr>
              <a:t>taikymo</a:t>
            </a:r>
            <a:r>
              <a:rPr lang="lt-LT" sz="2400" spc="25" dirty="0" smtClean="0">
                <a:latin typeface="Times New Roman" panose="02020603050405020304" pitchFamily="18" charset="0"/>
                <a:cs typeface="Times New Roman" panose="02020603050405020304" pitchFamily="18" charset="0"/>
              </a:rPr>
              <a:t> </a:t>
            </a:r>
            <a:r>
              <a:rPr lang="lt-LT" sz="2400" dirty="0" smtClean="0">
                <a:latin typeface="Times New Roman" panose="02020603050405020304" pitchFamily="18" charset="0"/>
                <a:cs typeface="Times New Roman" panose="02020603050405020304" pitchFamily="18" charset="0"/>
              </a:rPr>
              <a:t>rekomendacijos</a:t>
            </a:r>
            <a:r>
              <a:rPr sz="2400" spc="-15" dirty="0" smtClean="0">
                <a:latin typeface="Times New Roman" panose="02020603050405020304" pitchFamily="18" charset="0"/>
                <a:cs typeface="Times New Roman" panose="02020603050405020304" pitchFamily="18" charset="0"/>
              </a:rPr>
              <a:t> </a:t>
            </a:r>
            <a:r>
              <a:rPr lang="lt-LT" sz="2400" spc="-20" dirty="0" smtClean="0">
                <a:latin typeface="Times New Roman" panose="02020603050405020304" pitchFamily="18" charset="0"/>
                <a:cs typeface="Times New Roman" panose="02020603050405020304" pitchFamily="18" charset="0"/>
              </a:rPr>
              <a:t>paskelbti</a:t>
            </a:r>
            <a:r>
              <a:rPr sz="2400" spc="20" dirty="0" smtClean="0">
                <a:latin typeface="Times New Roman" panose="02020603050405020304" pitchFamily="18" charset="0"/>
                <a:cs typeface="Times New Roman" panose="02020603050405020304" pitchFamily="18" charset="0"/>
              </a:rPr>
              <a:t> </a:t>
            </a:r>
            <a:r>
              <a:rPr lang="lt-LT" sz="2400" spc="-20" dirty="0" smtClean="0">
                <a:latin typeface="Times New Roman" panose="02020603050405020304" pitchFamily="18" charset="0"/>
                <a:cs typeface="Times New Roman" panose="02020603050405020304" pitchFamily="18" charset="0"/>
              </a:rPr>
              <a:t>švietimo</a:t>
            </a:r>
            <a:r>
              <a:rPr lang="lt-LT" sz="2400" spc="10" dirty="0" smtClean="0">
                <a:latin typeface="Times New Roman" panose="02020603050405020304" pitchFamily="18" charset="0"/>
                <a:cs typeface="Times New Roman" panose="02020603050405020304" pitchFamily="18" charset="0"/>
              </a:rPr>
              <a:t> </a:t>
            </a:r>
            <a:r>
              <a:rPr lang="lt-LT" sz="2400" spc="5" dirty="0" smtClean="0">
                <a:latin typeface="Times New Roman" panose="02020603050405020304" pitchFamily="18" charset="0"/>
                <a:cs typeface="Times New Roman" panose="02020603050405020304" pitchFamily="18" charset="0"/>
              </a:rPr>
              <a:t>portale</a:t>
            </a:r>
            <a:r>
              <a:rPr sz="2400" spc="-5" dirty="0" smtClean="0">
                <a:latin typeface="Times New Roman" panose="02020603050405020304" pitchFamily="18" charset="0"/>
                <a:cs typeface="Times New Roman" panose="02020603050405020304" pitchFamily="18" charset="0"/>
              </a:rPr>
              <a:t> </a:t>
            </a:r>
            <a:r>
              <a:rPr lang="lt-LT" sz="2400" spc="-35" dirty="0" err="1" smtClean="0">
                <a:latin typeface="Times New Roman" panose="02020603050405020304" pitchFamily="18" charset="0"/>
                <a:cs typeface="Times New Roman" panose="02020603050405020304" pitchFamily="18" charset="0"/>
              </a:rPr>
              <a:t>emokykla.lt</a:t>
            </a:r>
            <a:r>
              <a:rPr lang="lt-LT" sz="2400" spc="-35" dirty="0" smtClean="0">
                <a:latin typeface="Times New Roman" panose="02020603050405020304" pitchFamily="18" charset="0"/>
                <a:cs typeface="Times New Roman" panose="02020603050405020304" pitchFamily="18" charset="0"/>
              </a:rPr>
              <a:t> </a:t>
            </a:r>
            <a:r>
              <a:rPr sz="2400" spc="30" dirty="0" smtClean="0">
                <a:latin typeface="Times New Roman" panose="02020603050405020304" pitchFamily="18" charset="0"/>
                <a:cs typeface="Times New Roman" panose="02020603050405020304" pitchFamily="18" charset="0"/>
              </a:rPr>
              <a:t> </a:t>
            </a:r>
            <a:r>
              <a:rPr sz="2400" spc="-20" dirty="0" smtClean="0">
                <a:latin typeface="Times New Roman" panose="02020603050405020304" pitchFamily="18" charset="0"/>
                <a:cs typeface="Times New Roman" panose="02020603050405020304" pitchFamily="18" charset="0"/>
              </a:rPr>
              <a:t>sky</a:t>
            </a:r>
            <a:r>
              <a:rPr lang="lt-LT" sz="2400" spc="-20" dirty="0" err="1" smtClean="0">
                <a:latin typeface="Times New Roman" panose="02020603050405020304" pitchFamily="18" charset="0"/>
                <a:cs typeface="Times New Roman" panose="02020603050405020304" pitchFamily="18" charset="0"/>
              </a:rPr>
              <a:t>relyje</a:t>
            </a:r>
            <a:r>
              <a:rPr lang="lt-LT" sz="2400" dirty="0" smtClean="0">
                <a:latin typeface="Times New Roman" panose="02020603050405020304" pitchFamily="18" charset="0"/>
                <a:cs typeface="Times New Roman" panose="02020603050405020304" pitchFamily="18" charset="0"/>
              </a:rPr>
              <a:t> </a:t>
            </a:r>
            <a:r>
              <a:rPr lang="lt-LT" sz="2400" spc="-20" dirty="0" smtClean="0">
                <a:latin typeface="Times New Roman" panose="02020603050405020304" pitchFamily="18" charset="0"/>
                <a:cs typeface="Times New Roman" panose="02020603050405020304" pitchFamily="18" charset="0"/>
              </a:rPr>
              <a:t>„Pagalba</a:t>
            </a:r>
            <a:r>
              <a:rPr lang="lt-LT" sz="2400" spc="-10" dirty="0" smtClean="0">
                <a:latin typeface="Times New Roman" panose="02020603050405020304" pitchFamily="18" charset="0"/>
                <a:cs typeface="Times New Roman" panose="02020603050405020304" pitchFamily="18" charset="0"/>
              </a:rPr>
              <a:t> </a:t>
            </a:r>
            <a:r>
              <a:rPr lang="lt-LT" sz="2400" spc="-35" dirty="0" smtClean="0">
                <a:latin typeface="Times New Roman" panose="02020603050405020304" pitchFamily="18" charset="0"/>
                <a:cs typeface="Times New Roman" panose="02020603050405020304" pitchFamily="18" charset="0"/>
              </a:rPr>
              <a:t>mokytojui“</a:t>
            </a:r>
            <a:r>
              <a:rPr lang="lt-LT" sz="2400" spc="5" dirty="0" smtClean="0">
                <a:latin typeface="Times New Roman" panose="02020603050405020304" pitchFamily="18" charset="0"/>
                <a:cs typeface="Times New Roman" panose="02020603050405020304" pitchFamily="18" charset="0"/>
              </a:rPr>
              <a:t> </a:t>
            </a:r>
          </a:p>
          <a:p>
            <a:pPr marL="12700">
              <a:lnSpc>
                <a:spcPts val="1675"/>
              </a:lnSpc>
              <a:spcBef>
                <a:spcPts val="45"/>
              </a:spcBef>
            </a:pPr>
            <a:endParaRPr lang="pl-PL" sz="2400" b="1" spc="-10" dirty="0">
              <a:solidFill>
                <a:srgbClr val="333333"/>
              </a:solidFill>
              <a:latin typeface="Times New Roman" panose="02020603050405020304" pitchFamily="18" charset="0"/>
              <a:cs typeface="Times New Roman" panose="02020603050405020304" pitchFamily="18" charset="0"/>
            </a:endParaRPr>
          </a:p>
          <a:p>
            <a:pPr marL="12700">
              <a:lnSpc>
                <a:spcPts val="1675"/>
              </a:lnSpc>
              <a:spcBef>
                <a:spcPts val="45"/>
              </a:spcBef>
            </a:pPr>
            <a:r>
              <a:rPr sz="2400" spc="-10" dirty="0" smtClean="0">
                <a:solidFill>
                  <a:srgbClr val="954F72"/>
                </a:solidFill>
                <a:uFill>
                  <a:solidFill>
                    <a:srgbClr val="954F72"/>
                  </a:solidFill>
                </a:uFill>
                <a:latin typeface="Times New Roman" panose="02020603050405020304" pitchFamily="18" charset="0"/>
                <a:cs typeface="Times New Roman" panose="02020603050405020304" pitchFamily="18" charset="0"/>
              </a:rPr>
              <a:t>https</a:t>
            </a:r>
            <a:r>
              <a:rPr sz="2400" spc="-10" dirty="0">
                <a:solidFill>
                  <a:srgbClr val="954F72"/>
                </a:solidFill>
                <a:uFill>
                  <a:solidFill>
                    <a:srgbClr val="954F72"/>
                  </a:solidFill>
                </a:uFill>
                <a:latin typeface="Times New Roman" panose="02020603050405020304" pitchFamily="18" charset="0"/>
                <a:cs typeface="Times New Roman" panose="02020603050405020304" pitchFamily="18" charset="0"/>
              </a:rPr>
              <a:t>://duomenys.ugdome.lt/?/</a:t>
            </a:r>
            <a:r>
              <a:rPr sz="2400" spc="-10" dirty="0" smtClean="0">
                <a:solidFill>
                  <a:srgbClr val="954F72"/>
                </a:solidFill>
                <a:uFill>
                  <a:solidFill>
                    <a:srgbClr val="954F72"/>
                  </a:solidFill>
                </a:uFill>
                <a:latin typeface="Times New Roman" panose="02020603050405020304" pitchFamily="18" charset="0"/>
                <a:cs typeface="Times New Roman" panose="02020603050405020304" pitchFamily="18" charset="0"/>
              </a:rPr>
              <a:t>mm/díy/med=153/884</a:t>
            </a:r>
            <a:endParaRPr sz="2400" dirty="0">
              <a:latin typeface="Times New Roman" panose="02020603050405020304" pitchFamily="18" charset="0"/>
              <a:cs typeface="Times New Roman" panose="02020603050405020304" pitchFamily="18" charset="0"/>
            </a:endParaRPr>
          </a:p>
        </p:txBody>
      </p:sp>
      <p:sp>
        <p:nvSpPr>
          <p:cNvPr id="24" name="object 24"/>
          <p:cNvSpPr txBox="1"/>
          <p:nvPr/>
        </p:nvSpPr>
        <p:spPr>
          <a:xfrm>
            <a:off x="1689100" y="3248024"/>
            <a:ext cx="7467600" cy="2666114"/>
          </a:xfrm>
          <a:prstGeom prst="rect">
            <a:avLst/>
          </a:prstGeom>
        </p:spPr>
        <p:txBody>
          <a:bodyPr vert="horz" wrap="square" lIns="0" tIns="16510" rIns="0" bIns="0" rtlCol="0">
            <a:spAutoFit/>
          </a:bodyPr>
          <a:lstStyle/>
          <a:p>
            <a:pPr marL="12700">
              <a:lnSpc>
                <a:spcPct val="100000"/>
              </a:lnSpc>
              <a:spcBef>
                <a:spcPts val="130"/>
              </a:spcBef>
            </a:pPr>
            <a:r>
              <a:rPr lang="lt-LT" sz="2400" spc="5" dirty="0" smtClean="0">
                <a:latin typeface="Times New Roman" panose="02020603050405020304" pitchFamily="18" charset="0"/>
                <a:cs typeface="Times New Roman" panose="02020603050405020304" pitchFamily="18" charset="0"/>
              </a:rPr>
              <a:t>Keturių</a:t>
            </a:r>
            <a:r>
              <a:rPr sz="2400" spc="15" dirty="0" smtClean="0">
                <a:latin typeface="Times New Roman" panose="02020603050405020304" pitchFamily="18" charset="0"/>
                <a:cs typeface="Times New Roman" panose="02020603050405020304" pitchFamily="18" charset="0"/>
              </a:rPr>
              <a:t> </a:t>
            </a:r>
            <a:r>
              <a:rPr sz="2400" spc="5" dirty="0">
                <a:latin typeface="Times New Roman" panose="02020603050405020304" pitchFamily="18" charset="0"/>
                <a:cs typeface="Times New Roman" panose="02020603050405020304" pitchFamily="18" charset="0"/>
              </a:rPr>
              <a:t>lygių</a:t>
            </a:r>
            <a:r>
              <a:rPr sz="2400" spc="20"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(1-4)</a:t>
            </a:r>
            <a:r>
              <a:rPr sz="2400" spc="20" dirty="0">
                <a:latin typeface="Times New Roman" panose="02020603050405020304" pitchFamily="18" charset="0"/>
                <a:cs typeface="Times New Roman" panose="02020603050405020304" pitchFamily="18" charset="0"/>
              </a:rPr>
              <a:t> </a:t>
            </a:r>
            <a:r>
              <a:rPr lang="lt-LT" sz="2400" spc="10" dirty="0" smtClean="0">
                <a:latin typeface="Times New Roman" panose="02020603050405020304" pitchFamily="18" charset="0"/>
                <a:cs typeface="Times New Roman" panose="02020603050405020304" pitchFamily="18" charset="0"/>
              </a:rPr>
              <a:t>vertinimo</a:t>
            </a:r>
            <a:r>
              <a:rPr sz="2400" spc="15" dirty="0" smtClean="0">
                <a:latin typeface="Times New Roman" panose="02020603050405020304" pitchFamily="18" charset="0"/>
                <a:cs typeface="Times New Roman" panose="02020603050405020304" pitchFamily="18" charset="0"/>
              </a:rPr>
              <a:t> </a:t>
            </a:r>
            <a:r>
              <a:rPr lang="lt-LT" sz="2400" spc="5" dirty="0" smtClean="0">
                <a:latin typeface="Times New Roman" panose="02020603050405020304" pitchFamily="18" charset="0"/>
                <a:cs typeface="Times New Roman" panose="02020603050405020304" pitchFamily="18" charset="0"/>
              </a:rPr>
              <a:t>sistema</a:t>
            </a:r>
            <a:r>
              <a:rPr sz="2400" spc="5" dirty="0" smtClean="0">
                <a:latin typeface="Times New Roman" panose="02020603050405020304" pitchFamily="18" charset="0"/>
                <a:cs typeface="Times New Roman" panose="02020603050405020304" pitchFamily="18" charset="0"/>
              </a:rPr>
              <a:t>.</a:t>
            </a:r>
            <a:r>
              <a:rPr sz="2400" spc="-10" dirty="0" smtClean="0">
                <a:latin typeface="Times New Roman" panose="02020603050405020304" pitchFamily="18" charset="0"/>
                <a:cs typeface="Times New Roman" panose="02020603050405020304" pitchFamily="18" charset="0"/>
              </a:rPr>
              <a:t> </a:t>
            </a:r>
            <a:r>
              <a:rPr lang="lt-LT" sz="2400" spc="5" dirty="0" smtClean="0">
                <a:latin typeface="Times New Roman" panose="02020603050405020304" pitchFamily="18" charset="0"/>
                <a:cs typeface="Times New Roman" panose="02020603050405020304" pitchFamily="18" charset="0"/>
              </a:rPr>
              <a:t>Rezultatuose</a:t>
            </a:r>
            <a:r>
              <a:rPr sz="2400" dirty="0" smtClean="0">
                <a:latin typeface="Times New Roman" panose="02020603050405020304" pitchFamily="18" charset="0"/>
                <a:cs typeface="Times New Roman" panose="02020603050405020304" pitchFamily="18" charset="0"/>
              </a:rPr>
              <a:t> </a:t>
            </a:r>
            <a:r>
              <a:rPr lang="lt-LT" sz="2400" spc="5" dirty="0" smtClean="0">
                <a:latin typeface="Times New Roman" panose="02020603050405020304" pitchFamily="18" charset="0"/>
                <a:cs typeface="Times New Roman" panose="02020603050405020304" pitchFamily="18" charset="0"/>
              </a:rPr>
              <a:t>pateikiame</a:t>
            </a:r>
            <a:r>
              <a:rPr sz="2400" spc="15" dirty="0" smtClean="0">
                <a:latin typeface="Times New Roman" panose="02020603050405020304" pitchFamily="18" charset="0"/>
                <a:cs typeface="Times New Roman" panose="02020603050405020304" pitchFamily="18" charset="0"/>
              </a:rPr>
              <a:t> </a:t>
            </a:r>
            <a:r>
              <a:rPr lang="lt-LT" sz="2400" spc="5" dirty="0" smtClean="0">
                <a:latin typeface="Times New Roman" panose="02020603050405020304" pitchFamily="18" charset="0"/>
                <a:cs typeface="Times New Roman" panose="02020603050405020304" pitchFamily="18" charset="0"/>
              </a:rPr>
              <a:t>teigiamas</a:t>
            </a:r>
            <a:r>
              <a:rPr sz="2400" spc="5" dirty="0" smtClean="0">
                <a:latin typeface="Times New Roman" panose="02020603050405020304" pitchFamily="18" charset="0"/>
                <a:cs typeface="Times New Roman" panose="02020603050405020304" pitchFamily="18" charset="0"/>
              </a:rPr>
              <a:t> </a:t>
            </a:r>
            <a:r>
              <a:rPr lang="lt-LT" sz="2400" spc="5" dirty="0" smtClean="0">
                <a:latin typeface="Times New Roman" panose="02020603050405020304" pitchFamily="18" charset="0"/>
                <a:cs typeface="Times New Roman" panose="02020603050405020304" pitchFamily="18" charset="0"/>
              </a:rPr>
              <a:t>vertes</a:t>
            </a:r>
            <a:r>
              <a:rPr sz="2400" spc="-5" dirty="0" smtClean="0">
                <a:latin typeface="Times New Roman" panose="02020603050405020304" pitchFamily="18" charset="0"/>
                <a:cs typeface="Times New Roman" panose="02020603050405020304" pitchFamily="18" charset="0"/>
              </a:rPr>
              <a:t> </a:t>
            </a:r>
            <a:r>
              <a:rPr lang="lt-LT" sz="2400" spc="5" dirty="0" smtClean="0">
                <a:latin typeface="Times New Roman" panose="02020603050405020304" pitchFamily="18" charset="0"/>
                <a:cs typeface="Times New Roman" panose="02020603050405020304" pitchFamily="18" charset="0"/>
              </a:rPr>
              <a:t>procentine</a:t>
            </a:r>
            <a:r>
              <a:rPr sz="2400" spc="15" dirty="0" smtClean="0">
                <a:latin typeface="Times New Roman" panose="02020603050405020304" pitchFamily="18" charset="0"/>
                <a:cs typeface="Times New Roman" panose="02020603050405020304" pitchFamily="18" charset="0"/>
              </a:rPr>
              <a:t> </a:t>
            </a:r>
            <a:r>
              <a:rPr lang="lt-LT" sz="2400" dirty="0" smtClean="0">
                <a:latin typeface="Times New Roman" panose="02020603050405020304" pitchFamily="18" charset="0"/>
                <a:cs typeface="Times New Roman" panose="02020603050405020304" pitchFamily="18" charset="0"/>
              </a:rPr>
              <a:t>išraiška</a:t>
            </a:r>
            <a:r>
              <a:rPr sz="2400" dirty="0" smtClean="0">
                <a:latin typeface="Times New Roman" panose="02020603050405020304" pitchFamily="18" charset="0"/>
                <a:cs typeface="Times New Roman" panose="02020603050405020304" pitchFamily="18" charset="0"/>
              </a:rPr>
              <a:t>.</a:t>
            </a:r>
            <a:endParaRPr lang="lt-LT" sz="2400" dirty="0" smtClean="0">
              <a:latin typeface="Times New Roman" panose="02020603050405020304" pitchFamily="18" charset="0"/>
              <a:cs typeface="Times New Roman" panose="02020603050405020304" pitchFamily="18" charset="0"/>
            </a:endParaRPr>
          </a:p>
          <a:p>
            <a:pPr marL="12700">
              <a:lnSpc>
                <a:spcPct val="100000"/>
              </a:lnSpc>
              <a:spcBef>
                <a:spcPts val="130"/>
              </a:spcBef>
            </a:pPr>
            <a:endParaRPr lang="lt-LT" sz="2400" dirty="0">
              <a:latin typeface="Times New Roman" panose="02020603050405020304" pitchFamily="18" charset="0"/>
              <a:cs typeface="Times New Roman" panose="02020603050405020304" pitchFamily="18" charset="0"/>
            </a:endParaRPr>
          </a:p>
          <a:p>
            <a:pPr marL="12700">
              <a:lnSpc>
                <a:spcPct val="100000"/>
              </a:lnSpc>
              <a:spcBef>
                <a:spcPts val="130"/>
              </a:spcBef>
            </a:pPr>
            <a:r>
              <a:rPr lang="lt-LT" sz="2400" dirty="0" smtClean="0">
                <a:latin typeface="Times New Roman" panose="02020603050405020304" pitchFamily="18" charset="0"/>
                <a:cs typeface="Times New Roman" panose="02020603050405020304" pitchFamily="18" charset="0"/>
              </a:rPr>
              <a:t>1 – Visiškai nesutinku</a:t>
            </a:r>
          </a:p>
          <a:p>
            <a:pPr marL="12700">
              <a:lnSpc>
                <a:spcPct val="100000"/>
              </a:lnSpc>
              <a:spcBef>
                <a:spcPts val="130"/>
              </a:spcBef>
            </a:pPr>
            <a:r>
              <a:rPr lang="lt-LT" sz="2400" dirty="0" smtClean="0">
                <a:latin typeface="Times New Roman" panose="02020603050405020304" pitchFamily="18" charset="0"/>
                <a:cs typeface="Times New Roman" panose="02020603050405020304" pitchFamily="18" charset="0"/>
              </a:rPr>
              <a:t>2 – Ko gero, nesutinku</a:t>
            </a:r>
          </a:p>
          <a:p>
            <a:pPr marL="12700">
              <a:lnSpc>
                <a:spcPct val="100000"/>
              </a:lnSpc>
              <a:spcBef>
                <a:spcPts val="130"/>
              </a:spcBef>
            </a:pPr>
            <a:r>
              <a:rPr lang="lt-LT" sz="2400" dirty="0" smtClean="0">
                <a:latin typeface="Times New Roman" panose="02020603050405020304" pitchFamily="18" charset="0"/>
                <a:cs typeface="Times New Roman" panose="02020603050405020304" pitchFamily="18" charset="0"/>
              </a:rPr>
              <a:t>3 – Ko gero, sutinku</a:t>
            </a:r>
          </a:p>
          <a:p>
            <a:pPr marL="12700">
              <a:lnSpc>
                <a:spcPct val="100000"/>
              </a:lnSpc>
              <a:spcBef>
                <a:spcPts val="130"/>
              </a:spcBef>
            </a:pPr>
            <a:r>
              <a:rPr lang="lt-LT" sz="2400" dirty="0" smtClean="0">
                <a:latin typeface="Times New Roman" panose="02020603050405020304" pitchFamily="18" charset="0"/>
                <a:cs typeface="Times New Roman" panose="02020603050405020304" pitchFamily="18" charset="0"/>
              </a:rPr>
              <a:t>4 – Visiškai sutinku</a:t>
            </a:r>
            <a:endParaRPr sz="2400" dirty="0">
              <a:latin typeface="Times New Roman" panose="02020603050405020304" pitchFamily="18" charset="0"/>
              <a:cs typeface="Times New Roman" panose="02020603050405020304" pitchFamily="18" charset="0"/>
            </a:endParaRPr>
          </a:p>
        </p:txBody>
      </p:sp>
      <p:sp>
        <p:nvSpPr>
          <p:cNvPr id="25" name="object 25"/>
          <p:cNvSpPr txBox="1"/>
          <p:nvPr/>
        </p:nvSpPr>
        <p:spPr>
          <a:xfrm>
            <a:off x="5422900" y="4891419"/>
            <a:ext cx="5153628" cy="1778692"/>
          </a:xfrm>
          <a:prstGeom prst="rect">
            <a:avLst/>
          </a:prstGeom>
        </p:spPr>
        <p:txBody>
          <a:bodyPr vert="horz" wrap="square" lIns="0" tIns="16510" rIns="0" bIns="0" rtlCol="0">
            <a:spAutoFit/>
          </a:bodyPr>
          <a:lstStyle/>
          <a:p>
            <a:pPr marL="12700" algn="ctr">
              <a:lnSpc>
                <a:spcPct val="100000"/>
              </a:lnSpc>
              <a:spcBef>
                <a:spcPts val="130"/>
              </a:spcBef>
            </a:pPr>
            <a:r>
              <a:rPr lang="lt-LT" sz="2800" b="1" u="sng" spc="10" dirty="0" smtClean="0">
                <a:latin typeface="Times New Roman" panose="02020603050405020304" pitchFamily="18" charset="0"/>
                <a:cs typeface="Times New Roman" panose="02020603050405020304" pitchFamily="18" charset="0"/>
              </a:rPr>
              <a:t>Apklausos</a:t>
            </a:r>
            <a:r>
              <a:rPr sz="2800" b="1" u="sng" dirty="0" smtClean="0">
                <a:latin typeface="Times New Roman" panose="02020603050405020304" pitchFamily="18" charset="0"/>
                <a:cs typeface="Times New Roman" panose="02020603050405020304" pitchFamily="18" charset="0"/>
              </a:rPr>
              <a:t> </a:t>
            </a:r>
            <a:r>
              <a:rPr lang="lt-LT" sz="2800" b="1" u="sng" spc="10" dirty="0" smtClean="0">
                <a:latin typeface="Times New Roman" panose="02020603050405020304" pitchFamily="18" charset="0"/>
                <a:cs typeface="Times New Roman" panose="02020603050405020304" pitchFamily="18" charset="0"/>
              </a:rPr>
              <a:t>dalyviai</a:t>
            </a:r>
            <a:r>
              <a:rPr lang="lt-LT" sz="2800" b="1" u="sng" dirty="0" smtClean="0">
                <a:latin typeface="Times New Roman" panose="02020603050405020304" pitchFamily="18" charset="0"/>
                <a:cs typeface="Times New Roman" panose="02020603050405020304" pitchFamily="18" charset="0"/>
              </a:rPr>
              <a:t>:</a:t>
            </a:r>
            <a:r>
              <a:rPr sz="2800" b="1" u="sng" spc="5" dirty="0" smtClean="0">
                <a:latin typeface="Times New Roman" panose="02020603050405020304" pitchFamily="18" charset="0"/>
                <a:cs typeface="Times New Roman" panose="02020603050405020304" pitchFamily="18" charset="0"/>
              </a:rPr>
              <a:t> </a:t>
            </a:r>
            <a:endParaRPr lang="lt-LT" sz="2800" b="1" u="sng" spc="5" dirty="0" smtClean="0">
              <a:latin typeface="Times New Roman" panose="02020603050405020304" pitchFamily="18" charset="0"/>
              <a:cs typeface="Times New Roman" panose="02020603050405020304" pitchFamily="18" charset="0"/>
            </a:endParaRPr>
          </a:p>
          <a:p>
            <a:pPr marL="12700">
              <a:lnSpc>
                <a:spcPct val="100000"/>
              </a:lnSpc>
              <a:spcBef>
                <a:spcPts val="130"/>
              </a:spcBef>
            </a:pPr>
            <a:r>
              <a:rPr lang="lt-LT" sz="2800" spc="10" dirty="0" smtClean="0">
                <a:latin typeface="Times New Roman" panose="02020603050405020304" pitchFamily="18" charset="0"/>
                <a:cs typeface="Times New Roman" panose="02020603050405020304" pitchFamily="18" charset="0"/>
              </a:rPr>
              <a:t>mokiniai</a:t>
            </a:r>
            <a:r>
              <a:rPr sz="2800" dirty="0" smtClean="0">
                <a:latin typeface="Times New Roman" panose="02020603050405020304" pitchFamily="18" charset="0"/>
                <a:cs typeface="Times New Roman" panose="02020603050405020304" pitchFamily="18" charset="0"/>
              </a:rPr>
              <a:t> </a:t>
            </a:r>
            <a:r>
              <a:rPr sz="2800" spc="15" dirty="0" smtClean="0">
                <a:latin typeface="Times New Roman" panose="02020603050405020304" pitchFamily="18" charset="0"/>
                <a:cs typeface="Times New Roman" panose="02020603050405020304" pitchFamily="18" charset="0"/>
              </a:rPr>
              <a:t>(</a:t>
            </a:r>
            <a:r>
              <a:rPr lang="lt-LT" sz="2800" spc="15" dirty="0" smtClean="0">
                <a:latin typeface="Times New Roman" panose="02020603050405020304" pitchFamily="18" charset="0"/>
                <a:cs typeface="Times New Roman" panose="02020603050405020304" pitchFamily="18" charset="0"/>
              </a:rPr>
              <a:t>252</a:t>
            </a:r>
            <a:r>
              <a:rPr sz="2800" spc="5" dirty="0" smtClean="0">
                <a:latin typeface="Times New Roman" panose="02020603050405020304" pitchFamily="18" charset="0"/>
                <a:cs typeface="Times New Roman" panose="02020603050405020304" pitchFamily="18" charset="0"/>
              </a:rPr>
              <a:t> </a:t>
            </a:r>
            <a:r>
              <a:rPr lang="lt-LT" sz="2800" spc="10" dirty="0" smtClean="0">
                <a:latin typeface="Times New Roman" panose="02020603050405020304" pitchFamily="18" charset="0"/>
                <a:cs typeface="Times New Roman" panose="02020603050405020304" pitchFamily="18" charset="0"/>
              </a:rPr>
              <a:t>iš</a:t>
            </a:r>
            <a:r>
              <a:rPr sz="2800" spc="15" dirty="0" smtClean="0">
                <a:latin typeface="Times New Roman" panose="02020603050405020304" pitchFamily="18" charset="0"/>
                <a:cs typeface="Times New Roman" panose="02020603050405020304" pitchFamily="18" charset="0"/>
              </a:rPr>
              <a:t> </a:t>
            </a:r>
            <a:r>
              <a:rPr lang="lt-LT" sz="2800" spc="15" dirty="0" smtClean="0">
                <a:latin typeface="Times New Roman" panose="02020603050405020304" pitchFamily="18" charset="0"/>
                <a:cs typeface="Times New Roman" panose="02020603050405020304" pitchFamily="18" charset="0"/>
              </a:rPr>
              <a:t>404</a:t>
            </a:r>
            <a:r>
              <a:rPr sz="2800" spc="10" dirty="0" smtClean="0">
                <a:latin typeface="Times New Roman" panose="02020603050405020304" pitchFamily="18" charset="0"/>
                <a:cs typeface="Times New Roman" panose="02020603050405020304" pitchFamily="18" charset="0"/>
              </a:rPr>
              <a:t>;</a:t>
            </a:r>
            <a:r>
              <a:rPr sz="2800" spc="-10" dirty="0" smtClean="0">
                <a:latin typeface="Times New Roman" panose="02020603050405020304" pitchFamily="18" charset="0"/>
                <a:cs typeface="Times New Roman" panose="02020603050405020304" pitchFamily="18" charset="0"/>
              </a:rPr>
              <a:t> </a:t>
            </a:r>
            <a:r>
              <a:rPr lang="lt-LT" sz="2800" b="1" spc="10" dirty="0" smtClean="0">
                <a:latin typeface="Times New Roman" panose="02020603050405020304" pitchFamily="18" charset="0"/>
                <a:cs typeface="Times New Roman" panose="02020603050405020304" pitchFamily="18" charset="0"/>
              </a:rPr>
              <a:t>62</a:t>
            </a:r>
            <a:r>
              <a:rPr sz="2800" b="1" spc="10" dirty="0" smtClean="0">
                <a:latin typeface="Times New Roman" panose="02020603050405020304" pitchFamily="18" charset="0"/>
                <a:cs typeface="Times New Roman" panose="02020603050405020304" pitchFamily="18" charset="0"/>
              </a:rPr>
              <a:t>%</a:t>
            </a:r>
            <a:r>
              <a:rPr sz="2800" spc="10" dirty="0" smtClean="0">
                <a:latin typeface="Times New Roman" panose="02020603050405020304" pitchFamily="18" charset="0"/>
                <a:cs typeface="Times New Roman" panose="02020603050405020304" pitchFamily="18" charset="0"/>
              </a:rPr>
              <a:t>)</a:t>
            </a:r>
            <a:r>
              <a:rPr sz="2800" spc="20" dirty="0" smtClean="0">
                <a:latin typeface="Times New Roman" panose="02020603050405020304" pitchFamily="18" charset="0"/>
                <a:cs typeface="Times New Roman" panose="02020603050405020304" pitchFamily="18" charset="0"/>
              </a:rPr>
              <a:t> </a:t>
            </a:r>
            <a:endParaRPr lang="lt-LT" sz="2800" spc="20" dirty="0" smtClean="0">
              <a:latin typeface="Times New Roman" panose="02020603050405020304" pitchFamily="18" charset="0"/>
              <a:cs typeface="Times New Roman" panose="02020603050405020304" pitchFamily="18" charset="0"/>
            </a:endParaRPr>
          </a:p>
          <a:p>
            <a:pPr marL="12700">
              <a:lnSpc>
                <a:spcPct val="100000"/>
              </a:lnSpc>
              <a:spcBef>
                <a:spcPts val="130"/>
              </a:spcBef>
            </a:pPr>
            <a:r>
              <a:rPr lang="lt-LT" sz="2800" spc="5" dirty="0" smtClean="0">
                <a:latin typeface="Times New Roman" panose="02020603050405020304" pitchFamily="18" charset="0"/>
                <a:cs typeface="Times New Roman" panose="02020603050405020304" pitchFamily="18" charset="0"/>
              </a:rPr>
              <a:t>tėvai,</a:t>
            </a:r>
            <a:r>
              <a:rPr lang="lt-LT" sz="2800" dirty="0" smtClean="0">
                <a:latin typeface="Times New Roman" panose="02020603050405020304" pitchFamily="18" charset="0"/>
                <a:cs typeface="Times New Roman" panose="02020603050405020304" pitchFamily="18" charset="0"/>
              </a:rPr>
              <a:t> </a:t>
            </a:r>
            <a:r>
              <a:rPr lang="lt-LT" sz="2800" spc="10" dirty="0" smtClean="0">
                <a:latin typeface="Times New Roman" panose="02020603050405020304" pitchFamily="18" charset="0"/>
                <a:cs typeface="Times New Roman" panose="02020603050405020304" pitchFamily="18" charset="0"/>
              </a:rPr>
              <a:t>globėjai</a:t>
            </a:r>
            <a:r>
              <a:rPr lang="lt-LT" sz="2800" spc="-15" dirty="0" smtClean="0">
                <a:latin typeface="Times New Roman" panose="02020603050405020304" pitchFamily="18" charset="0"/>
                <a:cs typeface="Times New Roman" panose="02020603050405020304" pitchFamily="18" charset="0"/>
              </a:rPr>
              <a:t> </a:t>
            </a:r>
            <a:r>
              <a:rPr sz="2800" spc="15" dirty="0" smtClean="0">
                <a:latin typeface="Times New Roman" panose="02020603050405020304" pitchFamily="18" charset="0"/>
                <a:cs typeface="Times New Roman" panose="02020603050405020304" pitchFamily="18" charset="0"/>
              </a:rPr>
              <a:t>(</a:t>
            </a:r>
            <a:r>
              <a:rPr lang="lt-LT" sz="2800" spc="15" dirty="0" smtClean="0">
                <a:latin typeface="Times New Roman" panose="02020603050405020304" pitchFamily="18" charset="0"/>
                <a:cs typeface="Times New Roman" panose="02020603050405020304" pitchFamily="18" charset="0"/>
              </a:rPr>
              <a:t>3</a:t>
            </a:r>
            <a:r>
              <a:rPr lang="pl-PL" sz="2800" spc="15" dirty="0" smtClean="0">
                <a:latin typeface="Times New Roman" panose="02020603050405020304" pitchFamily="18" charset="0"/>
                <a:cs typeface="Times New Roman" panose="02020603050405020304" pitchFamily="18" charset="0"/>
              </a:rPr>
              <a:t>4</a:t>
            </a:r>
            <a:r>
              <a:rPr lang="pl-PL" sz="2800" spc="15" dirty="0">
                <a:latin typeface="Times New Roman" panose="02020603050405020304" pitchFamily="18" charset="0"/>
                <a:cs typeface="Times New Roman" panose="02020603050405020304" pitchFamily="18" charset="0"/>
              </a:rPr>
              <a:t>3</a:t>
            </a:r>
            <a:r>
              <a:rPr sz="2800" spc="5" dirty="0" smtClean="0">
                <a:latin typeface="Times New Roman" panose="02020603050405020304" pitchFamily="18" charset="0"/>
                <a:cs typeface="Times New Roman" panose="02020603050405020304" pitchFamily="18" charset="0"/>
              </a:rPr>
              <a:t> </a:t>
            </a:r>
            <a:r>
              <a:rPr lang="lt-LT" sz="2800" spc="10" dirty="0" smtClean="0">
                <a:latin typeface="Times New Roman" panose="02020603050405020304" pitchFamily="18" charset="0"/>
                <a:cs typeface="Times New Roman" panose="02020603050405020304" pitchFamily="18" charset="0"/>
              </a:rPr>
              <a:t>iš </a:t>
            </a:r>
            <a:r>
              <a:rPr lang="lt-LT" sz="2800" dirty="0" smtClean="0">
                <a:latin typeface="Times New Roman" panose="02020603050405020304" pitchFamily="18" charset="0"/>
                <a:cs typeface="Times New Roman" panose="02020603050405020304" pitchFamily="18" charset="0"/>
              </a:rPr>
              <a:t>560</a:t>
            </a:r>
            <a:r>
              <a:rPr sz="2800" spc="10" dirty="0" smtClean="0">
                <a:latin typeface="Times New Roman" panose="02020603050405020304" pitchFamily="18" charset="0"/>
                <a:cs typeface="Times New Roman" panose="02020603050405020304" pitchFamily="18" charset="0"/>
              </a:rPr>
              <a:t>;</a:t>
            </a:r>
            <a:r>
              <a:rPr sz="2800" spc="-10" dirty="0" smtClean="0">
                <a:latin typeface="Times New Roman" panose="02020603050405020304" pitchFamily="18" charset="0"/>
                <a:cs typeface="Times New Roman" panose="02020603050405020304" pitchFamily="18" charset="0"/>
              </a:rPr>
              <a:t> </a:t>
            </a:r>
            <a:r>
              <a:rPr lang="lt-LT" sz="2800" b="1" spc="-10" dirty="0" smtClean="0">
                <a:latin typeface="Times New Roman" panose="02020603050405020304" pitchFamily="18" charset="0"/>
                <a:cs typeface="Times New Roman" panose="02020603050405020304" pitchFamily="18" charset="0"/>
              </a:rPr>
              <a:t>61</a:t>
            </a:r>
            <a:r>
              <a:rPr sz="2800" b="1" spc="10" dirty="0" smtClean="0">
                <a:latin typeface="Times New Roman" panose="02020603050405020304" pitchFamily="18" charset="0"/>
                <a:cs typeface="Times New Roman" panose="02020603050405020304" pitchFamily="18" charset="0"/>
              </a:rPr>
              <a:t>%</a:t>
            </a:r>
            <a:r>
              <a:rPr sz="2800" spc="10" dirty="0" smtClean="0">
                <a:latin typeface="Times New Roman" panose="02020603050405020304" pitchFamily="18" charset="0"/>
                <a:cs typeface="Times New Roman" panose="02020603050405020304" pitchFamily="18" charset="0"/>
              </a:rPr>
              <a:t>)</a:t>
            </a:r>
            <a:r>
              <a:rPr sz="2800" spc="15" dirty="0" smtClean="0">
                <a:latin typeface="Times New Roman" panose="02020603050405020304" pitchFamily="18" charset="0"/>
                <a:cs typeface="Times New Roman" panose="02020603050405020304" pitchFamily="18" charset="0"/>
              </a:rPr>
              <a:t> </a:t>
            </a:r>
            <a:endParaRPr lang="lt-LT" sz="2800" spc="15" dirty="0" smtClean="0">
              <a:latin typeface="Times New Roman" panose="02020603050405020304" pitchFamily="18" charset="0"/>
              <a:cs typeface="Times New Roman" panose="02020603050405020304" pitchFamily="18" charset="0"/>
            </a:endParaRPr>
          </a:p>
          <a:p>
            <a:pPr marL="12700">
              <a:lnSpc>
                <a:spcPct val="100000"/>
              </a:lnSpc>
              <a:spcBef>
                <a:spcPts val="130"/>
              </a:spcBef>
            </a:pPr>
            <a:r>
              <a:rPr lang="lt-LT" sz="2800" spc="10" dirty="0" smtClean="0">
                <a:latin typeface="Times New Roman" panose="02020603050405020304" pitchFamily="18" charset="0"/>
                <a:cs typeface="Times New Roman" panose="02020603050405020304" pitchFamily="18" charset="0"/>
              </a:rPr>
              <a:t>mokytojai</a:t>
            </a:r>
            <a:r>
              <a:rPr sz="2800" spc="-30" dirty="0" smtClean="0">
                <a:latin typeface="Times New Roman" panose="02020603050405020304" pitchFamily="18" charset="0"/>
                <a:cs typeface="Times New Roman" panose="02020603050405020304" pitchFamily="18" charset="0"/>
              </a:rPr>
              <a:t> </a:t>
            </a:r>
            <a:r>
              <a:rPr sz="2800" spc="15" dirty="0" smtClean="0">
                <a:latin typeface="Times New Roman" panose="02020603050405020304" pitchFamily="18" charset="0"/>
                <a:cs typeface="Times New Roman" panose="02020603050405020304" pitchFamily="18" charset="0"/>
              </a:rPr>
              <a:t>(</a:t>
            </a:r>
            <a:r>
              <a:rPr lang="lt-LT" sz="2800" spc="15" dirty="0" smtClean="0">
                <a:latin typeface="Times New Roman" panose="02020603050405020304" pitchFamily="18" charset="0"/>
                <a:cs typeface="Times New Roman" panose="02020603050405020304" pitchFamily="18" charset="0"/>
              </a:rPr>
              <a:t>63</a:t>
            </a:r>
            <a:r>
              <a:rPr sz="2800" spc="5" dirty="0" smtClean="0">
                <a:latin typeface="Times New Roman" panose="02020603050405020304" pitchFamily="18" charset="0"/>
                <a:cs typeface="Times New Roman" panose="02020603050405020304" pitchFamily="18" charset="0"/>
              </a:rPr>
              <a:t> </a:t>
            </a:r>
            <a:r>
              <a:rPr lang="lt-LT" sz="2800" spc="10" dirty="0" smtClean="0">
                <a:latin typeface="Times New Roman" panose="02020603050405020304" pitchFamily="18" charset="0"/>
                <a:cs typeface="Times New Roman" panose="02020603050405020304" pitchFamily="18" charset="0"/>
              </a:rPr>
              <a:t>iš</a:t>
            </a:r>
            <a:r>
              <a:rPr sz="2800" dirty="0" smtClean="0">
                <a:latin typeface="Times New Roman" panose="02020603050405020304" pitchFamily="18" charset="0"/>
                <a:cs typeface="Times New Roman" panose="02020603050405020304" pitchFamily="18" charset="0"/>
              </a:rPr>
              <a:t> </a:t>
            </a:r>
            <a:r>
              <a:rPr lang="lt-LT" sz="2800" spc="10" dirty="0" smtClean="0">
                <a:latin typeface="Times New Roman" panose="02020603050405020304" pitchFamily="18" charset="0"/>
                <a:cs typeface="Times New Roman" panose="02020603050405020304" pitchFamily="18" charset="0"/>
              </a:rPr>
              <a:t>71</a:t>
            </a:r>
            <a:r>
              <a:rPr sz="2800" spc="10" dirty="0" smtClean="0">
                <a:latin typeface="Times New Roman" panose="02020603050405020304" pitchFamily="18" charset="0"/>
                <a:cs typeface="Times New Roman" panose="02020603050405020304" pitchFamily="18" charset="0"/>
              </a:rPr>
              <a:t>;</a:t>
            </a:r>
            <a:r>
              <a:rPr lang="lt-LT" sz="2800" dirty="0" smtClean="0">
                <a:latin typeface="Times New Roman" panose="02020603050405020304" pitchFamily="18" charset="0"/>
                <a:cs typeface="Times New Roman" panose="02020603050405020304" pitchFamily="18" charset="0"/>
              </a:rPr>
              <a:t> </a:t>
            </a:r>
            <a:r>
              <a:rPr lang="lt-LT" sz="2800" b="1" spc="10" dirty="0" smtClean="0">
                <a:latin typeface="Times New Roman" panose="02020603050405020304" pitchFamily="18" charset="0"/>
                <a:cs typeface="Times New Roman" panose="02020603050405020304" pitchFamily="18" charset="0"/>
              </a:rPr>
              <a:t>89</a:t>
            </a:r>
            <a:r>
              <a:rPr sz="2800" b="1" spc="10" dirty="0" smtClean="0">
                <a:latin typeface="Times New Roman" panose="02020603050405020304" pitchFamily="18" charset="0"/>
                <a:cs typeface="Times New Roman" panose="02020603050405020304" pitchFamily="18" charset="0"/>
              </a:rPr>
              <a:t>%</a:t>
            </a:r>
            <a:r>
              <a:rPr sz="2800" spc="10" dirty="0" smtClean="0">
                <a:latin typeface="Times New Roman" panose="02020603050405020304" pitchFamily="18" charset="0"/>
                <a:cs typeface="Times New Roman" panose="02020603050405020304" pitchFamily="18" charset="0"/>
              </a:rPr>
              <a:t>).</a:t>
            </a:r>
            <a:endParaRPr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vadinimas 5"/>
          <p:cNvSpPr>
            <a:spLocks noGrp="1"/>
          </p:cNvSpPr>
          <p:nvPr>
            <p:ph type="ctrTitle"/>
          </p:nvPr>
        </p:nvSpPr>
        <p:spPr>
          <a:xfrm>
            <a:off x="802005" y="428625"/>
            <a:ext cx="9089390" cy="492443"/>
          </a:xfrm>
        </p:spPr>
        <p:txBody>
          <a:bodyPr/>
          <a:lstStyle/>
          <a:p>
            <a:pPr algn="ctr"/>
            <a:r>
              <a:rPr lang="lt-LT" sz="3200" dirty="0" smtClean="0">
                <a:solidFill>
                  <a:schemeClr val="tx1"/>
                </a:solidFill>
                <a:latin typeface="Times New Roman" panose="02020603050405020304" pitchFamily="18" charset="0"/>
                <a:cs typeface="Times New Roman" panose="02020603050405020304" pitchFamily="18" charset="0"/>
              </a:rPr>
              <a:t>II</a:t>
            </a:r>
            <a:r>
              <a:rPr lang="pl-PL" sz="3200" dirty="0" smtClean="0">
                <a:solidFill>
                  <a:schemeClr val="tx1"/>
                </a:solidFill>
                <a:latin typeface="Times New Roman" panose="02020603050405020304" pitchFamily="18" charset="0"/>
                <a:cs typeface="Times New Roman" panose="02020603050405020304" pitchFamily="18" charset="0"/>
              </a:rPr>
              <a:t>I</a:t>
            </a:r>
            <a:r>
              <a:rPr lang="lt-LT" sz="3200" dirty="0" smtClean="0">
                <a:solidFill>
                  <a:schemeClr val="tx1"/>
                </a:solidFill>
                <a:latin typeface="Times New Roman" panose="02020603050405020304" pitchFamily="18" charset="0"/>
                <a:cs typeface="Times New Roman" panose="02020603050405020304" pitchFamily="18" charset="0"/>
              </a:rPr>
              <a:t>. UGDYMOSI APLINKOS   </a:t>
            </a:r>
            <a:r>
              <a:rPr lang="lt-LT" sz="3200" i="1" dirty="0" smtClean="0">
                <a:solidFill>
                  <a:schemeClr val="tx1"/>
                </a:solidFill>
                <a:latin typeface="Times New Roman" panose="02020603050405020304" pitchFamily="18" charset="0"/>
                <a:cs typeface="Times New Roman" panose="02020603050405020304" pitchFamily="18" charset="0"/>
              </a:rPr>
              <a:t>(mokytojai)</a:t>
            </a:r>
            <a:endParaRPr lang="en-US" sz="3200" i="1" dirty="0">
              <a:solidFill>
                <a:schemeClr val="tx1"/>
              </a:solidFill>
              <a:latin typeface="Times New Roman" panose="02020603050405020304" pitchFamily="18" charset="0"/>
              <a:cs typeface="Times New Roman" panose="02020603050405020304" pitchFamily="18" charset="0"/>
            </a:endParaRPr>
          </a:p>
        </p:txBody>
      </p:sp>
      <p:graphicFrame>
        <p:nvGraphicFramePr>
          <p:cNvPr id="8" name="Lentelė 7"/>
          <p:cNvGraphicFramePr>
            <a:graphicFrameLocks noGrp="1"/>
          </p:cNvGraphicFramePr>
          <p:nvPr>
            <p:extLst>
              <p:ext uri="{D42A27DB-BD31-4B8C-83A1-F6EECF244321}">
                <p14:modId xmlns:p14="http://schemas.microsoft.com/office/powerpoint/2010/main" val="3864826839"/>
              </p:ext>
            </p:extLst>
          </p:nvPr>
        </p:nvGraphicFramePr>
        <p:xfrm>
          <a:off x="241300" y="1343025"/>
          <a:ext cx="10210800" cy="5715001"/>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2142915043"/>
                    </a:ext>
                  </a:extLst>
                </a:gridCol>
                <a:gridCol w="888806">
                  <a:extLst>
                    <a:ext uri="{9D8B030D-6E8A-4147-A177-3AD203B41FA5}">
                      <a16:colId xmlns:a16="http://schemas.microsoft.com/office/drawing/2014/main" val="3773726104"/>
                    </a:ext>
                  </a:extLst>
                </a:gridCol>
                <a:gridCol w="1016194">
                  <a:extLst>
                    <a:ext uri="{9D8B030D-6E8A-4147-A177-3AD203B41FA5}">
                      <a16:colId xmlns:a16="http://schemas.microsoft.com/office/drawing/2014/main" val="90556017"/>
                    </a:ext>
                  </a:extLst>
                </a:gridCol>
                <a:gridCol w="1828800">
                  <a:extLst>
                    <a:ext uri="{9D8B030D-6E8A-4147-A177-3AD203B41FA5}">
                      <a16:colId xmlns:a16="http://schemas.microsoft.com/office/drawing/2014/main" val="1928172044"/>
                    </a:ext>
                  </a:extLst>
                </a:gridCol>
              </a:tblGrid>
              <a:tr h="808438">
                <a:tc>
                  <a:txBody>
                    <a:bodyPr/>
                    <a:lstStyle/>
                    <a:p>
                      <a:pPr marL="7620" algn="ctr">
                        <a:lnSpc>
                          <a:spcPct val="100000"/>
                        </a:lnSpc>
                        <a:spcBef>
                          <a:spcPts val="25"/>
                        </a:spcBef>
                        <a:tabLst>
                          <a:tab pos="367665" algn="l"/>
                        </a:tabLst>
                      </a:pPr>
                      <a:r>
                        <a:rPr lang="en-US" sz="2000" b="1" cap="all" spc="-15" baseline="0" dirty="0" err="1" smtClean="0">
                          <a:solidFill>
                            <a:schemeClr val="tx1"/>
                          </a:solidFill>
                          <a:latin typeface="Times New Roman" panose="02020603050405020304" pitchFamily="18" charset="0"/>
                          <a:cs typeface="Times New Roman" panose="02020603050405020304" pitchFamily="18" charset="0"/>
                        </a:rPr>
                        <a:t>Teiginys</a:t>
                      </a:r>
                      <a:endParaRPr sz="2000" cap="all" baseline="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181116865"/>
                  </a:ext>
                </a:extLst>
              </a:tr>
              <a:tr h="876482">
                <a:tc>
                  <a:txBody>
                    <a:bodyPr/>
                    <a:lstStyle/>
                    <a:p>
                      <a:pPr marL="236220" indent="-228600" algn="just">
                        <a:lnSpc>
                          <a:spcPct val="100000"/>
                        </a:lnSpc>
                        <a:spcBef>
                          <a:spcPts val="25"/>
                        </a:spcBef>
                        <a:buFont typeface="+mj-lt"/>
                        <a:buAutoNum type="arabicPeriod"/>
                        <a:tabLst>
                          <a:tab pos="367665" algn="l"/>
                        </a:tabLst>
                      </a:pP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Ergonomiškumas (mokyklos aplinka patogi, sveika, palanki mokytis, erdvės lengvai pritaikomos skirtingiems mokymosi poreikiams).</a:t>
                      </a:r>
                      <a:endParaRPr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294640">
                        <a:lnSpc>
                          <a:spcPct val="100000"/>
                        </a:lnSpc>
                        <a:spcBef>
                          <a:spcPts val="25"/>
                        </a:spcBef>
                      </a:pPr>
                      <a:r>
                        <a:rPr lang="en-US" sz="1800" spc="10" dirty="0" smtClean="0">
                          <a:latin typeface="Times New Roman" panose="02020603050405020304" pitchFamily="18" charset="0"/>
                          <a:cs typeface="Times New Roman" panose="02020603050405020304" pitchFamily="18" charset="0"/>
                        </a:rPr>
                        <a:t>3/</a:t>
                      </a:r>
                      <a:r>
                        <a:rPr sz="1800" spc="10" dirty="0" smtClean="0">
                          <a:latin typeface="Times New Roman" panose="02020603050405020304" pitchFamily="18" charset="0"/>
                          <a:cs typeface="Times New Roman" panose="02020603050405020304" pitchFamily="18" charset="0"/>
                        </a:rPr>
                        <a:t>8</a:t>
                      </a:r>
                      <a:r>
                        <a:rPr lang="en-US" sz="1800" spc="10" dirty="0" smtClean="0">
                          <a:latin typeface="Times New Roman" panose="02020603050405020304" pitchFamily="18" charset="0"/>
                          <a:cs typeface="Times New Roman" panose="02020603050405020304" pitchFamily="18" charset="0"/>
                        </a:rPr>
                        <a:t>7,5</a:t>
                      </a:r>
                      <a:endParaRPr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R="155575" algn="r">
                        <a:lnSpc>
                          <a:spcPct val="100000"/>
                        </a:lnSpc>
                        <a:spcBef>
                          <a:spcPts val="10"/>
                        </a:spcBef>
                      </a:pPr>
                      <a:r>
                        <a:rPr sz="1800" spc="10" dirty="0" smtClean="0">
                          <a:latin typeface="Times New Roman" panose="02020603050405020304" pitchFamily="18" charset="0"/>
                          <a:cs typeface="Times New Roman" panose="02020603050405020304" pitchFamily="18" charset="0"/>
                        </a:rPr>
                        <a:t>31</a:t>
                      </a:r>
                      <a:r>
                        <a:rPr lang="lt-LT" sz="1800" spc="10" dirty="0" smtClean="0">
                          <a:latin typeface="Times New Roman" panose="02020603050405020304" pitchFamily="18" charset="0"/>
                          <a:cs typeface="Times New Roman" panose="02020603050405020304" pitchFamily="18" charset="0"/>
                        </a:rPr>
                        <a:t>2</a:t>
                      </a: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63195" marR="0" indent="0" defTabSz="914400" eaLnBrk="1" fontAlgn="auto" latinLnBrk="0" hangingPunct="1">
                        <a:lnSpc>
                          <a:spcPct val="100000"/>
                        </a:lnSpc>
                        <a:spcBef>
                          <a:spcPts val="10"/>
                        </a:spcBef>
                        <a:spcAft>
                          <a:spcPts val="0"/>
                        </a:spcAft>
                        <a:buClrTx/>
                        <a:buSzTx/>
                        <a:buFontTx/>
                        <a:buNone/>
                        <a:tabLst/>
                        <a:defRPr/>
                      </a:pPr>
                      <a:r>
                        <a:rPr lang="en-US" sz="1800" spc="5" dirty="0" err="1" smtClean="0">
                          <a:latin typeface="Times New Roman" panose="02020603050405020304" pitchFamily="18" charset="0"/>
                          <a:cs typeface="Times New Roman" panose="02020603050405020304" pitchFamily="18" charset="0"/>
                        </a:rPr>
                        <a:t>Ergonomiškumas</a:t>
                      </a:r>
                      <a:endParaRPr lang="en-US" sz="1800" dirty="0" smtClean="0">
                        <a:latin typeface="Times New Roman" panose="02020603050405020304" pitchFamily="18" charset="0"/>
                        <a:cs typeface="Times New Roman" panose="02020603050405020304" pitchFamily="18" charset="0"/>
                      </a:endParaRPr>
                    </a:p>
                    <a:p>
                      <a:pPr marL="163195">
                        <a:lnSpc>
                          <a:spcPct val="100000"/>
                        </a:lnSpc>
                        <a:spcBef>
                          <a:spcPts val="10"/>
                        </a:spcBef>
                      </a:pP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3654185705"/>
                  </a:ext>
                </a:extLst>
              </a:tr>
              <a:tr h="819159">
                <a:tc>
                  <a:txBody>
                    <a:bodyPr/>
                    <a:lstStyle/>
                    <a:p>
                      <a:pPr marL="7620" indent="0" algn="just">
                        <a:lnSpc>
                          <a:spcPct val="100000"/>
                        </a:lnSpc>
                        <a:spcBef>
                          <a:spcPts val="25"/>
                        </a:spcBef>
                        <a:buFont typeface="+mj-lt"/>
                        <a:buNone/>
                        <a:tabLst>
                          <a:tab pos="367665" algn="l"/>
                        </a:tabLst>
                      </a:pP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2.</a:t>
                      </a:r>
                      <a:r>
                        <a:rPr lang="pl-PL" sz="1800" b="0" i="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Įvairovė (įrangos ir priemonių įvairovė pakankama, rangos ir priemonių pakanka, jų paskirstymas teisingas).</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L="294640">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3/87,5</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R="155575" algn="r">
                        <a:lnSpc>
                          <a:spcPct val="100000"/>
                        </a:lnSpc>
                        <a:spcBef>
                          <a:spcPts val="10"/>
                        </a:spcBef>
                      </a:pPr>
                      <a:r>
                        <a:rPr sz="1800" spc="10" dirty="0" smtClean="0">
                          <a:latin typeface="Times New Roman" panose="02020603050405020304" pitchFamily="18" charset="0"/>
                          <a:cs typeface="Times New Roman" panose="02020603050405020304" pitchFamily="18" charset="0"/>
                        </a:rPr>
                        <a:t>31</a:t>
                      </a:r>
                      <a:r>
                        <a:rPr lang="lt-LT" sz="1800" spc="10" dirty="0" smtClean="0">
                          <a:latin typeface="Times New Roman" panose="02020603050405020304" pitchFamily="18" charset="0"/>
                          <a:cs typeface="Times New Roman" panose="02020603050405020304" pitchFamily="18" charset="0"/>
                        </a:rPr>
                        <a:t>1</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tc>
                  <a:txBody>
                    <a:bodyPr/>
                    <a:lstStyle/>
                    <a:p>
                      <a:pPr marL="163195">
                        <a:lnSpc>
                          <a:spcPct val="100000"/>
                        </a:lnSpc>
                        <a:spcBef>
                          <a:spcPts val="10"/>
                        </a:spcBef>
                      </a:pPr>
                      <a:r>
                        <a:rPr lang="lt-LT" sz="1800" dirty="0" smtClean="0">
                          <a:latin typeface="Times New Roman" panose="02020603050405020304" pitchFamily="18" charset="0"/>
                          <a:cs typeface="Times New Roman" panose="02020603050405020304" pitchFamily="18" charset="0"/>
                        </a:rPr>
                        <a:t>Įvairovė</a:t>
                      </a:r>
                      <a:r>
                        <a:rPr lang="lt-LT" sz="1800" baseline="0" dirty="0" smtClean="0">
                          <a:latin typeface="Times New Roman" panose="02020603050405020304" pitchFamily="18" charset="0"/>
                          <a:cs typeface="Times New Roman" panose="02020603050405020304" pitchFamily="18" charset="0"/>
                        </a:rPr>
                        <a:t> </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697051586"/>
                  </a:ext>
                </a:extLst>
              </a:tr>
              <a:tr h="819159">
                <a:tc>
                  <a:txBody>
                    <a:bodyPr/>
                    <a:lstStyle/>
                    <a:p>
                      <a:pPr marL="7620" indent="0" algn="just">
                        <a:lnSpc>
                          <a:spcPct val="100000"/>
                        </a:lnSpc>
                        <a:spcBef>
                          <a:spcPts val="25"/>
                        </a:spcBef>
                        <a:buFont typeface="+mj-lt"/>
                        <a:buNone/>
                        <a:tabLst>
                          <a:tab pos="367665" algn="l"/>
                        </a:tabLst>
                      </a:pPr>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3.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Šiuolaikiškumas (įranga ir priemonės atitinka šiuolaikinius ugdymo reikalavimus, garantuoja ugdymo kokybę).</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tc>
                  <a:txBody>
                    <a:bodyPr/>
                    <a:lstStyle/>
                    <a:p>
                      <a:pPr marL="294640">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3/87,5</a:t>
                      </a:r>
                      <a:endParaRPr lang="lt-LT"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tc>
                  <a:txBody>
                    <a:bodyPr/>
                    <a:lstStyle/>
                    <a:p>
                      <a:pPr marR="155575" algn="r">
                        <a:lnSpc>
                          <a:spcPct val="100000"/>
                        </a:lnSpc>
                        <a:spcBef>
                          <a:spcPts val="10"/>
                        </a:spcBef>
                      </a:pPr>
                      <a:r>
                        <a:rPr sz="1800" spc="10" dirty="0" smtClean="0">
                          <a:latin typeface="Times New Roman" panose="02020603050405020304" pitchFamily="18" charset="0"/>
                          <a:cs typeface="Times New Roman" panose="02020603050405020304" pitchFamily="18" charset="0"/>
                        </a:rPr>
                        <a:t>31</a:t>
                      </a:r>
                      <a:r>
                        <a:rPr lang="lt-LT" sz="1800" spc="10" dirty="0" smtClean="0">
                          <a:latin typeface="Times New Roman" panose="02020603050405020304" pitchFamily="18" charset="0"/>
                          <a:cs typeface="Times New Roman" panose="02020603050405020304" pitchFamily="18" charset="0"/>
                        </a:rPr>
                        <a:t>1</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L="163195">
                        <a:lnSpc>
                          <a:spcPct val="100000"/>
                        </a:lnSpc>
                        <a:spcBef>
                          <a:spcPts val="10"/>
                        </a:spcBef>
                      </a:pPr>
                      <a:r>
                        <a:rPr lang="en-US" sz="1800" spc="5" dirty="0" err="1" smtClean="0">
                          <a:latin typeface="Times New Roman" panose="02020603050405020304" pitchFamily="18" charset="0"/>
                          <a:cs typeface="Times New Roman" panose="02020603050405020304" pitchFamily="18" charset="0"/>
                        </a:rPr>
                        <a:t>Šiuolaikiškumas</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4163344829"/>
                  </a:ext>
                </a:extLst>
              </a:tr>
              <a:tr h="819159">
                <a:tc>
                  <a:txBody>
                    <a:bodyPr/>
                    <a:lstStyle/>
                    <a:p>
                      <a:pPr marL="7620" indent="0" algn="just">
                        <a:lnSpc>
                          <a:spcPct val="100000"/>
                        </a:lnSpc>
                        <a:spcBef>
                          <a:spcPts val="25"/>
                        </a:spcBef>
                        <a:buFont typeface="+mj-lt"/>
                        <a:buNone/>
                        <a:tabLst>
                          <a:tab pos="367665" algn="l"/>
                        </a:tabLst>
                      </a:pPr>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4.</a:t>
                      </a:r>
                      <a:r>
                        <a:rPr lang="pl-PL" sz="1800" b="0" i="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Estetiškumas (mokyklos interjeras estetiškas. Įvairių paskirčių erdvės skatina mokytis, bendrauti ir ilsėtis).</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solidFill>
                      <a:srgbClr val="92D050"/>
                    </a:solidFill>
                  </a:tcPr>
                </a:tc>
                <a:tc>
                  <a:txBody>
                    <a:bodyPr/>
                    <a:lstStyle/>
                    <a:p>
                      <a:pPr marL="294640">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4/100</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solidFill>
                      <a:srgbClr val="92D050"/>
                    </a:solidFill>
                  </a:tcPr>
                </a:tc>
                <a:tc>
                  <a:txBody>
                    <a:bodyPr/>
                    <a:lstStyle/>
                    <a:p>
                      <a:pPr marR="155575" algn="r">
                        <a:lnSpc>
                          <a:spcPct val="100000"/>
                        </a:lnSpc>
                        <a:spcBef>
                          <a:spcPts val="10"/>
                        </a:spcBef>
                      </a:pPr>
                      <a:r>
                        <a:rPr sz="1800" spc="10" dirty="0" smtClean="0">
                          <a:latin typeface="Times New Roman" panose="02020603050405020304" pitchFamily="18" charset="0"/>
                          <a:cs typeface="Times New Roman" panose="02020603050405020304" pitchFamily="18" charset="0"/>
                        </a:rPr>
                        <a:t>31</a:t>
                      </a:r>
                      <a:r>
                        <a:rPr lang="lt-LT" sz="1800" spc="10" dirty="0" smtClean="0">
                          <a:latin typeface="Times New Roman" panose="02020603050405020304" pitchFamily="18" charset="0"/>
                          <a:cs typeface="Times New Roman" panose="02020603050405020304" pitchFamily="18" charset="0"/>
                        </a:rPr>
                        <a:t>2</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solidFill>
                      <a:srgbClr val="92D050"/>
                    </a:solidFill>
                  </a:tcPr>
                </a:tc>
                <a:tc>
                  <a:txBody>
                    <a:bodyPr/>
                    <a:lstStyle/>
                    <a:p>
                      <a:pPr marL="163195">
                        <a:lnSpc>
                          <a:spcPct val="100000"/>
                        </a:lnSpc>
                        <a:spcBef>
                          <a:spcPts val="10"/>
                        </a:spcBef>
                      </a:pPr>
                      <a:r>
                        <a:rPr lang="lt-LT" sz="1800" spc="5" dirty="0" smtClean="0">
                          <a:latin typeface="Times New Roman" panose="02020603050405020304" pitchFamily="18" charset="0"/>
                          <a:cs typeface="Times New Roman" panose="02020603050405020304" pitchFamily="18" charset="0"/>
                        </a:rPr>
                        <a:t>Estetiškumas</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solidFill>
                      <a:srgbClr val="92D050"/>
                    </a:solidFill>
                  </a:tcPr>
                </a:tc>
                <a:extLst>
                  <a:ext uri="{0D108BD9-81ED-4DB2-BD59-A6C34878D82A}">
                    <a16:rowId xmlns:a16="http://schemas.microsoft.com/office/drawing/2014/main" val="1626682860"/>
                  </a:ext>
                </a:extLst>
              </a:tr>
              <a:tr h="788214">
                <a:tc>
                  <a:txBody>
                    <a:bodyPr/>
                    <a:lstStyle/>
                    <a:p>
                      <a:pPr marL="7620" indent="0" algn="just">
                        <a:lnSpc>
                          <a:spcPct val="100000"/>
                        </a:lnSpc>
                        <a:spcBef>
                          <a:spcPts val="25"/>
                        </a:spcBef>
                        <a:buFont typeface="+mj-lt"/>
                        <a:buNone/>
                        <a:tabLst>
                          <a:tab pos="367665" algn="l"/>
                        </a:tabLst>
                      </a:pPr>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5.</a:t>
                      </a:r>
                      <a:r>
                        <a:rPr lang="pl-PL" sz="1800" b="0" i="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Mokinių įtraukimas (mokiniai įtraukiami į bendrų mokyklos erdvių kūrimą).</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L="294640">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3/81,3</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R="155575" algn="r">
                        <a:lnSpc>
                          <a:spcPct val="100000"/>
                        </a:lnSpc>
                        <a:spcBef>
                          <a:spcPts val="10"/>
                        </a:spcBef>
                      </a:pPr>
                      <a:r>
                        <a:rPr sz="1800" spc="10" dirty="0">
                          <a:latin typeface="Times New Roman" panose="02020603050405020304" pitchFamily="18" charset="0"/>
                          <a:cs typeface="Times New Roman" panose="02020603050405020304" pitchFamily="18" charset="0"/>
                        </a:rPr>
                        <a:t>313</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tc>
                  <a:txBody>
                    <a:bodyPr/>
                    <a:lstStyle/>
                    <a:p>
                      <a:pPr marL="163195">
                        <a:lnSpc>
                          <a:spcPct val="100000"/>
                        </a:lnSpc>
                        <a:spcBef>
                          <a:spcPts val="10"/>
                        </a:spcBef>
                      </a:pPr>
                      <a:r>
                        <a:rPr sz="1800" spc="5" dirty="0" err="1">
                          <a:latin typeface="Times New Roman" panose="02020603050405020304" pitchFamily="18" charset="0"/>
                          <a:cs typeface="Times New Roman" panose="02020603050405020304" pitchFamily="18" charset="0"/>
                        </a:rPr>
                        <a:t>Mokinių</a:t>
                      </a:r>
                      <a:r>
                        <a:rPr sz="1800" spc="25" dirty="0">
                          <a:latin typeface="Times New Roman" panose="02020603050405020304" pitchFamily="18" charset="0"/>
                          <a:cs typeface="Times New Roman" panose="02020603050405020304" pitchFamily="18" charset="0"/>
                        </a:rPr>
                        <a:t> </a:t>
                      </a:r>
                      <a:r>
                        <a:rPr lang="lt-LT" sz="1800" spc="10" dirty="0" smtClean="0">
                          <a:latin typeface="Times New Roman" panose="02020603050405020304" pitchFamily="18" charset="0"/>
                          <a:cs typeface="Times New Roman" panose="02020603050405020304" pitchFamily="18" charset="0"/>
                        </a:rPr>
                        <a:t>įtraukimas</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938988803"/>
                  </a:ext>
                </a:extLst>
              </a:tr>
              <a:tr h="784390">
                <a:tc>
                  <a:txBody>
                    <a:bodyPr/>
                    <a:lstStyle/>
                    <a:p>
                      <a:pPr marL="7620" indent="0" algn="just">
                        <a:lnSpc>
                          <a:spcPct val="100000"/>
                        </a:lnSpc>
                        <a:spcBef>
                          <a:spcPts val="10"/>
                        </a:spcBef>
                        <a:buFont typeface="+mj-lt"/>
                        <a:buNone/>
                        <a:tabLst>
                          <a:tab pos="367665" algn="l"/>
                        </a:tabLst>
                      </a:pPr>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6.</a:t>
                      </a:r>
                      <a:r>
                        <a:rPr lang="pl-PL" sz="1800" b="0" i="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Mokinių darbų demonstravimas (mokyklos patalpos dekoruojamos mokinių darbais).</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tc>
                  <a:txBody>
                    <a:bodyPr/>
                    <a:lstStyle/>
                    <a:p>
                      <a:pPr marL="294640">
                        <a:lnSpc>
                          <a:spcPct val="100000"/>
                        </a:lnSpc>
                        <a:spcBef>
                          <a:spcPts val="10"/>
                        </a:spcBef>
                      </a:pPr>
                      <a:r>
                        <a:rPr lang="lt-LT" sz="1800" spc="10" dirty="0" smtClean="0">
                          <a:latin typeface="Times New Roman" panose="02020603050405020304" pitchFamily="18" charset="0"/>
                          <a:cs typeface="Times New Roman" panose="02020603050405020304" pitchFamily="18" charset="0"/>
                        </a:rPr>
                        <a:t>3/</a:t>
                      </a:r>
                      <a:r>
                        <a:rPr sz="1800" spc="10" dirty="0" smtClean="0">
                          <a:latin typeface="Times New Roman" panose="02020603050405020304" pitchFamily="18" charset="0"/>
                          <a:cs typeface="Times New Roman" panose="02020603050405020304" pitchFamily="18" charset="0"/>
                        </a:rPr>
                        <a:t>8</a:t>
                      </a:r>
                      <a:r>
                        <a:rPr lang="lt-LT" sz="1800" spc="10" dirty="0" smtClean="0">
                          <a:latin typeface="Times New Roman" panose="02020603050405020304" pitchFamily="18" charset="0"/>
                          <a:cs typeface="Times New Roman" panose="02020603050405020304" pitchFamily="18" charset="0"/>
                        </a:rPr>
                        <a:t>7,</a:t>
                      </a:r>
                      <a:r>
                        <a:rPr sz="1800" spc="10" dirty="0" smtClean="0">
                          <a:latin typeface="Times New Roman" panose="02020603050405020304" pitchFamily="18" charset="0"/>
                          <a:cs typeface="Times New Roman" panose="02020603050405020304" pitchFamily="18" charset="0"/>
                        </a:rPr>
                        <a:t>5</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tc>
                  <a:txBody>
                    <a:bodyPr/>
                    <a:lstStyle/>
                    <a:p>
                      <a:pPr marR="155575" algn="r">
                        <a:lnSpc>
                          <a:spcPct val="100000"/>
                        </a:lnSpc>
                      </a:pPr>
                      <a:r>
                        <a:rPr sz="1800" spc="10" dirty="0">
                          <a:latin typeface="Times New Roman" panose="02020603050405020304" pitchFamily="18" charset="0"/>
                          <a:cs typeface="Times New Roman" panose="02020603050405020304" pitchFamily="18" charset="0"/>
                        </a:rPr>
                        <a:t>313</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63195">
                        <a:lnSpc>
                          <a:spcPct val="100000"/>
                        </a:lnSpc>
                      </a:pPr>
                      <a:r>
                        <a:rPr sz="1800" spc="5" dirty="0">
                          <a:latin typeface="Times New Roman" panose="02020603050405020304" pitchFamily="18" charset="0"/>
                          <a:cs typeface="Times New Roman" panose="02020603050405020304" pitchFamily="18" charset="0"/>
                        </a:rPr>
                        <a:t>Mokinių</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darbų</a:t>
                      </a:r>
                      <a:r>
                        <a:rPr sz="1800" spc="-1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demonstravimas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1570408780"/>
                  </a:ext>
                </a:extLst>
              </a:tr>
            </a:tbl>
          </a:graphicData>
        </a:graphic>
      </p:graphicFrame>
    </p:spTree>
    <p:extLst>
      <p:ext uri="{BB962C8B-B14F-4D97-AF65-F5344CB8AC3E}">
        <p14:creationId xmlns:p14="http://schemas.microsoft.com/office/powerpoint/2010/main" val="14018355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avadinimas 5"/>
          <p:cNvSpPr>
            <a:spLocks noGrp="1"/>
          </p:cNvSpPr>
          <p:nvPr>
            <p:ph type="ctrTitle"/>
          </p:nvPr>
        </p:nvSpPr>
        <p:spPr>
          <a:xfrm>
            <a:off x="802005" y="504825"/>
            <a:ext cx="9089390" cy="492443"/>
          </a:xfrm>
        </p:spPr>
        <p:txBody>
          <a:bodyPr/>
          <a:lstStyle/>
          <a:p>
            <a:pPr algn="ctr"/>
            <a:r>
              <a:rPr lang="lt-LT" sz="3200" dirty="0" smtClean="0">
                <a:solidFill>
                  <a:schemeClr val="tx1"/>
                </a:solidFill>
                <a:latin typeface="Times New Roman" panose="02020603050405020304" pitchFamily="18" charset="0"/>
                <a:cs typeface="Times New Roman" panose="02020603050405020304" pitchFamily="18" charset="0"/>
              </a:rPr>
              <a:t>II</a:t>
            </a:r>
            <a:r>
              <a:rPr lang="pl-PL" sz="3200" dirty="0" smtClean="0">
                <a:solidFill>
                  <a:schemeClr val="tx1"/>
                </a:solidFill>
                <a:latin typeface="Times New Roman" panose="02020603050405020304" pitchFamily="18" charset="0"/>
                <a:cs typeface="Times New Roman" panose="02020603050405020304" pitchFamily="18" charset="0"/>
              </a:rPr>
              <a:t>I</a:t>
            </a:r>
            <a:r>
              <a:rPr lang="lt-LT" sz="3200" dirty="0" smtClean="0">
                <a:solidFill>
                  <a:schemeClr val="tx1"/>
                </a:solidFill>
                <a:latin typeface="Times New Roman" panose="02020603050405020304" pitchFamily="18" charset="0"/>
                <a:cs typeface="Times New Roman" panose="02020603050405020304" pitchFamily="18" charset="0"/>
              </a:rPr>
              <a:t>. UGDYMOSI APLINKOS   </a:t>
            </a:r>
            <a:r>
              <a:rPr lang="lt-LT" sz="3200" i="1" dirty="0" smtClean="0">
                <a:solidFill>
                  <a:schemeClr val="tx1"/>
                </a:solidFill>
                <a:latin typeface="Times New Roman" panose="02020603050405020304" pitchFamily="18" charset="0"/>
                <a:cs typeface="Times New Roman" panose="02020603050405020304" pitchFamily="18" charset="0"/>
              </a:rPr>
              <a:t>(mokytojai)</a:t>
            </a:r>
            <a:endParaRPr lang="en-US" sz="3200" i="1" dirty="0">
              <a:solidFill>
                <a:schemeClr val="tx1"/>
              </a:solidFill>
              <a:latin typeface="Times New Roman" panose="02020603050405020304" pitchFamily="18" charset="0"/>
              <a:cs typeface="Times New Roman" panose="02020603050405020304" pitchFamily="18" charset="0"/>
            </a:endParaRPr>
          </a:p>
        </p:txBody>
      </p:sp>
      <p:graphicFrame>
        <p:nvGraphicFramePr>
          <p:cNvPr id="7" name="Lentelė 6"/>
          <p:cNvGraphicFramePr>
            <a:graphicFrameLocks noGrp="1"/>
          </p:cNvGraphicFramePr>
          <p:nvPr>
            <p:extLst>
              <p:ext uri="{D42A27DB-BD31-4B8C-83A1-F6EECF244321}">
                <p14:modId xmlns:p14="http://schemas.microsoft.com/office/powerpoint/2010/main" val="1630116207"/>
              </p:ext>
            </p:extLst>
          </p:nvPr>
        </p:nvGraphicFramePr>
        <p:xfrm>
          <a:off x="241300" y="1343025"/>
          <a:ext cx="10287001" cy="5476480"/>
        </p:xfrm>
        <a:graphic>
          <a:graphicData uri="http://schemas.openxmlformats.org/drawingml/2006/table">
            <a:tbl>
              <a:tblPr firstRow="1" bandRow="1">
                <a:tableStyleId>{2D5ABB26-0587-4C30-8999-92F81FD0307C}</a:tableStyleId>
              </a:tblPr>
              <a:tblGrid>
                <a:gridCol w="6525336">
                  <a:extLst>
                    <a:ext uri="{9D8B030D-6E8A-4147-A177-3AD203B41FA5}">
                      <a16:colId xmlns:a16="http://schemas.microsoft.com/office/drawing/2014/main" val="2142915043"/>
                    </a:ext>
                  </a:extLst>
                </a:gridCol>
                <a:gridCol w="895439">
                  <a:extLst>
                    <a:ext uri="{9D8B030D-6E8A-4147-A177-3AD203B41FA5}">
                      <a16:colId xmlns:a16="http://schemas.microsoft.com/office/drawing/2014/main" val="3773726104"/>
                    </a:ext>
                  </a:extLst>
                </a:gridCol>
                <a:gridCol w="1023778">
                  <a:extLst>
                    <a:ext uri="{9D8B030D-6E8A-4147-A177-3AD203B41FA5}">
                      <a16:colId xmlns:a16="http://schemas.microsoft.com/office/drawing/2014/main" val="90556017"/>
                    </a:ext>
                  </a:extLst>
                </a:gridCol>
                <a:gridCol w="1842448">
                  <a:extLst>
                    <a:ext uri="{9D8B030D-6E8A-4147-A177-3AD203B41FA5}">
                      <a16:colId xmlns:a16="http://schemas.microsoft.com/office/drawing/2014/main" val="1928172044"/>
                    </a:ext>
                  </a:extLst>
                </a:gridCol>
              </a:tblGrid>
              <a:tr h="762000">
                <a:tc>
                  <a:txBody>
                    <a:bodyPr/>
                    <a:lstStyle/>
                    <a:p>
                      <a:pPr marL="7620" algn="ctr">
                        <a:lnSpc>
                          <a:spcPct val="100000"/>
                        </a:lnSpc>
                        <a:spcBef>
                          <a:spcPts val="25"/>
                        </a:spcBef>
                        <a:tabLst>
                          <a:tab pos="367665" algn="l"/>
                        </a:tabLst>
                      </a:pPr>
                      <a:r>
                        <a:rPr lang="en-US" sz="2000" b="1" cap="all" spc="-15" baseline="0" dirty="0" err="1" smtClean="0">
                          <a:solidFill>
                            <a:schemeClr val="tx1"/>
                          </a:solidFill>
                          <a:latin typeface="Times New Roman" panose="02020603050405020304" pitchFamily="18" charset="0"/>
                          <a:cs typeface="Times New Roman" panose="02020603050405020304" pitchFamily="18" charset="0"/>
                        </a:rPr>
                        <a:t>Teiginys</a:t>
                      </a:r>
                      <a:endParaRPr sz="2000" cap="all" baseline="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3181116865"/>
                  </a:ext>
                </a:extLst>
              </a:tr>
              <a:tr h="1002119">
                <a:tc>
                  <a:txBody>
                    <a:bodyPr/>
                    <a:lstStyle/>
                    <a:p>
                      <a:pPr marL="7620" indent="0">
                        <a:lnSpc>
                          <a:spcPct val="100000"/>
                        </a:lnSpc>
                        <a:spcBef>
                          <a:spcPts val="25"/>
                        </a:spcBef>
                        <a:buFont typeface="+mj-lt"/>
                        <a:buNone/>
                        <a:tabLst>
                          <a:tab pos="367665" algn="l"/>
                        </a:tabLst>
                      </a:pPr>
                      <a:r>
                        <a:rPr lang="pl-PL" sz="1800" dirty="0" smtClean="0">
                          <a:latin typeface="Times New Roman" panose="02020603050405020304" pitchFamily="18" charset="0"/>
                          <a:cs typeface="Times New Roman" panose="02020603050405020304" pitchFamily="18" charset="0"/>
                        </a:rPr>
                        <a:t>7. </a:t>
                      </a:r>
                      <a:r>
                        <a:rPr lang="lt-LT" sz="1800" dirty="0" smtClean="0">
                          <a:latin typeface="Times New Roman" panose="02020603050405020304" pitchFamily="18" charset="0"/>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Mokyklos</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teritorijos</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naudojimas</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ugdymui</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mokyklos</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teritorijos</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aplinkos</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pritaikomos</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įvairiam</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mokymuisi</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294640">
                        <a:lnSpc>
                          <a:spcPct val="100000"/>
                        </a:lnSpc>
                        <a:spcBef>
                          <a:spcPts val="25"/>
                        </a:spcBef>
                      </a:pPr>
                      <a:r>
                        <a:rPr lang="lt-LT" sz="1800" dirty="0" smtClean="0">
                          <a:latin typeface="Times New Roman" panose="02020603050405020304" pitchFamily="18" charset="0"/>
                          <a:cs typeface="Times New Roman" panose="02020603050405020304" pitchFamily="18" charset="0"/>
                        </a:rPr>
                        <a:t>3/87,5</a:t>
                      </a:r>
                      <a:endParaRPr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R="155575" algn="r">
                        <a:lnSpc>
                          <a:spcPct val="100000"/>
                        </a:lnSpc>
                        <a:spcBef>
                          <a:spcPts val="10"/>
                        </a:spcBef>
                      </a:pPr>
                      <a:r>
                        <a:rPr sz="1800" spc="10" dirty="0" smtClean="0">
                          <a:latin typeface="Times New Roman" panose="02020603050405020304" pitchFamily="18" charset="0"/>
                          <a:cs typeface="Times New Roman" panose="02020603050405020304" pitchFamily="18" charset="0"/>
                        </a:rPr>
                        <a:t>3</a:t>
                      </a:r>
                      <a:r>
                        <a:rPr lang="lt-LT" sz="1800" spc="10" dirty="0" smtClean="0">
                          <a:latin typeface="Times New Roman" panose="02020603050405020304" pitchFamily="18" charset="0"/>
                          <a:cs typeface="Times New Roman" panose="02020603050405020304" pitchFamily="18" charset="0"/>
                        </a:rPr>
                        <a:t>21</a:t>
                      </a: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63195" marR="499745" indent="-635">
                        <a:lnSpc>
                          <a:spcPts val="1480"/>
                        </a:lnSpc>
                      </a:pPr>
                      <a:r>
                        <a:rPr lang="en-US" sz="1800" spc="5" dirty="0" err="1" smtClean="0">
                          <a:latin typeface="Times New Roman" panose="02020603050405020304" pitchFamily="18" charset="0"/>
                          <a:cs typeface="Times New Roman" panose="02020603050405020304" pitchFamily="18" charset="0"/>
                        </a:rPr>
                        <a:t>Mokyklos</a:t>
                      </a:r>
                      <a:r>
                        <a:rPr lang="en-US" sz="1800" spc="5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teritorijos</a:t>
                      </a:r>
                      <a:r>
                        <a:rPr lang="en-US" sz="1800" spc="35"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naudojimas</a:t>
                      </a:r>
                      <a:r>
                        <a:rPr lang="en-US" sz="1800" spc="5" dirty="0" smtClean="0">
                          <a:latin typeface="Times New Roman" panose="02020603050405020304" pitchFamily="18" charset="0"/>
                          <a:cs typeface="Times New Roman" panose="02020603050405020304" pitchFamily="18" charset="0"/>
                        </a:rPr>
                        <a:t> </a:t>
                      </a:r>
                      <a:r>
                        <a:rPr lang="en-US" sz="1800" spc="-254"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ugdymui</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3654185705"/>
                  </a:ext>
                </a:extLst>
              </a:tr>
              <a:tr h="936579">
                <a:tc>
                  <a:txBody>
                    <a:bodyPr/>
                    <a:lstStyle/>
                    <a:p>
                      <a:pPr marL="7620" marR="0" indent="0" defTabSz="914400" eaLnBrk="1" fontAlgn="auto" latinLnBrk="0" hangingPunct="1">
                        <a:lnSpc>
                          <a:spcPct val="100000"/>
                        </a:lnSpc>
                        <a:spcBef>
                          <a:spcPts val="25"/>
                        </a:spcBef>
                        <a:spcAft>
                          <a:spcPts val="0"/>
                        </a:spcAft>
                        <a:buClrTx/>
                        <a:buSzTx/>
                        <a:buFont typeface="+mj-lt"/>
                        <a:buNone/>
                        <a:tabLst>
                          <a:tab pos="367665" algn="l"/>
                        </a:tabLst>
                        <a:defRPr/>
                      </a:pPr>
                      <a:r>
                        <a:rPr lang="pl-PL" sz="1800" dirty="0" smtClean="0">
                          <a:latin typeface="Times New Roman" panose="02020603050405020304" pitchFamily="18" charset="0"/>
                          <a:cs typeface="Times New Roman" panose="02020603050405020304" pitchFamily="18" charset="0"/>
                        </a:rPr>
                        <a:t>8. </a:t>
                      </a:r>
                      <a:r>
                        <a:rPr lang="lt-LT" sz="1800" dirty="0" smtClean="0">
                          <a:latin typeface="Times New Roman" panose="02020603050405020304" pitchFamily="18" charset="0"/>
                          <a:cs typeface="Times New Roman" panose="02020603050405020304" pitchFamily="18" charset="0"/>
                        </a:rPr>
                        <a:t>Edukacinės išvykos (mokytojai organizuoja mokymąsį už mokyklos ribų, tobulina mokymąsį metodus ir ieško naujų galimybių).</a:t>
                      </a:r>
                    </a:p>
                  </a:txBody>
                  <a:tcPr marL="0" marR="0" marT="3175" marB="0">
                    <a:lnT w="9525">
                      <a:solidFill>
                        <a:srgbClr val="C6C6C1"/>
                      </a:solidFill>
                      <a:prstDash val="solid"/>
                    </a:lnT>
                    <a:lnB w="9525">
                      <a:solidFill>
                        <a:srgbClr val="C6C6C1"/>
                      </a:solidFill>
                      <a:prstDash val="solid"/>
                    </a:lnB>
                  </a:tcPr>
                </a:tc>
                <a:tc>
                  <a:txBody>
                    <a:bodyPr/>
                    <a:lstStyle/>
                    <a:p>
                      <a:pPr marL="294640">
                        <a:lnSpc>
                          <a:spcPct val="100000"/>
                        </a:lnSpc>
                        <a:spcBef>
                          <a:spcPts val="25"/>
                        </a:spcBef>
                      </a:pPr>
                      <a:r>
                        <a:rPr lang="en-US" sz="1800" spc="10" dirty="0" smtClean="0">
                          <a:latin typeface="Times New Roman" panose="02020603050405020304" pitchFamily="18" charset="0"/>
                          <a:cs typeface="Times New Roman" panose="02020603050405020304" pitchFamily="18" charset="0"/>
                        </a:rPr>
                        <a:t>4/95,9</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R="155575" algn="r">
                        <a:lnSpc>
                          <a:spcPct val="100000"/>
                        </a:lnSpc>
                        <a:spcBef>
                          <a:spcPts val="10"/>
                        </a:spcBef>
                      </a:pPr>
                      <a:r>
                        <a:rPr sz="1800" spc="10" dirty="0" smtClean="0">
                          <a:latin typeface="Times New Roman" panose="02020603050405020304" pitchFamily="18" charset="0"/>
                          <a:cs typeface="Times New Roman" panose="02020603050405020304" pitchFamily="18" charset="0"/>
                        </a:rPr>
                        <a:t>3</a:t>
                      </a:r>
                      <a:r>
                        <a:rPr lang="en-US" sz="1800" spc="10" dirty="0" smtClean="0">
                          <a:latin typeface="Times New Roman" panose="02020603050405020304" pitchFamily="18" charset="0"/>
                          <a:cs typeface="Times New Roman" panose="02020603050405020304" pitchFamily="18" charset="0"/>
                        </a:rPr>
                        <a:t>2</a:t>
                      </a:r>
                      <a:r>
                        <a:rPr sz="1800" spc="10" dirty="0" smtClean="0">
                          <a:latin typeface="Times New Roman" panose="02020603050405020304" pitchFamily="18" charset="0"/>
                          <a:cs typeface="Times New Roman" panose="02020603050405020304" pitchFamily="18" charset="0"/>
                        </a:rPr>
                        <a:t>1</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tc>
                  <a:txBody>
                    <a:bodyPr/>
                    <a:lstStyle/>
                    <a:p>
                      <a:pPr marL="163195">
                        <a:lnSpc>
                          <a:spcPct val="100000"/>
                        </a:lnSpc>
                      </a:pPr>
                      <a:r>
                        <a:rPr lang="lt-LT" sz="1800" spc="5" dirty="0" smtClean="0">
                          <a:latin typeface="Times New Roman" panose="02020603050405020304" pitchFamily="18" charset="0"/>
                          <a:cs typeface="Times New Roman" panose="02020603050405020304" pitchFamily="18" charset="0"/>
                        </a:rPr>
                        <a:t>Edukacinės</a:t>
                      </a:r>
                      <a:r>
                        <a:rPr lang="lt-LT" sz="1800" spc="-10" dirty="0" smtClean="0">
                          <a:latin typeface="Times New Roman" panose="02020603050405020304" pitchFamily="18" charset="0"/>
                          <a:cs typeface="Times New Roman" panose="02020603050405020304" pitchFamily="18" charset="0"/>
                        </a:rPr>
                        <a:t> </a:t>
                      </a:r>
                      <a:r>
                        <a:rPr lang="lt-LT" sz="1800" spc="-5" dirty="0" smtClean="0">
                          <a:latin typeface="Times New Roman" panose="02020603050405020304" pitchFamily="18" charset="0"/>
                          <a:cs typeface="Times New Roman" panose="02020603050405020304" pitchFamily="18" charset="0"/>
                        </a:rPr>
                        <a:t>išvykos</a:t>
                      </a:r>
                      <a:endParaRPr lang="lt-LT"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697051586"/>
                  </a:ext>
                </a:extLst>
              </a:tr>
              <a:tr h="936579">
                <a:tc>
                  <a:txBody>
                    <a:bodyPr/>
                    <a:lstStyle/>
                    <a:p>
                      <a:pPr marL="7620" marR="286385" indent="0">
                        <a:lnSpc>
                          <a:spcPts val="1480"/>
                        </a:lnSpc>
                        <a:buFont typeface="+mj-lt"/>
                        <a:buNone/>
                        <a:tabLst>
                          <a:tab pos="344805" algn="l"/>
                        </a:tabLst>
                      </a:pPr>
                      <a:endParaRPr lang="lt-LT" sz="1800" b="0" i="0" dirty="0" smtClean="0">
                        <a:solidFill>
                          <a:schemeClr val="tx1"/>
                        </a:solidFill>
                        <a:effectLst/>
                        <a:latin typeface="Times New Roman" panose="02020603050405020304" pitchFamily="18" charset="0"/>
                        <a:ea typeface="+mn-ea"/>
                        <a:cs typeface="Times New Roman" panose="02020603050405020304" pitchFamily="18" charset="0"/>
                      </a:endParaRPr>
                    </a:p>
                    <a:p>
                      <a:pPr marL="7620" marR="286385" indent="0">
                        <a:lnSpc>
                          <a:spcPts val="1480"/>
                        </a:lnSpc>
                        <a:buFont typeface="+mj-lt"/>
                        <a:buNone/>
                        <a:tabLst>
                          <a:tab pos="344805" algn="l"/>
                        </a:tabLst>
                      </a:pPr>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9.</a:t>
                      </a:r>
                      <a:r>
                        <a:rPr lang="pl-PL" sz="1800" b="0" i="0" baseline="0" dirty="0" smtClean="0">
                          <a:solidFill>
                            <a:schemeClr val="tx1"/>
                          </a:solidFill>
                          <a:effectLst/>
                          <a:latin typeface="Times New Roman" panose="02020603050405020304" pitchFamily="18" charset="0"/>
                          <a:ea typeface="+mn-ea"/>
                          <a:cs typeface="Times New Roman" panose="02020603050405020304" pitchFamily="18" charset="0"/>
                        </a:rPr>
                        <a:t>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Tikslingumas (mokytojai tikslingai panaudoja informacinės ir komunikacinės technologijas).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294005">
                        <a:lnSpc>
                          <a:spcPct val="100000"/>
                        </a:lnSpc>
                        <a:spcBef>
                          <a:spcPts val="10"/>
                        </a:spcBef>
                      </a:pPr>
                      <a:r>
                        <a:rPr lang="lt-LT" sz="1800" spc="10" dirty="0" smtClean="0">
                          <a:latin typeface="Times New Roman" panose="02020603050405020304" pitchFamily="18" charset="0"/>
                          <a:cs typeface="Times New Roman" panose="02020603050405020304" pitchFamily="18" charset="0"/>
                        </a:rPr>
                        <a:t>4/97,9</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R="155575" algn="r">
                        <a:lnSpc>
                          <a:spcPct val="100000"/>
                        </a:lnSpc>
                      </a:pPr>
                      <a:r>
                        <a:rPr sz="1800" spc="10" dirty="0" smtClean="0">
                          <a:latin typeface="Times New Roman" panose="02020603050405020304" pitchFamily="18" charset="0"/>
                          <a:cs typeface="Times New Roman" panose="02020603050405020304" pitchFamily="18" charset="0"/>
                        </a:rPr>
                        <a:t>32</a:t>
                      </a:r>
                      <a:r>
                        <a:rPr lang="lt-LT" sz="1800" spc="10" dirty="0" smtClean="0">
                          <a:latin typeface="Times New Roman" panose="02020603050405020304" pitchFamily="18" charset="0"/>
                          <a:cs typeface="Times New Roman" panose="02020603050405020304" pitchFamily="18" charset="0"/>
                        </a:rPr>
                        <a:t>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63195">
                        <a:lnSpc>
                          <a:spcPct val="100000"/>
                        </a:lnSpc>
                      </a:pPr>
                      <a:r>
                        <a:rPr lang="en-US" sz="1800" spc="5" dirty="0" err="1" smtClean="0">
                          <a:latin typeface="Times New Roman" panose="02020603050405020304" pitchFamily="18" charset="0"/>
                          <a:cs typeface="Times New Roman" panose="02020603050405020304" pitchFamily="18" charset="0"/>
                        </a:rPr>
                        <a:t>Tikslingumas</a:t>
                      </a:r>
                      <a:endParaRPr lang="en-US"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4163344829"/>
                  </a:ext>
                </a:extLst>
              </a:tr>
              <a:tr h="942377">
                <a:tc>
                  <a:txBody>
                    <a:bodyPr/>
                    <a:lstStyle/>
                    <a:p>
                      <a:pPr marL="7620" indent="0">
                        <a:lnSpc>
                          <a:spcPct val="100000"/>
                        </a:lnSpc>
                        <a:spcBef>
                          <a:spcPts val="10"/>
                        </a:spcBef>
                        <a:buFont typeface="+mj-lt"/>
                        <a:buNone/>
                        <a:tabLst>
                          <a:tab pos="344805" algn="l"/>
                        </a:tabLst>
                      </a:pPr>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10.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Įvairiapusiškumas (mokytojai skatina naudotis kuo įvairesnėmis mokymosi priemonėmis, technologijomis, informacijos šaltiniais ir ryšiais).</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L="294005">
                        <a:lnSpc>
                          <a:spcPct val="100000"/>
                        </a:lnSpc>
                        <a:spcBef>
                          <a:spcPts val="10"/>
                        </a:spcBef>
                      </a:pPr>
                      <a:r>
                        <a:rPr lang="lt-LT" sz="1800" spc="10" dirty="0" smtClean="0">
                          <a:latin typeface="Times New Roman" panose="02020603050405020304" pitchFamily="18" charset="0"/>
                          <a:cs typeface="Times New Roman" panose="02020603050405020304" pitchFamily="18" charset="0"/>
                        </a:rPr>
                        <a:t>4/97,9</a:t>
                      </a:r>
                      <a:endParaRPr lang="lt-LT"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R="155575" algn="r">
                        <a:lnSpc>
                          <a:spcPct val="100000"/>
                        </a:lnSpc>
                      </a:pPr>
                      <a:r>
                        <a:rPr sz="1800" spc="10" dirty="0">
                          <a:latin typeface="Times New Roman" panose="02020603050405020304" pitchFamily="18" charset="0"/>
                          <a:cs typeface="Times New Roman" panose="02020603050405020304" pitchFamily="18" charset="0"/>
                        </a:rPr>
                        <a:t>322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62560">
                        <a:lnSpc>
                          <a:spcPct val="100000"/>
                        </a:lnSpc>
                        <a:spcBef>
                          <a:spcPts val="25"/>
                        </a:spcBef>
                      </a:pPr>
                      <a:r>
                        <a:rPr lang="en-US" sz="1800" spc="5" dirty="0" err="1" smtClean="0">
                          <a:latin typeface="Times New Roman" panose="02020603050405020304" pitchFamily="18" charset="0"/>
                          <a:cs typeface="Times New Roman" panose="02020603050405020304" pitchFamily="18" charset="0"/>
                        </a:rPr>
                        <a:t>Įvairiapusiškumas</a:t>
                      </a:r>
                      <a:endParaRPr lang="en-US"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1626682860"/>
                  </a:ext>
                </a:extLst>
              </a:tr>
              <a:tr h="896826">
                <a:tc>
                  <a:txBody>
                    <a:bodyPr/>
                    <a:lstStyle/>
                    <a:p>
                      <a:endParaRPr lang="en-US" dirty="0"/>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endParaRPr lang="en-US"/>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endParaRPr lang="en-US"/>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endParaRPr lang="en-US" dirty="0"/>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570408780"/>
                  </a:ext>
                </a:extLst>
              </a:tr>
            </a:tbl>
          </a:graphicData>
        </a:graphic>
      </p:graphicFrame>
    </p:spTree>
    <p:extLst>
      <p:ext uri="{BB962C8B-B14F-4D97-AF65-F5344CB8AC3E}">
        <p14:creationId xmlns:p14="http://schemas.microsoft.com/office/powerpoint/2010/main" val="573418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5"/>
          <p:cNvSpPr txBox="1">
            <a:spLocks/>
          </p:cNvSpPr>
          <p:nvPr/>
        </p:nvSpPr>
        <p:spPr>
          <a:xfrm>
            <a:off x="802005" y="428625"/>
            <a:ext cx="9089390" cy="492443"/>
          </a:xfrm>
          <a:prstGeom prst="rect">
            <a:avLst/>
          </a:prstGeom>
        </p:spPr>
        <p:txBody>
          <a:bodyPr wrap="square" lIns="0" tIns="0" rIns="0" bIns="0">
            <a:spAutoFit/>
          </a:bodyPr>
          <a:lstStyle>
            <a:lvl1pPr>
              <a:defRPr sz="2250" b="0" i="0">
                <a:solidFill>
                  <a:schemeClr val="bg1"/>
                </a:solidFill>
                <a:latin typeface="Calibri"/>
                <a:ea typeface="+mj-ea"/>
                <a:cs typeface="Calibri"/>
              </a:defRPr>
            </a:lvl1pPr>
          </a:lstStyle>
          <a:p>
            <a:pPr algn="ctr"/>
            <a:r>
              <a:rPr lang="lt-LT" sz="3200" kern="0" dirty="0" smtClean="0">
                <a:solidFill>
                  <a:schemeClr val="tx1"/>
                </a:solidFill>
                <a:latin typeface="Times New Roman" panose="02020603050405020304" pitchFamily="18" charset="0"/>
                <a:cs typeface="Times New Roman" panose="02020603050405020304" pitchFamily="18" charset="0"/>
              </a:rPr>
              <a:t>II</a:t>
            </a:r>
            <a:r>
              <a:rPr lang="pl-PL" sz="3200" kern="0" dirty="0" smtClean="0">
                <a:solidFill>
                  <a:schemeClr val="tx1"/>
                </a:solidFill>
                <a:latin typeface="Times New Roman" panose="02020603050405020304" pitchFamily="18" charset="0"/>
                <a:cs typeface="Times New Roman" panose="02020603050405020304" pitchFamily="18" charset="0"/>
              </a:rPr>
              <a:t>I</a:t>
            </a:r>
            <a:r>
              <a:rPr lang="lt-LT" sz="3200" kern="0" dirty="0" smtClean="0">
                <a:solidFill>
                  <a:schemeClr val="tx1"/>
                </a:solidFill>
                <a:latin typeface="Times New Roman" panose="02020603050405020304" pitchFamily="18" charset="0"/>
                <a:cs typeface="Times New Roman" panose="02020603050405020304" pitchFamily="18" charset="0"/>
              </a:rPr>
              <a:t>. UGDYMOSI APLINKOS   </a:t>
            </a:r>
            <a:r>
              <a:rPr lang="lt-LT" sz="3200" i="1" kern="0" dirty="0" smtClean="0">
                <a:solidFill>
                  <a:schemeClr val="tx1"/>
                </a:solidFill>
                <a:latin typeface="Times New Roman" panose="02020603050405020304" pitchFamily="18" charset="0"/>
                <a:cs typeface="Times New Roman" panose="02020603050405020304" pitchFamily="18" charset="0"/>
              </a:rPr>
              <a:t>(</a:t>
            </a:r>
            <a:r>
              <a:rPr lang="pl-PL" sz="3200" i="1" kern="0" dirty="0" smtClean="0">
                <a:solidFill>
                  <a:schemeClr val="tx1"/>
                </a:solidFill>
                <a:latin typeface="Times New Roman" panose="02020603050405020304" pitchFamily="18" charset="0"/>
                <a:cs typeface="Times New Roman" panose="02020603050405020304" pitchFamily="18" charset="0"/>
              </a:rPr>
              <a:t>t</a:t>
            </a:r>
            <a:r>
              <a:rPr lang="lt-LT" sz="3200" i="1" kern="0" dirty="0" err="1" smtClean="0">
                <a:solidFill>
                  <a:schemeClr val="tx1"/>
                </a:solidFill>
                <a:latin typeface="Times New Roman" panose="02020603050405020304" pitchFamily="18" charset="0"/>
                <a:cs typeface="Times New Roman" panose="02020603050405020304" pitchFamily="18" charset="0"/>
              </a:rPr>
              <a:t>ėvai</a:t>
            </a:r>
            <a:r>
              <a:rPr lang="lt-LT" sz="3200" i="1" kern="0" dirty="0" smtClean="0">
                <a:solidFill>
                  <a:schemeClr val="tx1"/>
                </a:solidFill>
                <a:latin typeface="Times New Roman" panose="02020603050405020304" pitchFamily="18" charset="0"/>
                <a:cs typeface="Times New Roman" panose="02020603050405020304" pitchFamily="18" charset="0"/>
              </a:rPr>
              <a:t>)</a:t>
            </a:r>
            <a:endParaRPr lang="en-US" sz="3200" i="1" kern="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Lentelė 4"/>
          <p:cNvGraphicFramePr>
            <a:graphicFrameLocks noGrp="1"/>
          </p:cNvGraphicFramePr>
          <p:nvPr>
            <p:extLst>
              <p:ext uri="{D42A27DB-BD31-4B8C-83A1-F6EECF244321}">
                <p14:modId xmlns:p14="http://schemas.microsoft.com/office/powerpoint/2010/main" val="2870130897"/>
              </p:ext>
            </p:extLst>
          </p:nvPr>
        </p:nvGraphicFramePr>
        <p:xfrm>
          <a:off x="241300" y="1343025"/>
          <a:ext cx="10287001" cy="5614579"/>
        </p:xfrm>
        <a:graphic>
          <a:graphicData uri="http://schemas.openxmlformats.org/drawingml/2006/table">
            <a:tbl>
              <a:tblPr firstRow="1" bandRow="1">
                <a:tableStyleId>{2D5ABB26-0587-4C30-8999-92F81FD0307C}</a:tableStyleId>
              </a:tblPr>
              <a:tblGrid>
                <a:gridCol w="6705600">
                  <a:extLst>
                    <a:ext uri="{9D8B030D-6E8A-4147-A177-3AD203B41FA5}">
                      <a16:colId xmlns:a16="http://schemas.microsoft.com/office/drawing/2014/main" val="2142915043"/>
                    </a:ext>
                  </a:extLst>
                </a:gridCol>
                <a:gridCol w="914400">
                  <a:extLst>
                    <a:ext uri="{9D8B030D-6E8A-4147-A177-3AD203B41FA5}">
                      <a16:colId xmlns:a16="http://schemas.microsoft.com/office/drawing/2014/main" val="3773726104"/>
                    </a:ext>
                  </a:extLst>
                </a:gridCol>
                <a:gridCol w="838200">
                  <a:extLst>
                    <a:ext uri="{9D8B030D-6E8A-4147-A177-3AD203B41FA5}">
                      <a16:colId xmlns:a16="http://schemas.microsoft.com/office/drawing/2014/main" val="90556017"/>
                    </a:ext>
                  </a:extLst>
                </a:gridCol>
                <a:gridCol w="1828801">
                  <a:extLst>
                    <a:ext uri="{9D8B030D-6E8A-4147-A177-3AD203B41FA5}">
                      <a16:colId xmlns:a16="http://schemas.microsoft.com/office/drawing/2014/main" val="1928172044"/>
                    </a:ext>
                  </a:extLst>
                </a:gridCol>
              </a:tblGrid>
              <a:tr h="762000">
                <a:tc>
                  <a:txBody>
                    <a:bodyPr/>
                    <a:lstStyle/>
                    <a:p>
                      <a:pPr marL="7620" algn="ctr">
                        <a:lnSpc>
                          <a:spcPct val="100000"/>
                        </a:lnSpc>
                        <a:spcBef>
                          <a:spcPts val="25"/>
                        </a:spcBef>
                        <a:tabLst>
                          <a:tab pos="367665" algn="l"/>
                        </a:tabLst>
                      </a:pPr>
                      <a:r>
                        <a:rPr lang="en-US" sz="2000" b="1" cap="all" spc="-15" baseline="0" dirty="0" err="1" smtClean="0">
                          <a:solidFill>
                            <a:schemeClr val="tx1"/>
                          </a:solidFill>
                          <a:latin typeface="Times New Roman" panose="02020603050405020304" pitchFamily="18" charset="0"/>
                          <a:cs typeface="Times New Roman" panose="02020603050405020304" pitchFamily="18" charset="0"/>
                        </a:rPr>
                        <a:t>Teiginys</a:t>
                      </a:r>
                      <a:endParaRPr sz="2000" cap="all" baseline="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3181116865"/>
                  </a:ext>
                </a:extLst>
              </a:tr>
              <a:tr h="936696">
                <a:tc>
                  <a:txBody>
                    <a:bodyPr/>
                    <a:lstStyle/>
                    <a:p>
                      <a:r>
                        <a:rPr lang="lt-LT" sz="1800" b="0" i="0" baseline="0" dirty="0" smtClean="0">
                          <a:solidFill>
                            <a:schemeClr val="tx1"/>
                          </a:solidFill>
                          <a:effectLst/>
                          <a:latin typeface="Times New Roman" panose="02020603050405020304" pitchFamily="18" charset="0"/>
                          <a:ea typeface="+mn-ea"/>
                          <a:cs typeface="Times New Roman" panose="02020603050405020304" pitchFamily="18" charset="0"/>
                        </a:rPr>
                        <a:t> 1.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Mokykloje vyksta įvairios netradicinės pamokos: integruotos, projektinės ir kt.</a:t>
                      </a:r>
                      <a:endParaRPr lang="en-US"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r>
                        <a:rPr lang="en-US" sz="1800" dirty="0" smtClean="0">
                          <a:latin typeface="Times New Roman" panose="02020603050405020304" pitchFamily="18" charset="0"/>
                          <a:cs typeface="Times New Roman" panose="02020603050405020304" pitchFamily="18" charset="0"/>
                        </a:rPr>
                        <a:t>4/93,7</a:t>
                      </a:r>
                      <a:endParaRPr lang="en-US"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r>
                        <a:rPr lang="en-US" sz="1800" dirty="0" smtClean="0">
                          <a:latin typeface="Times New Roman" panose="02020603050405020304" pitchFamily="18" charset="0"/>
                          <a:cs typeface="Times New Roman" panose="02020603050405020304" pitchFamily="18" charset="0"/>
                        </a:rPr>
                        <a:t>322</a:t>
                      </a:r>
                      <a:endParaRPr lang="en-US"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1440">
                        <a:lnSpc>
                          <a:spcPct val="100000"/>
                        </a:lnSpc>
                        <a:spcBef>
                          <a:spcPts val="10"/>
                        </a:spcBef>
                      </a:pPr>
                      <a:r>
                        <a:rPr lang="en-US" sz="1800" spc="5" dirty="0" err="1" smtClean="0">
                          <a:latin typeface="Times New Roman" panose="02020603050405020304" pitchFamily="18" charset="0"/>
                          <a:cs typeface="Times New Roman" panose="02020603050405020304" pitchFamily="18" charset="0"/>
                        </a:rPr>
                        <a:t>Tikslingumas</a:t>
                      </a:r>
                      <a:endParaRPr lang="en-US"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3654185705"/>
                  </a:ext>
                </a:extLst>
              </a:tr>
              <a:tr h="702522">
                <a:tc>
                  <a:txBody>
                    <a:bodyPr/>
                    <a:lstStyle/>
                    <a:p>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2. </a:t>
                      </a:r>
                      <a:r>
                        <a:rPr lang="fi-FI" sz="1800" b="0" i="0" dirty="0" smtClean="0">
                          <a:solidFill>
                            <a:schemeClr val="tx1"/>
                          </a:solidFill>
                          <a:effectLst/>
                          <a:latin typeface="Times New Roman" panose="02020603050405020304" pitchFamily="18" charset="0"/>
                          <a:ea typeface="+mn-ea"/>
                          <a:cs typeface="Times New Roman" panose="02020603050405020304" pitchFamily="18" charset="0"/>
                        </a:rPr>
                        <a:t>Mano vaikas mokykloje jaučiasi gerai</a:t>
                      </a:r>
                      <a:endParaRPr lang="en-US"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tc>
                  <a:txBody>
                    <a:bodyPr/>
                    <a:lstStyle/>
                    <a:p>
                      <a:r>
                        <a:rPr lang="en-US" sz="1800" dirty="0" smtClean="0">
                          <a:latin typeface="Times New Roman" panose="02020603050405020304" pitchFamily="18" charset="0"/>
                          <a:cs typeface="Times New Roman" panose="02020603050405020304" pitchFamily="18" charset="0"/>
                        </a:rPr>
                        <a:t>4/92,8</a:t>
                      </a:r>
                      <a:endParaRPr lang="en-US"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tc>
                  <a:txBody>
                    <a:bodyPr/>
                    <a:lstStyle/>
                    <a:p>
                      <a:r>
                        <a:rPr lang="en-US" sz="1800" dirty="0" smtClean="0">
                          <a:latin typeface="Times New Roman" panose="02020603050405020304" pitchFamily="18" charset="0"/>
                          <a:cs typeface="Times New Roman" panose="02020603050405020304" pitchFamily="18" charset="0"/>
                        </a:rPr>
                        <a:t>212</a:t>
                      </a:r>
                      <a:endParaRPr lang="en-US"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1440">
                        <a:lnSpc>
                          <a:spcPct val="100000"/>
                        </a:lnSpc>
                        <a:spcBef>
                          <a:spcPts val="10"/>
                        </a:spcBef>
                      </a:pPr>
                      <a:r>
                        <a:rPr lang="en-US" sz="1800" dirty="0" err="1" smtClean="0">
                          <a:latin typeface="Times New Roman" panose="02020603050405020304" pitchFamily="18" charset="0"/>
                          <a:cs typeface="Times New Roman" panose="02020603050405020304" pitchFamily="18" charset="0"/>
                        </a:rPr>
                        <a:t>Estetiškumas</a:t>
                      </a:r>
                      <a:endParaRPr lang="en-US"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697051586"/>
                  </a:ext>
                </a:extLst>
              </a:tr>
              <a:tr h="936696">
                <a:tc>
                  <a:txBody>
                    <a:bodyPr/>
                    <a:lstStyle/>
                    <a:p>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3. Mokydamasis mano vaikas naudojasi įvairia įranga ir priemonėmis</a:t>
                      </a:r>
                      <a:endParaRPr lang="en-US" sz="1800"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noFill/>
                  </a:tcPr>
                </a:tc>
                <a:tc>
                  <a:txBody>
                    <a:bodyPr/>
                    <a:lstStyle/>
                    <a:p>
                      <a:r>
                        <a:rPr lang="en-US" sz="1800" dirty="0" smtClean="0">
                          <a:latin typeface="Times New Roman" panose="02020603050405020304" pitchFamily="18" charset="0"/>
                          <a:cs typeface="Times New Roman" panose="02020603050405020304" pitchFamily="18" charset="0"/>
                        </a:rPr>
                        <a:t>4/94,6</a:t>
                      </a:r>
                      <a:endParaRPr lang="en-US" sz="1800"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noFill/>
                  </a:tcPr>
                </a:tc>
                <a:tc>
                  <a:txBody>
                    <a:bodyPr/>
                    <a:lstStyle/>
                    <a:p>
                      <a:r>
                        <a:rPr lang="en-US" sz="1800" dirty="0" smtClean="0">
                          <a:latin typeface="Times New Roman" panose="02020603050405020304" pitchFamily="18" charset="0"/>
                          <a:cs typeface="Times New Roman" panose="02020603050405020304" pitchFamily="18" charset="0"/>
                        </a:rPr>
                        <a:t>322</a:t>
                      </a:r>
                      <a:endParaRPr lang="en-US"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L="91440" marR="0" indent="0" defTabSz="914400" eaLnBrk="1" fontAlgn="auto" latinLnBrk="0" hangingPunct="1">
                        <a:lnSpc>
                          <a:spcPct val="100000"/>
                        </a:lnSpc>
                        <a:spcBef>
                          <a:spcPts val="10"/>
                        </a:spcBef>
                        <a:spcAft>
                          <a:spcPts val="0"/>
                        </a:spcAft>
                        <a:buClrTx/>
                        <a:buSzTx/>
                        <a:buFontTx/>
                        <a:buNone/>
                        <a:tabLst/>
                        <a:defRPr/>
                      </a:pPr>
                      <a:r>
                        <a:rPr lang="en-US" sz="1800" spc="5" dirty="0" err="1" smtClean="0">
                          <a:latin typeface="Times New Roman" panose="02020603050405020304" pitchFamily="18" charset="0"/>
                          <a:cs typeface="Times New Roman" panose="02020603050405020304" pitchFamily="18" charset="0"/>
                        </a:rPr>
                        <a:t>Įvairiapusiškumas</a:t>
                      </a:r>
                      <a:endParaRPr lang="en-US" sz="1800" dirty="0" smtClean="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4163344829"/>
                  </a:ext>
                </a:extLst>
              </a:tr>
              <a:tr h="898627">
                <a:tc>
                  <a:txBody>
                    <a:bodyPr/>
                    <a:lstStyle/>
                    <a:p>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4. </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Mano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vaikui</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patinka</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mokykloje</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nes</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aplinka</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estetiška</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ir</a:t>
                      </a:r>
                      <a:r>
                        <a:rPr lang="en-US" sz="1800" b="0" i="0" dirty="0" smtClean="0">
                          <a:solidFill>
                            <a:schemeClr val="tx1"/>
                          </a:solidFill>
                          <a:effectLst/>
                          <a:latin typeface="Times New Roman" panose="02020603050405020304" pitchFamily="18" charset="0"/>
                          <a:ea typeface="+mn-ea"/>
                          <a:cs typeface="Times New Roman" panose="02020603050405020304" pitchFamily="18" charset="0"/>
                        </a:rPr>
                        <a:t> </a:t>
                      </a:r>
                      <a:r>
                        <a:rPr lang="en-US" sz="1800" b="0" i="0" dirty="0" err="1" smtClean="0">
                          <a:solidFill>
                            <a:schemeClr val="tx1"/>
                          </a:solidFill>
                          <a:effectLst/>
                          <a:latin typeface="Times New Roman" panose="02020603050405020304" pitchFamily="18" charset="0"/>
                          <a:ea typeface="+mn-ea"/>
                          <a:cs typeface="Times New Roman" panose="02020603050405020304" pitchFamily="18" charset="0"/>
                        </a:rPr>
                        <a:t>jauki</a:t>
                      </a:r>
                      <a:endParaRPr lang="en-US" sz="1800"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tcPr>
                </a:tc>
                <a:tc>
                  <a:txBody>
                    <a:bodyPr/>
                    <a:lstStyle/>
                    <a:p>
                      <a:r>
                        <a:rPr lang="lt-LT" sz="1800" dirty="0" smtClean="0">
                          <a:latin typeface="Times New Roman" panose="02020603050405020304" pitchFamily="18" charset="0"/>
                          <a:cs typeface="Times New Roman" panose="02020603050405020304" pitchFamily="18" charset="0"/>
                        </a:rPr>
                        <a:t>4/</a:t>
                      </a:r>
                      <a:r>
                        <a:rPr lang="en-US" sz="1800" dirty="0" smtClean="0">
                          <a:latin typeface="Times New Roman" panose="02020603050405020304" pitchFamily="18" charset="0"/>
                          <a:cs typeface="Times New Roman" panose="02020603050405020304" pitchFamily="18" charset="0"/>
                        </a:rPr>
                        <a:t>94,3</a:t>
                      </a:r>
                      <a:endParaRPr lang="en-US" sz="1800"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tcPr>
                </a:tc>
                <a:tc>
                  <a:txBody>
                    <a:bodyPr/>
                    <a:lstStyle/>
                    <a:p>
                      <a:r>
                        <a:rPr lang="en-US" sz="1800" dirty="0" smtClean="0">
                          <a:latin typeface="Times New Roman" panose="02020603050405020304" pitchFamily="18" charset="0"/>
                          <a:cs typeface="Times New Roman" panose="02020603050405020304" pitchFamily="18" charset="0"/>
                        </a:rPr>
                        <a:t>212</a:t>
                      </a:r>
                      <a:endParaRPr lang="en-US"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tc>
                  <a:txBody>
                    <a:bodyPr/>
                    <a:lstStyle/>
                    <a:p>
                      <a:pPr marL="91440">
                        <a:lnSpc>
                          <a:spcPct val="100000"/>
                        </a:lnSpc>
                        <a:spcBef>
                          <a:spcPts val="10"/>
                        </a:spcBef>
                      </a:pPr>
                      <a:r>
                        <a:rPr lang="en-US" sz="1800" dirty="0" err="1" smtClean="0">
                          <a:latin typeface="Times New Roman" panose="02020603050405020304" pitchFamily="18" charset="0"/>
                          <a:cs typeface="Times New Roman" panose="02020603050405020304" pitchFamily="18" charset="0"/>
                        </a:rPr>
                        <a:t>Estetiškumas</a:t>
                      </a:r>
                      <a:endParaRPr lang="en-US"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1626682860"/>
                  </a:ext>
                </a:extLst>
              </a:tr>
              <a:tr h="1378038">
                <a:tc>
                  <a:txBody>
                    <a:bodyPr/>
                    <a:lstStyle/>
                    <a:p>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5. Mano vaikas mokosi ne tik klasėje, bet ir kitose aplinkose (pvz., mokyklos bibliotekoje, lauke, gamtoje)</a:t>
                      </a:r>
                      <a:endParaRPr lang="en-US"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r>
                        <a:rPr lang="en-US" sz="1800" dirty="0" smtClean="0">
                          <a:latin typeface="Times New Roman" panose="02020603050405020304" pitchFamily="18" charset="0"/>
                          <a:cs typeface="Times New Roman" panose="02020603050405020304" pitchFamily="18" charset="0"/>
                        </a:rPr>
                        <a:t>3/81,4</a:t>
                      </a:r>
                      <a:endParaRPr lang="en-US"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r>
                        <a:rPr lang="en-US" sz="1800" dirty="0" smtClean="0">
                          <a:latin typeface="Times New Roman" panose="02020603050405020304" pitchFamily="18" charset="0"/>
                          <a:cs typeface="Times New Roman" panose="02020603050405020304" pitchFamily="18" charset="0"/>
                        </a:rPr>
                        <a:t>321</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91440" marR="500380">
                        <a:lnSpc>
                          <a:spcPts val="1480"/>
                        </a:lnSpc>
                      </a:pPr>
                      <a:endParaRPr lang="lt-LT" sz="1800" spc="5" dirty="0" smtClean="0">
                        <a:latin typeface="Times New Roman" panose="02020603050405020304" pitchFamily="18" charset="0"/>
                        <a:cs typeface="Times New Roman" panose="02020603050405020304" pitchFamily="18" charset="0"/>
                      </a:endParaRPr>
                    </a:p>
                    <a:p>
                      <a:pPr marL="91440" marR="500380">
                        <a:lnSpc>
                          <a:spcPts val="1480"/>
                        </a:lnSpc>
                      </a:pPr>
                      <a:r>
                        <a:rPr lang="en-US" sz="1800" spc="5" dirty="0" err="1" smtClean="0">
                          <a:latin typeface="Times New Roman" panose="02020603050405020304" pitchFamily="18" charset="0"/>
                          <a:cs typeface="Times New Roman" panose="02020603050405020304" pitchFamily="18" charset="0"/>
                        </a:rPr>
                        <a:t>Mokyklos</a:t>
                      </a:r>
                      <a:r>
                        <a:rPr lang="en-US" sz="1800" spc="35"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teritorijos</a:t>
                      </a:r>
                      <a:r>
                        <a:rPr lang="en-US" sz="1800" spc="4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naudojimas</a:t>
                      </a:r>
                      <a:r>
                        <a:rPr lang="en-US" sz="1800" spc="5" dirty="0" smtClean="0">
                          <a:latin typeface="Times New Roman" panose="02020603050405020304" pitchFamily="18" charset="0"/>
                          <a:cs typeface="Times New Roman" panose="02020603050405020304" pitchFamily="18" charset="0"/>
                        </a:rPr>
                        <a:t> </a:t>
                      </a:r>
                      <a:r>
                        <a:rPr lang="en-US" sz="1800" spc="-26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ugdymui</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extLst>
                  <a:ext uri="{0D108BD9-81ED-4DB2-BD59-A6C34878D82A}">
                    <a16:rowId xmlns:a16="http://schemas.microsoft.com/office/drawing/2014/main" val="1570408780"/>
                  </a:ext>
                </a:extLst>
              </a:tr>
            </a:tbl>
          </a:graphicData>
        </a:graphic>
      </p:graphicFrame>
    </p:spTree>
    <p:extLst>
      <p:ext uri="{BB962C8B-B14F-4D97-AF65-F5344CB8AC3E}">
        <p14:creationId xmlns:p14="http://schemas.microsoft.com/office/powerpoint/2010/main" val="33432967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5"/>
          <p:cNvSpPr txBox="1">
            <a:spLocks/>
          </p:cNvSpPr>
          <p:nvPr/>
        </p:nvSpPr>
        <p:spPr>
          <a:xfrm>
            <a:off x="1079500" y="504825"/>
            <a:ext cx="9089390" cy="492443"/>
          </a:xfrm>
          <a:prstGeom prst="rect">
            <a:avLst/>
          </a:prstGeom>
        </p:spPr>
        <p:txBody>
          <a:bodyPr wrap="square" lIns="0" tIns="0" rIns="0" bIns="0">
            <a:spAutoFit/>
          </a:bodyPr>
          <a:lstStyle>
            <a:lvl1pPr>
              <a:defRPr sz="2250" b="0" i="0">
                <a:solidFill>
                  <a:schemeClr val="bg1"/>
                </a:solidFill>
                <a:latin typeface="Calibri"/>
                <a:ea typeface="+mj-ea"/>
                <a:cs typeface="Calibri"/>
              </a:defRPr>
            </a:lvl1pPr>
          </a:lstStyle>
          <a:p>
            <a:pPr algn="ctr"/>
            <a:r>
              <a:rPr lang="lt-LT" sz="3200" kern="0" dirty="0" smtClean="0">
                <a:solidFill>
                  <a:schemeClr val="tx1"/>
                </a:solidFill>
                <a:latin typeface="Times New Roman" panose="02020603050405020304" pitchFamily="18" charset="0"/>
                <a:cs typeface="Times New Roman" panose="02020603050405020304" pitchFamily="18" charset="0"/>
              </a:rPr>
              <a:t>II</a:t>
            </a:r>
            <a:r>
              <a:rPr lang="pl-PL" sz="3200" kern="0" dirty="0" smtClean="0">
                <a:solidFill>
                  <a:schemeClr val="tx1"/>
                </a:solidFill>
                <a:latin typeface="Times New Roman" panose="02020603050405020304" pitchFamily="18" charset="0"/>
                <a:cs typeface="Times New Roman" panose="02020603050405020304" pitchFamily="18" charset="0"/>
              </a:rPr>
              <a:t>I</a:t>
            </a:r>
            <a:r>
              <a:rPr lang="lt-LT" sz="3200" kern="0" dirty="0" smtClean="0">
                <a:solidFill>
                  <a:schemeClr val="tx1"/>
                </a:solidFill>
                <a:latin typeface="Times New Roman" panose="02020603050405020304" pitchFamily="18" charset="0"/>
                <a:cs typeface="Times New Roman" panose="02020603050405020304" pitchFamily="18" charset="0"/>
              </a:rPr>
              <a:t>. UGDYMOSI APLINKOS   </a:t>
            </a:r>
            <a:r>
              <a:rPr lang="lt-LT" sz="3200" i="1" kern="0" dirty="0" smtClean="0">
                <a:solidFill>
                  <a:schemeClr val="tx1"/>
                </a:solidFill>
                <a:latin typeface="Times New Roman" panose="02020603050405020304" pitchFamily="18" charset="0"/>
                <a:cs typeface="Times New Roman" panose="02020603050405020304" pitchFamily="18" charset="0"/>
              </a:rPr>
              <a:t>(</a:t>
            </a:r>
            <a:r>
              <a:rPr lang="pl-PL" sz="3200" i="1" kern="0" dirty="0" smtClean="0">
                <a:solidFill>
                  <a:schemeClr val="tx1"/>
                </a:solidFill>
                <a:latin typeface="Times New Roman" panose="02020603050405020304" pitchFamily="18" charset="0"/>
                <a:cs typeface="Times New Roman" panose="02020603050405020304" pitchFamily="18" charset="0"/>
              </a:rPr>
              <a:t>t</a:t>
            </a:r>
            <a:r>
              <a:rPr lang="lt-LT" sz="3200" i="1" kern="0" dirty="0" err="1" smtClean="0">
                <a:solidFill>
                  <a:schemeClr val="tx1"/>
                </a:solidFill>
                <a:latin typeface="Times New Roman" panose="02020603050405020304" pitchFamily="18" charset="0"/>
                <a:cs typeface="Times New Roman" panose="02020603050405020304" pitchFamily="18" charset="0"/>
              </a:rPr>
              <a:t>ėvai</a:t>
            </a:r>
            <a:r>
              <a:rPr lang="lt-LT" sz="3200" i="1" kern="0" dirty="0" smtClean="0">
                <a:solidFill>
                  <a:schemeClr val="tx1"/>
                </a:solidFill>
                <a:latin typeface="Times New Roman" panose="02020603050405020304" pitchFamily="18" charset="0"/>
                <a:cs typeface="Times New Roman" panose="02020603050405020304" pitchFamily="18" charset="0"/>
              </a:rPr>
              <a:t>)</a:t>
            </a:r>
            <a:endParaRPr lang="en-US" sz="3200" i="1" kern="0" dirty="0">
              <a:solidFill>
                <a:schemeClr val="tx1"/>
              </a:solidFill>
              <a:latin typeface="Times New Roman" panose="02020603050405020304" pitchFamily="18" charset="0"/>
              <a:cs typeface="Times New Roman" panose="02020603050405020304" pitchFamily="18" charset="0"/>
            </a:endParaRPr>
          </a:p>
        </p:txBody>
      </p:sp>
      <p:graphicFrame>
        <p:nvGraphicFramePr>
          <p:cNvPr id="5" name="Lentelė 4"/>
          <p:cNvGraphicFramePr>
            <a:graphicFrameLocks noGrp="1"/>
          </p:cNvGraphicFramePr>
          <p:nvPr>
            <p:extLst>
              <p:ext uri="{D42A27DB-BD31-4B8C-83A1-F6EECF244321}">
                <p14:modId xmlns:p14="http://schemas.microsoft.com/office/powerpoint/2010/main" val="2756311165"/>
              </p:ext>
            </p:extLst>
          </p:nvPr>
        </p:nvGraphicFramePr>
        <p:xfrm>
          <a:off x="241300" y="1343025"/>
          <a:ext cx="10210800" cy="2457641"/>
        </p:xfrm>
        <a:graphic>
          <a:graphicData uri="http://schemas.openxmlformats.org/drawingml/2006/table">
            <a:tbl>
              <a:tblPr firstRow="1" bandRow="1">
                <a:tableStyleId>{2D5ABB26-0587-4C30-8999-92F81FD0307C}</a:tableStyleId>
              </a:tblPr>
              <a:tblGrid>
                <a:gridCol w="6553200">
                  <a:extLst>
                    <a:ext uri="{9D8B030D-6E8A-4147-A177-3AD203B41FA5}">
                      <a16:colId xmlns:a16="http://schemas.microsoft.com/office/drawing/2014/main" val="2142915043"/>
                    </a:ext>
                  </a:extLst>
                </a:gridCol>
                <a:gridCol w="914400">
                  <a:extLst>
                    <a:ext uri="{9D8B030D-6E8A-4147-A177-3AD203B41FA5}">
                      <a16:colId xmlns:a16="http://schemas.microsoft.com/office/drawing/2014/main" val="3773726104"/>
                    </a:ext>
                  </a:extLst>
                </a:gridCol>
                <a:gridCol w="914400">
                  <a:extLst>
                    <a:ext uri="{9D8B030D-6E8A-4147-A177-3AD203B41FA5}">
                      <a16:colId xmlns:a16="http://schemas.microsoft.com/office/drawing/2014/main" val="90556017"/>
                    </a:ext>
                  </a:extLst>
                </a:gridCol>
                <a:gridCol w="1828800">
                  <a:extLst>
                    <a:ext uri="{9D8B030D-6E8A-4147-A177-3AD203B41FA5}">
                      <a16:colId xmlns:a16="http://schemas.microsoft.com/office/drawing/2014/main" val="1928172044"/>
                    </a:ext>
                  </a:extLst>
                </a:gridCol>
              </a:tblGrid>
              <a:tr h="762000">
                <a:tc>
                  <a:txBody>
                    <a:bodyPr/>
                    <a:lstStyle/>
                    <a:p>
                      <a:pPr marL="7620" algn="ctr">
                        <a:lnSpc>
                          <a:spcPct val="100000"/>
                        </a:lnSpc>
                        <a:spcBef>
                          <a:spcPts val="25"/>
                        </a:spcBef>
                        <a:tabLst>
                          <a:tab pos="367665" algn="l"/>
                        </a:tabLst>
                      </a:pPr>
                      <a:r>
                        <a:rPr lang="en-US" sz="2000" b="1" cap="all" spc="-15" baseline="0" dirty="0" err="1" smtClean="0">
                          <a:solidFill>
                            <a:schemeClr val="tx1"/>
                          </a:solidFill>
                          <a:latin typeface="Times New Roman" panose="02020603050405020304" pitchFamily="18" charset="0"/>
                          <a:cs typeface="Times New Roman" panose="02020603050405020304" pitchFamily="18" charset="0"/>
                        </a:rPr>
                        <a:t>Teiginys</a:t>
                      </a:r>
                      <a:endParaRPr sz="2000" cap="all" baseline="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3181116865"/>
                  </a:ext>
                </a:extLst>
              </a:tr>
              <a:tr h="876482">
                <a:tc>
                  <a:txBody>
                    <a:bodyPr/>
                    <a:lstStyle/>
                    <a:p>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6.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Mokykloje užtenka mano vaiko mokymui(si) skirtų priemonių, technologijų</a:t>
                      </a:r>
                      <a:endParaRPr lang="en-US"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r>
                        <a:rPr lang="lt-LT" sz="1800" dirty="0" smtClean="0">
                          <a:latin typeface="Times New Roman" panose="02020603050405020304" pitchFamily="18" charset="0"/>
                          <a:cs typeface="Times New Roman" panose="02020603050405020304" pitchFamily="18" charset="0"/>
                        </a:rPr>
                        <a:t>4/91,6</a:t>
                      </a:r>
                      <a:endParaRPr lang="en-US"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r>
                        <a:rPr lang="en-US" sz="1800" dirty="0" smtClean="0">
                          <a:latin typeface="Times New Roman" panose="02020603050405020304" pitchFamily="18" charset="0"/>
                          <a:cs typeface="Times New Roman" panose="02020603050405020304" pitchFamily="18" charset="0"/>
                        </a:rPr>
                        <a:t>322</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1440" marR="0" indent="0" defTabSz="914400" eaLnBrk="1" fontAlgn="auto" latinLnBrk="0" hangingPunct="1">
                        <a:lnSpc>
                          <a:spcPct val="100000"/>
                        </a:lnSpc>
                        <a:spcBef>
                          <a:spcPts val="10"/>
                        </a:spcBef>
                        <a:spcAft>
                          <a:spcPts val="0"/>
                        </a:spcAft>
                        <a:buClrTx/>
                        <a:buSzTx/>
                        <a:buFontTx/>
                        <a:buNone/>
                        <a:tabLst/>
                        <a:defRPr/>
                      </a:pPr>
                      <a:r>
                        <a:rPr lang="en-US" sz="1800" spc="5" dirty="0" err="1" smtClean="0">
                          <a:latin typeface="Times New Roman" panose="02020603050405020304" pitchFamily="18" charset="0"/>
                          <a:cs typeface="Times New Roman" panose="02020603050405020304" pitchFamily="18" charset="0"/>
                        </a:rPr>
                        <a:t>Įvairiapusiškumas</a:t>
                      </a:r>
                      <a:endParaRPr lang="en-US" sz="1800" dirty="0" smtClean="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3654185705"/>
                  </a:ext>
                </a:extLst>
              </a:tr>
              <a:tr h="819159">
                <a:tc>
                  <a:txBody>
                    <a:bodyPr/>
                    <a:lstStyle/>
                    <a:p>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7.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Mokykloje paklausia mūsų nuomonės apie tai, ką mes norėtume pakeisti mokyklos veikloje</a:t>
                      </a:r>
                      <a:endParaRPr lang="en-US"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r>
                        <a:rPr lang="lt-LT" sz="1800" dirty="0" smtClean="0">
                          <a:latin typeface="Times New Roman" panose="02020603050405020304" pitchFamily="18" charset="0"/>
                          <a:cs typeface="Times New Roman" panose="02020603050405020304" pitchFamily="18" charset="0"/>
                        </a:rPr>
                        <a:t>3/76</a:t>
                      </a:r>
                      <a:endParaRPr lang="en-US"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tc>
                  <a:txBody>
                    <a:bodyPr/>
                    <a:lstStyle/>
                    <a:p>
                      <a:r>
                        <a:rPr lang="lt-LT" sz="1800" dirty="0" smtClean="0">
                          <a:latin typeface="Times New Roman" panose="02020603050405020304" pitchFamily="18" charset="0"/>
                          <a:cs typeface="Times New Roman" panose="02020603050405020304" pitchFamily="18" charset="0"/>
                        </a:rPr>
                        <a:t>313</a:t>
                      </a:r>
                      <a:endParaRPr lang="en-US"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L="91440" marR="500380">
                        <a:lnSpc>
                          <a:spcPts val="1480"/>
                        </a:lnSpc>
                      </a:pPr>
                      <a:r>
                        <a:rPr lang="en-US" sz="1800" spc="5" dirty="0" err="1" smtClean="0">
                          <a:latin typeface="Times New Roman" panose="02020603050405020304" pitchFamily="18" charset="0"/>
                          <a:cs typeface="Times New Roman" panose="02020603050405020304" pitchFamily="18" charset="0"/>
                        </a:rPr>
                        <a:t>Mokini</a:t>
                      </a:r>
                      <a:r>
                        <a:rPr lang="lt-LT" sz="1800" spc="5" dirty="0" smtClean="0">
                          <a:latin typeface="Times New Roman" panose="02020603050405020304" pitchFamily="18" charset="0"/>
                          <a:cs typeface="Times New Roman" panose="02020603050405020304" pitchFamily="18" charset="0"/>
                        </a:rPr>
                        <a:t>ų įtraukimas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697051586"/>
                  </a:ext>
                </a:extLst>
              </a:tr>
            </a:tbl>
          </a:graphicData>
        </a:graphic>
      </p:graphicFrame>
    </p:spTree>
    <p:extLst>
      <p:ext uri="{BB962C8B-B14F-4D97-AF65-F5344CB8AC3E}">
        <p14:creationId xmlns:p14="http://schemas.microsoft.com/office/powerpoint/2010/main" val="35469524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ačiakampis 3"/>
          <p:cNvSpPr/>
          <p:nvPr/>
        </p:nvSpPr>
        <p:spPr>
          <a:xfrm>
            <a:off x="1765300" y="581025"/>
            <a:ext cx="7696200" cy="584775"/>
          </a:xfrm>
          <a:prstGeom prst="rect">
            <a:avLst/>
          </a:prstGeom>
        </p:spPr>
        <p:txBody>
          <a:bodyPr wrap="square">
            <a:spAutoFit/>
          </a:bodyPr>
          <a:lstStyle/>
          <a:p>
            <a:pPr algn="ctr"/>
            <a:r>
              <a:rPr lang="lt-LT" sz="3200" kern="0" dirty="0" smtClean="0">
                <a:latin typeface="Times New Roman" panose="02020603050405020304" pitchFamily="18" charset="0"/>
                <a:cs typeface="Times New Roman" panose="02020603050405020304" pitchFamily="18" charset="0"/>
              </a:rPr>
              <a:t>II</a:t>
            </a:r>
            <a:r>
              <a:rPr lang="pl-PL" sz="3200" kern="0" dirty="0" smtClean="0">
                <a:latin typeface="Times New Roman" panose="02020603050405020304" pitchFamily="18" charset="0"/>
                <a:cs typeface="Times New Roman" panose="02020603050405020304" pitchFamily="18" charset="0"/>
              </a:rPr>
              <a:t>I</a:t>
            </a:r>
            <a:r>
              <a:rPr lang="lt-LT" sz="3200" kern="0" dirty="0" smtClean="0">
                <a:latin typeface="Times New Roman" panose="02020603050405020304" pitchFamily="18" charset="0"/>
                <a:cs typeface="Times New Roman" panose="02020603050405020304" pitchFamily="18" charset="0"/>
              </a:rPr>
              <a:t>. </a:t>
            </a:r>
            <a:r>
              <a:rPr lang="lt-LT" sz="3200" kern="0" dirty="0">
                <a:latin typeface="Times New Roman" panose="02020603050405020304" pitchFamily="18" charset="0"/>
                <a:cs typeface="Times New Roman" panose="02020603050405020304" pitchFamily="18" charset="0"/>
              </a:rPr>
              <a:t>UGDYMOSI APLINKOS   </a:t>
            </a:r>
            <a:r>
              <a:rPr lang="lt-LT" sz="3200" i="1" kern="0" dirty="0" smtClean="0">
                <a:latin typeface="Times New Roman" panose="02020603050405020304" pitchFamily="18" charset="0"/>
                <a:cs typeface="Times New Roman" panose="02020603050405020304" pitchFamily="18" charset="0"/>
              </a:rPr>
              <a:t>(mokiniai)</a:t>
            </a:r>
            <a:endParaRPr lang="en-US" sz="3200" i="1" kern="0" dirty="0">
              <a:latin typeface="Times New Roman" panose="02020603050405020304" pitchFamily="18" charset="0"/>
              <a:cs typeface="Times New Roman" panose="02020603050405020304" pitchFamily="18" charset="0"/>
            </a:endParaRPr>
          </a:p>
        </p:txBody>
      </p:sp>
      <p:graphicFrame>
        <p:nvGraphicFramePr>
          <p:cNvPr id="6" name="Lentelė 5"/>
          <p:cNvGraphicFramePr>
            <a:graphicFrameLocks noGrp="1"/>
          </p:cNvGraphicFramePr>
          <p:nvPr>
            <p:extLst>
              <p:ext uri="{D42A27DB-BD31-4B8C-83A1-F6EECF244321}">
                <p14:modId xmlns:p14="http://schemas.microsoft.com/office/powerpoint/2010/main" val="250856725"/>
              </p:ext>
            </p:extLst>
          </p:nvPr>
        </p:nvGraphicFramePr>
        <p:xfrm>
          <a:off x="241300" y="1546800"/>
          <a:ext cx="10210800" cy="4749224"/>
        </p:xfrm>
        <a:graphic>
          <a:graphicData uri="http://schemas.openxmlformats.org/drawingml/2006/table">
            <a:tbl>
              <a:tblPr firstRow="1" bandRow="1">
                <a:tableStyleId>{2D5ABB26-0587-4C30-8999-92F81FD0307C}</a:tableStyleId>
              </a:tblPr>
              <a:tblGrid>
                <a:gridCol w="6705600">
                  <a:extLst>
                    <a:ext uri="{9D8B030D-6E8A-4147-A177-3AD203B41FA5}">
                      <a16:colId xmlns:a16="http://schemas.microsoft.com/office/drawing/2014/main" val="2142915043"/>
                    </a:ext>
                  </a:extLst>
                </a:gridCol>
                <a:gridCol w="838200">
                  <a:extLst>
                    <a:ext uri="{9D8B030D-6E8A-4147-A177-3AD203B41FA5}">
                      <a16:colId xmlns:a16="http://schemas.microsoft.com/office/drawing/2014/main" val="3773726104"/>
                    </a:ext>
                  </a:extLst>
                </a:gridCol>
                <a:gridCol w="914400">
                  <a:extLst>
                    <a:ext uri="{9D8B030D-6E8A-4147-A177-3AD203B41FA5}">
                      <a16:colId xmlns:a16="http://schemas.microsoft.com/office/drawing/2014/main" val="90556017"/>
                    </a:ext>
                  </a:extLst>
                </a:gridCol>
                <a:gridCol w="1752600">
                  <a:extLst>
                    <a:ext uri="{9D8B030D-6E8A-4147-A177-3AD203B41FA5}">
                      <a16:colId xmlns:a16="http://schemas.microsoft.com/office/drawing/2014/main" val="1928172044"/>
                    </a:ext>
                  </a:extLst>
                </a:gridCol>
              </a:tblGrid>
              <a:tr h="873707">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lt-LT" sz="1400" b="1" noProof="0" dirty="0" smtClean="0">
                          <a:solidFill>
                            <a:schemeClr val="tx1"/>
                          </a:solidFill>
                          <a:latin typeface="Times New Roman" panose="02020603050405020304" pitchFamily="18" charset="0"/>
                          <a:cs typeface="Times New Roman" panose="02020603050405020304" pitchFamily="18" charset="0"/>
                        </a:rPr>
                        <a:t>Rodiklis</a:t>
                      </a:r>
                      <a:endParaRPr lang="lt-LT" sz="1400" noProof="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3181116865"/>
                  </a:ext>
                </a:extLst>
              </a:tr>
              <a:tr h="470754">
                <a:tc>
                  <a:txBody>
                    <a:bodyPr/>
                    <a:lstStyle/>
                    <a:p>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1.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Aš </a:t>
                      </a:r>
                      <a:r>
                        <a:rPr lang="fi-FI" sz="1800" b="0" i="0" dirty="0" smtClean="0">
                          <a:solidFill>
                            <a:schemeClr val="tx1"/>
                          </a:solidFill>
                          <a:effectLst/>
                          <a:latin typeface="Times New Roman" panose="02020603050405020304" pitchFamily="18" charset="0"/>
                          <a:ea typeface="+mn-ea"/>
                          <a:cs typeface="Times New Roman" panose="02020603050405020304" pitchFamily="18" charset="0"/>
                        </a:rPr>
                        <a:t>mokykloje jauči</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uosi</a:t>
                      </a:r>
                      <a:r>
                        <a:rPr lang="fi-FI" sz="1800" b="0" i="0" dirty="0" smtClean="0">
                          <a:solidFill>
                            <a:schemeClr val="tx1"/>
                          </a:solidFill>
                          <a:effectLst/>
                          <a:latin typeface="Times New Roman" panose="02020603050405020304" pitchFamily="18" charset="0"/>
                          <a:ea typeface="+mn-ea"/>
                          <a:cs typeface="Times New Roman" panose="02020603050405020304" pitchFamily="18" charset="0"/>
                        </a:rPr>
                        <a:t> gerai</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algn="ctr"/>
                      <a:r>
                        <a:rPr lang="lt-LT" sz="1800" dirty="0" smtClean="0">
                          <a:latin typeface="Times New Roman" panose="02020603050405020304" pitchFamily="18" charset="0"/>
                          <a:cs typeface="Times New Roman" panose="02020603050405020304" pitchFamily="18" charset="0"/>
                        </a:rPr>
                        <a:t>3/80,2</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r>
                        <a:rPr lang="en-US" sz="1800" dirty="0" smtClean="0">
                          <a:latin typeface="Times New Roman" panose="02020603050405020304" pitchFamily="18" charset="0"/>
                          <a:cs typeface="Times New Roman" panose="02020603050405020304" pitchFamily="18" charset="0"/>
                        </a:rPr>
                        <a:t>212</a:t>
                      </a:r>
                      <a:endParaRPr lang="en-US"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1440">
                        <a:lnSpc>
                          <a:spcPct val="100000"/>
                        </a:lnSpc>
                        <a:spcBef>
                          <a:spcPts val="10"/>
                        </a:spcBef>
                      </a:pPr>
                      <a:r>
                        <a:rPr lang="en-US" sz="1800" dirty="0" err="1" smtClean="0">
                          <a:latin typeface="Times New Roman" panose="02020603050405020304" pitchFamily="18" charset="0"/>
                          <a:cs typeface="Times New Roman" panose="02020603050405020304" pitchFamily="18" charset="0"/>
                        </a:rPr>
                        <a:t>Estetiškumas</a:t>
                      </a:r>
                      <a:endParaRPr lang="en-US"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3654185705"/>
                  </a:ext>
                </a:extLst>
              </a:tr>
              <a:tr h="741168">
                <a:tc>
                  <a:txBody>
                    <a:bodyPr/>
                    <a:lstStyle/>
                    <a:p>
                      <a:r>
                        <a:rPr lang="pl-PL" sz="1800" b="0" i="0" dirty="0" smtClean="0">
                          <a:solidFill>
                            <a:schemeClr val="tx1"/>
                          </a:solidFill>
                          <a:effectLst/>
                          <a:latin typeface="Times New Roman" panose="02020603050405020304" pitchFamily="18" charset="0"/>
                          <a:ea typeface="+mn-ea"/>
                          <a:cs typeface="Times New Roman" panose="02020603050405020304" pitchFamily="18" charset="0"/>
                        </a:rPr>
                        <a:t>2. </a:t>
                      </a: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Aš išsakau savo idėjas, pasiūlymus dėl mokyklos gyvenimo gerinimo.</a:t>
                      </a:r>
                      <a:endParaRPr lang="en-US" sz="1800"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solidFill>
                      <a:srgbClr val="FFFF00"/>
                    </a:solidFill>
                  </a:tcPr>
                </a:tc>
                <a:tc>
                  <a:txBody>
                    <a:bodyPr/>
                    <a:lstStyle/>
                    <a:p>
                      <a:pPr algn="ctr"/>
                      <a:r>
                        <a:rPr lang="lt-LT" sz="1800" dirty="0" smtClean="0">
                          <a:latin typeface="Times New Roman" panose="02020603050405020304" pitchFamily="18" charset="0"/>
                          <a:cs typeface="Times New Roman" panose="02020603050405020304" pitchFamily="18" charset="0"/>
                        </a:rPr>
                        <a:t>3/64,7</a:t>
                      </a:r>
                      <a:endParaRPr lang="en-US" sz="1800"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solidFill>
                      <a:srgbClr val="FFFF00"/>
                    </a:solidFill>
                  </a:tcPr>
                </a:tc>
                <a:tc>
                  <a:txBody>
                    <a:bodyPr/>
                    <a:lstStyle/>
                    <a:p>
                      <a:r>
                        <a:rPr lang="lt-LT" sz="1800" dirty="0" smtClean="0">
                          <a:latin typeface="Times New Roman" panose="02020603050405020304" pitchFamily="18" charset="0"/>
                          <a:cs typeface="Times New Roman" panose="02020603050405020304" pitchFamily="18" charset="0"/>
                        </a:rPr>
                        <a:t>313</a:t>
                      </a:r>
                      <a:endParaRPr lang="en-US"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tc>
                  <a:txBody>
                    <a:bodyPr/>
                    <a:lstStyle/>
                    <a:p>
                      <a:pPr marL="91440" marR="500380">
                        <a:lnSpc>
                          <a:spcPts val="1480"/>
                        </a:lnSpc>
                      </a:pPr>
                      <a:r>
                        <a:rPr lang="lt-LT" sz="1800" spc="5" dirty="0" smtClean="0">
                          <a:latin typeface="Times New Roman" panose="02020603050405020304" pitchFamily="18" charset="0"/>
                          <a:cs typeface="Times New Roman" panose="02020603050405020304" pitchFamily="18" charset="0"/>
                        </a:rPr>
                        <a:t>Mokinių įtraukimas</a:t>
                      </a:r>
                      <a:endParaRPr lang="lt-LT"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extLst>
                  <a:ext uri="{0D108BD9-81ED-4DB2-BD59-A6C34878D82A}">
                    <a16:rowId xmlns:a16="http://schemas.microsoft.com/office/drawing/2014/main" val="697051586"/>
                  </a:ext>
                </a:extLst>
              </a:tr>
              <a:tr h="892833">
                <a:tc>
                  <a:txBody>
                    <a:bodyPr/>
                    <a:lstStyle/>
                    <a:p>
                      <a:pPr marL="7620" indent="0" algn="just">
                        <a:lnSpc>
                          <a:spcPct val="100000"/>
                        </a:lnSpc>
                        <a:spcBef>
                          <a:spcPts val="25"/>
                        </a:spcBef>
                        <a:buFont typeface="+mj-lt"/>
                        <a:buNone/>
                        <a:tabLst>
                          <a:tab pos="367665" algn="l"/>
                        </a:tabLst>
                      </a:pPr>
                      <a:r>
                        <a:rPr lang="lt-LT" sz="1800" dirty="0" smtClean="0">
                          <a:latin typeface="Times New Roman" panose="02020603050405020304" pitchFamily="18" charset="0"/>
                          <a:cs typeface="Times New Roman" panose="02020603050405020304" pitchFamily="18" charset="0"/>
                        </a:rPr>
                        <a:t>3. Pamokose naudojame įvairias mokymosi priemones (kompiuteris, planšetė, dalijamoji medžiaga, vadovėliai, įvairūs rašikliai, spalvoti lapeliai ir kt.).</a:t>
                      </a:r>
                      <a:endParaRPr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294640" algn="l">
                        <a:lnSpc>
                          <a:spcPct val="100000"/>
                        </a:lnSpc>
                        <a:spcBef>
                          <a:spcPts val="25"/>
                        </a:spcBef>
                      </a:pPr>
                      <a:r>
                        <a:rPr lang="lt-LT" sz="1800" dirty="0" smtClean="0">
                          <a:latin typeface="Times New Roman" panose="02020603050405020304" pitchFamily="18" charset="0"/>
                          <a:cs typeface="Times New Roman" panose="02020603050405020304" pitchFamily="18" charset="0"/>
                        </a:rPr>
                        <a:t>3/</a:t>
                      </a:r>
                    </a:p>
                    <a:p>
                      <a:pPr marL="294640" algn="l">
                        <a:lnSpc>
                          <a:spcPct val="100000"/>
                        </a:lnSpc>
                        <a:spcBef>
                          <a:spcPts val="25"/>
                        </a:spcBef>
                      </a:pPr>
                      <a:r>
                        <a:rPr lang="lt-LT" sz="1800" dirty="0" smtClean="0">
                          <a:latin typeface="Times New Roman" panose="02020603050405020304" pitchFamily="18" charset="0"/>
                          <a:cs typeface="Times New Roman" panose="02020603050405020304" pitchFamily="18" charset="0"/>
                        </a:rPr>
                        <a:t>87,8</a:t>
                      </a:r>
                      <a:endParaRPr lang="lt-LT"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r>
                        <a:rPr lang="en-US" sz="1800" dirty="0" smtClean="0">
                          <a:latin typeface="Times New Roman" panose="02020603050405020304" pitchFamily="18" charset="0"/>
                          <a:cs typeface="Times New Roman" panose="02020603050405020304" pitchFamily="18" charset="0"/>
                        </a:rPr>
                        <a:t>322</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noFill/>
                  </a:tcPr>
                </a:tc>
                <a:tc>
                  <a:txBody>
                    <a:bodyPr/>
                    <a:lstStyle/>
                    <a:p>
                      <a:pPr marL="91440" marR="0" indent="0" defTabSz="914400" eaLnBrk="1" fontAlgn="auto" latinLnBrk="0" hangingPunct="1">
                        <a:lnSpc>
                          <a:spcPct val="100000"/>
                        </a:lnSpc>
                        <a:spcBef>
                          <a:spcPts val="10"/>
                        </a:spcBef>
                        <a:spcAft>
                          <a:spcPts val="0"/>
                        </a:spcAft>
                        <a:buClrTx/>
                        <a:buSzTx/>
                        <a:buFontTx/>
                        <a:buNone/>
                        <a:tabLst/>
                        <a:defRPr/>
                      </a:pPr>
                      <a:r>
                        <a:rPr lang="lt-LT" sz="1800" spc="5" noProof="0" dirty="0" smtClean="0">
                          <a:latin typeface="Times New Roman" panose="02020603050405020304" pitchFamily="18" charset="0"/>
                          <a:cs typeface="Times New Roman" panose="02020603050405020304" pitchFamily="18" charset="0"/>
                        </a:rPr>
                        <a:t>Įvairiapusiškumas</a:t>
                      </a:r>
                      <a:endParaRPr lang="lt-LT" sz="1800" noProof="0" dirty="0" smtClean="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4163344829"/>
                  </a:ext>
                </a:extLst>
              </a:tr>
              <a:tr h="918911">
                <a:tc>
                  <a:txBody>
                    <a:bodyPr/>
                    <a:lstStyle/>
                    <a:p>
                      <a:pPr marL="7620" indent="0" algn="just">
                        <a:lnSpc>
                          <a:spcPct val="100000"/>
                        </a:lnSpc>
                        <a:spcBef>
                          <a:spcPts val="25"/>
                        </a:spcBef>
                        <a:buFont typeface="+mj-lt"/>
                        <a:buNone/>
                        <a:tabLst>
                          <a:tab pos="367665" algn="l"/>
                        </a:tabLst>
                      </a:pPr>
                      <a:r>
                        <a:rPr lang="lt-LT" sz="1800" dirty="0" smtClean="0">
                          <a:latin typeface="Times New Roman" panose="02020603050405020304" pitchFamily="18" charset="0"/>
                          <a:cs typeface="Times New Roman" panose="02020603050405020304" pitchFamily="18" charset="0"/>
                        </a:rPr>
                        <a:t>4. Mano mokykloje yra daug erdvių, vietų, kuriose gera mokytis ir ilsėtis.</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tc>
                  <a:txBody>
                    <a:bodyPr/>
                    <a:lstStyle/>
                    <a:p>
                      <a:pPr marL="294640">
                        <a:lnSpc>
                          <a:spcPct val="100000"/>
                        </a:lnSpc>
                        <a:spcBef>
                          <a:spcPts val="25"/>
                        </a:spcBef>
                      </a:pPr>
                      <a:r>
                        <a:rPr lang="lt-LT" sz="1800" dirty="0" smtClean="0">
                          <a:latin typeface="Times New Roman" panose="02020603050405020304" pitchFamily="18" charset="0"/>
                          <a:cs typeface="Times New Roman" panose="02020603050405020304" pitchFamily="18" charset="0"/>
                        </a:rPr>
                        <a:t>3/</a:t>
                      </a:r>
                    </a:p>
                    <a:p>
                      <a:pPr marL="294640">
                        <a:lnSpc>
                          <a:spcPct val="100000"/>
                        </a:lnSpc>
                        <a:spcBef>
                          <a:spcPts val="25"/>
                        </a:spcBef>
                      </a:pPr>
                      <a:r>
                        <a:rPr lang="lt-LT" sz="1800" dirty="0" smtClean="0">
                          <a:latin typeface="Times New Roman" panose="02020603050405020304" pitchFamily="18" charset="0"/>
                          <a:cs typeface="Times New Roman" panose="02020603050405020304" pitchFamily="18" charset="0"/>
                        </a:rPr>
                        <a:t>78,9</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tc>
                  <a:txBody>
                    <a:bodyPr/>
                    <a:lstStyle/>
                    <a:p>
                      <a:r>
                        <a:rPr lang="en-US" sz="1800" dirty="0" smtClean="0">
                          <a:latin typeface="Times New Roman" panose="02020603050405020304" pitchFamily="18" charset="0"/>
                          <a:cs typeface="Times New Roman" panose="02020603050405020304" pitchFamily="18" charset="0"/>
                        </a:rPr>
                        <a:t>321</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noFill/>
                  </a:tcPr>
                </a:tc>
                <a:tc>
                  <a:txBody>
                    <a:bodyPr/>
                    <a:lstStyle/>
                    <a:p>
                      <a:pPr marL="91440" marR="500380">
                        <a:lnSpc>
                          <a:spcPts val="1480"/>
                        </a:lnSpc>
                      </a:pPr>
                      <a:r>
                        <a:rPr lang="en-US" sz="1800" spc="5" dirty="0" err="1" smtClean="0">
                          <a:latin typeface="Times New Roman" panose="02020603050405020304" pitchFamily="18" charset="0"/>
                          <a:cs typeface="Times New Roman" panose="02020603050405020304" pitchFamily="18" charset="0"/>
                        </a:rPr>
                        <a:t>Mokyklos</a:t>
                      </a:r>
                      <a:r>
                        <a:rPr lang="en-US" sz="1800" spc="35"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teritorijos</a:t>
                      </a:r>
                      <a:r>
                        <a:rPr lang="en-US" sz="1800" spc="4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naudojimas</a:t>
                      </a:r>
                      <a:r>
                        <a:rPr lang="en-US" sz="1800" spc="5" dirty="0" smtClean="0">
                          <a:latin typeface="Times New Roman" panose="02020603050405020304" pitchFamily="18" charset="0"/>
                          <a:cs typeface="Times New Roman" panose="02020603050405020304" pitchFamily="18" charset="0"/>
                        </a:rPr>
                        <a:t> </a:t>
                      </a:r>
                      <a:r>
                        <a:rPr lang="en-US" sz="1800" spc="-26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ugdymui</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1626682860"/>
                  </a:ext>
                </a:extLst>
              </a:tr>
              <a:tr h="851851">
                <a:tc>
                  <a:txBody>
                    <a:bodyPr/>
                    <a:lstStyle/>
                    <a:p>
                      <a:pPr marL="7620" indent="0" algn="just">
                        <a:lnSpc>
                          <a:spcPct val="100000"/>
                        </a:lnSpc>
                        <a:spcBef>
                          <a:spcPts val="25"/>
                        </a:spcBef>
                        <a:buFont typeface="+mj-lt"/>
                        <a:buNone/>
                        <a:tabLst>
                          <a:tab pos="367665" algn="l"/>
                        </a:tabLst>
                      </a:pPr>
                      <a:r>
                        <a:rPr lang="lt-LT" sz="1800" dirty="0" smtClean="0">
                          <a:latin typeface="Times New Roman" panose="02020603050405020304" pitchFamily="18" charset="0"/>
                          <a:cs typeface="Times New Roman" panose="02020603050405020304" pitchFamily="18" charset="0"/>
                        </a:rPr>
                        <a:t>5. Aš ir mano klasės draugai prisidedame kuriant ir puošiant mokyklos erdves. </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L="294640">
                        <a:lnSpc>
                          <a:spcPct val="100000"/>
                        </a:lnSpc>
                        <a:spcBef>
                          <a:spcPts val="25"/>
                        </a:spcBef>
                      </a:pPr>
                      <a:r>
                        <a:rPr lang="lt-LT" sz="1800" dirty="0" smtClean="0">
                          <a:latin typeface="Times New Roman" panose="02020603050405020304" pitchFamily="18" charset="0"/>
                          <a:cs typeface="Times New Roman" panose="02020603050405020304" pitchFamily="18" charset="0"/>
                        </a:rPr>
                        <a:t>3/</a:t>
                      </a:r>
                    </a:p>
                    <a:p>
                      <a:pPr marL="294640">
                        <a:lnSpc>
                          <a:spcPct val="100000"/>
                        </a:lnSpc>
                        <a:spcBef>
                          <a:spcPts val="25"/>
                        </a:spcBef>
                      </a:pPr>
                      <a:r>
                        <a:rPr lang="lt-LT" sz="1800" dirty="0" smtClean="0">
                          <a:latin typeface="Times New Roman" panose="02020603050405020304" pitchFamily="18" charset="0"/>
                          <a:cs typeface="Times New Roman" panose="02020603050405020304" pitchFamily="18" charset="0"/>
                        </a:rPr>
                        <a:t>82,2</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r>
                        <a:rPr lang="lt-LT" sz="1800" dirty="0" smtClean="0">
                          <a:latin typeface="Times New Roman" panose="02020603050405020304" pitchFamily="18" charset="0"/>
                          <a:cs typeface="Times New Roman" panose="02020603050405020304" pitchFamily="18" charset="0"/>
                        </a:rPr>
                        <a:t>313</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tc>
                  <a:txBody>
                    <a:bodyPr/>
                    <a:lstStyle/>
                    <a:p>
                      <a:pPr marL="91440" marR="500380">
                        <a:lnSpc>
                          <a:spcPts val="1480"/>
                        </a:lnSpc>
                      </a:pPr>
                      <a:endParaRPr lang="lt-LT" sz="1800" spc="5" dirty="0" smtClean="0">
                        <a:latin typeface="Times New Roman" panose="02020603050405020304" pitchFamily="18" charset="0"/>
                        <a:cs typeface="Times New Roman" panose="02020603050405020304" pitchFamily="18" charset="0"/>
                      </a:endParaRPr>
                    </a:p>
                    <a:p>
                      <a:pPr marL="91440" marR="500380">
                        <a:lnSpc>
                          <a:spcPts val="1480"/>
                        </a:lnSpc>
                      </a:pPr>
                      <a:r>
                        <a:rPr lang="en-US" sz="1800" spc="5" dirty="0" err="1" smtClean="0">
                          <a:latin typeface="Times New Roman" panose="02020603050405020304" pitchFamily="18" charset="0"/>
                          <a:cs typeface="Times New Roman" panose="02020603050405020304" pitchFamily="18" charset="0"/>
                        </a:rPr>
                        <a:t>Mokini</a:t>
                      </a:r>
                      <a:r>
                        <a:rPr lang="lt-LT" sz="1800" spc="5" dirty="0" smtClean="0">
                          <a:latin typeface="Times New Roman" panose="02020603050405020304" pitchFamily="18" charset="0"/>
                          <a:cs typeface="Times New Roman" panose="02020603050405020304" pitchFamily="18" charset="0"/>
                        </a:rPr>
                        <a:t>ų įtraukimas</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938988803"/>
                  </a:ext>
                </a:extLst>
              </a:tr>
            </a:tbl>
          </a:graphicData>
        </a:graphic>
      </p:graphicFrame>
    </p:spTree>
    <p:extLst>
      <p:ext uri="{BB962C8B-B14F-4D97-AF65-F5344CB8AC3E}">
        <p14:creationId xmlns:p14="http://schemas.microsoft.com/office/powerpoint/2010/main" val="36435344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Lentelė 3"/>
          <p:cNvGraphicFramePr>
            <a:graphicFrameLocks noGrp="1"/>
          </p:cNvGraphicFramePr>
          <p:nvPr>
            <p:extLst>
              <p:ext uri="{D42A27DB-BD31-4B8C-83A1-F6EECF244321}">
                <p14:modId xmlns:p14="http://schemas.microsoft.com/office/powerpoint/2010/main" val="4009577752"/>
              </p:ext>
            </p:extLst>
          </p:nvPr>
        </p:nvGraphicFramePr>
        <p:xfrm>
          <a:off x="241300" y="1571625"/>
          <a:ext cx="10210800" cy="3126066"/>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8888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106498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916220">
                <a:tc>
                  <a:txBody>
                    <a:bodyPr/>
                    <a:lstStyle/>
                    <a:p>
                      <a:pPr marL="4762"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lt-LT" sz="1800" dirty="0" smtClean="0">
                          <a:latin typeface="Times New Roman" panose="02020603050405020304" pitchFamily="18" charset="0"/>
                          <a:cs typeface="Times New Roman" panose="02020603050405020304" pitchFamily="18" charset="0"/>
                        </a:rPr>
                        <a:t>6. Aš mokausi ne tik klasėje, bet ir kitose mokyklos erdvėse (pvz., mokyklos bibliotekoje, lauke, gamtoje).</a:t>
                      </a: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2/48,9</a:t>
                      </a:r>
                      <a:r>
                        <a:rPr lang="en-US" sz="1800" b="0" i="0" u="none" dirty="0" smtClean="0">
                          <a:solidFill>
                            <a:srgbClr val="FF0000"/>
                          </a:solidFill>
                          <a:latin typeface="Times New Roman" panose="02020603050405020304" pitchFamily="18" charset="0"/>
                          <a:ea typeface="Calibri"/>
                          <a:cs typeface="Times New Roman" panose="02020603050405020304" pitchFamily="18" charset="0"/>
                          <a:sym typeface="Calibri"/>
                        </a:rPr>
                        <a:t>  </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algn="ctr"/>
                      <a:r>
                        <a:rPr lang="en-US" sz="1800" dirty="0" smtClean="0">
                          <a:latin typeface="Times New Roman" panose="02020603050405020304" pitchFamily="18" charset="0"/>
                          <a:cs typeface="Times New Roman" panose="02020603050405020304" pitchFamily="18" charset="0"/>
                        </a:rPr>
                        <a:t>321</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solidFill>
                      <a:srgbClr val="FFFF00"/>
                    </a:solidFill>
                  </a:tcPr>
                </a:tc>
                <a:tc>
                  <a:txBody>
                    <a:bodyPr/>
                    <a:lstStyle/>
                    <a:p>
                      <a:pPr marL="91440" marR="500380">
                        <a:lnSpc>
                          <a:spcPts val="1480"/>
                        </a:lnSpc>
                      </a:pPr>
                      <a:r>
                        <a:rPr lang="en-US" sz="1800" spc="5" dirty="0" err="1" smtClean="0">
                          <a:latin typeface="Times New Roman" panose="02020603050405020304" pitchFamily="18" charset="0"/>
                          <a:cs typeface="Times New Roman" panose="02020603050405020304" pitchFamily="18" charset="0"/>
                        </a:rPr>
                        <a:t>Mokyklos</a:t>
                      </a:r>
                      <a:r>
                        <a:rPr lang="en-US" sz="1800" spc="35"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teritorijos</a:t>
                      </a:r>
                      <a:r>
                        <a:rPr lang="en-US" sz="1800" spc="4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naudojimas</a:t>
                      </a:r>
                      <a:r>
                        <a:rPr lang="en-US" sz="1800" spc="5" dirty="0" smtClean="0">
                          <a:latin typeface="Times New Roman" panose="02020603050405020304" pitchFamily="18" charset="0"/>
                          <a:cs typeface="Times New Roman" panose="02020603050405020304" pitchFamily="18" charset="0"/>
                        </a:rPr>
                        <a:t> </a:t>
                      </a:r>
                      <a:r>
                        <a:rPr lang="en-US" sz="1800" spc="-26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ugdymui</a:t>
                      </a:r>
                      <a:endParaRPr lang="en-US"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cap="flat" cmpd="sng" algn="ctr">
                      <a:solidFill>
                        <a:srgbClr val="C6C6C1"/>
                      </a:solidFill>
                      <a:prstDash val="solid"/>
                      <a:round/>
                      <a:headEnd type="none" w="med" len="med"/>
                      <a:tailEnd type="none" w="med" len="med"/>
                    </a:lnB>
                    <a:solidFill>
                      <a:srgbClr val="FFFF00"/>
                    </a:solidFill>
                  </a:tcPr>
                </a:tc>
                <a:extLst>
                  <a:ext uri="{0D108BD9-81ED-4DB2-BD59-A6C34878D82A}">
                    <a16:rowId xmlns:a16="http://schemas.microsoft.com/office/drawing/2014/main" val="1540018295"/>
                  </a:ext>
                </a:extLst>
              </a:tr>
              <a:tr h="1144866">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7. Pamokų metu mes kartais išvykstame mokytis kitur: į muziejus, gamtą, kitas įstaigas ir pan.</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dirty="0" smtClean="0">
                          <a:latin typeface="Times New Roman" panose="02020603050405020304" pitchFamily="18" charset="0"/>
                          <a:cs typeface="Times New Roman" panose="02020603050405020304" pitchFamily="18" charset="0"/>
                        </a:rPr>
                        <a:t>3/66,6</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R="155575" algn="r">
                        <a:lnSpc>
                          <a:spcPct val="100000"/>
                        </a:lnSpc>
                        <a:spcBef>
                          <a:spcPts val="10"/>
                        </a:spcBef>
                      </a:pPr>
                      <a:r>
                        <a:rPr sz="1800" spc="10" dirty="0" smtClean="0">
                          <a:latin typeface="Times New Roman" panose="02020603050405020304" pitchFamily="18" charset="0"/>
                          <a:cs typeface="Times New Roman" panose="02020603050405020304" pitchFamily="18" charset="0"/>
                        </a:rPr>
                        <a:t>3</a:t>
                      </a:r>
                      <a:r>
                        <a:rPr lang="en-US" sz="1800" spc="10" dirty="0" smtClean="0">
                          <a:latin typeface="Times New Roman" panose="02020603050405020304" pitchFamily="18" charset="0"/>
                          <a:cs typeface="Times New Roman" panose="02020603050405020304" pitchFamily="18" charset="0"/>
                        </a:rPr>
                        <a:t>2</a:t>
                      </a:r>
                      <a:r>
                        <a:rPr sz="1800" spc="10" dirty="0" smtClean="0">
                          <a:latin typeface="Times New Roman" panose="02020603050405020304" pitchFamily="18" charset="0"/>
                          <a:cs typeface="Times New Roman" panose="02020603050405020304" pitchFamily="18" charset="0"/>
                        </a:rPr>
                        <a:t>1</a:t>
                      </a: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63195">
                        <a:lnSpc>
                          <a:spcPct val="100000"/>
                        </a:lnSpc>
                      </a:pPr>
                      <a:r>
                        <a:rPr lang="lt-LT" sz="1800" spc="5" dirty="0" smtClean="0">
                          <a:latin typeface="Times New Roman" panose="02020603050405020304" pitchFamily="18" charset="0"/>
                          <a:cs typeface="Times New Roman" panose="02020603050405020304" pitchFamily="18" charset="0"/>
                        </a:rPr>
                        <a:t>Edukacinės</a:t>
                      </a:r>
                      <a:r>
                        <a:rPr lang="lt-LT" sz="1800" spc="-10" dirty="0" smtClean="0">
                          <a:latin typeface="Times New Roman" panose="02020603050405020304" pitchFamily="18" charset="0"/>
                          <a:cs typeface="Times New Roman" panose="02020603050405020304" pitchFamily="18" charset="0"/>
                        </a:rPr>
                        <a:t> </a:t>
                      </a:r>
                      <a:r>
                        <a:rPr lang="lt-LT" sz="1800" spc="-5" dirty="0" smtClean="0">
                          <a:latin typeface="Times New Roman" panose="02020603050405020304" pitchFamily="18" charset="0"/>
                          <a:cs typeface="Times New Roman" panose="02020603050405020304" pitchFamily="18" charset="0"/>
                        </a:rPr>
                        <a:t>išvykos</a:t>
                      </a:r>
                      <a:endParaRPr lang="lt-LT"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714144361"/>
                  </a:ext>
                </a:extLst>
              </a:tr>
            </a:tbl>
          </a:graphicData>
        </a:graphic>
      </p:graphicFrame>
      <p:sp>
        <p:nvSpPr>
          <p:cNvPr id="5" name="Stačiakampis 4"/>
          <p:cNvSpPr/>
          <p:nvPr/>
        </p:nvSpPr>
        <p:spPr>
          <a:xfrm>
            <a:off x="1917700" y="504825"/>
            <a:ext cx="7696200" cy="584775"/>
          </a:xfrm>
          <a:prstGeom prst="rect">
            <a:avLst/>
          </a:prstGeom>
        </p:spPr>
        <p:txBody>
          <a:bodyPr wrap="square">
            <a:spAutoFit/>
          </a:bodyPr>
          <a:lstStyle/>
          <a:p>
            <a:pPr algn="ctr"/>
            <a:r>
              <a:rPr lang="lt-LT" sz="3200" kern="0" dirty="0" smtClean="0">
                <a:latin typeface="Times New Roman" panose="02020603050405020304" pitchFamily="18" charset="0"/>
                <a:cs typeface="Times New Roman" panose="02020603050405020304" pitchFamily="18" charset="0"/>
              </a:rPr>
              <a:t>II</a:t>
            </a:r>
            <a:r>
              <a:rPr lang="pl-PL" sz="3200" kern="0" dirty="0" smtClean="0">
                <a:latin typeface="Times New Roman" panose="02020603050405020304" pitchFamily="18" charset="0"/>
                <a:cs typeface="Times New Roman" panose="02020603050405020304" pitchFamily="18" charset="0"/>
              </a:rPr>
              <a:t>I</a:t>
            </a:r>
            <a:r>
              <a:rPr lang="lt-LT" sz="3200" kern="0" dirty="0" smtClean="0">
                <a:latin typeface="Times New Roman" panose="02020603050405020304" pitchFamily="18" charset="0"/>
                <a:cs typeface="Times New Roman" panose="02020603050405020304" pitchFamily="18" charset="0"/>
              </a:rPr>
              <a:t>. </a:t>
            </a:r>
            <a:r>
              <a:rPr lang="lt-LT" sz="3200" kern="0" dirty="0">
                <a:latin typeface="Times New Roman" panose="02020603050405020304" pitchFamily="18" charset="0"/>
                <a:cs typeface="Times New Roman" panose="02020603050405020304" pitchFamily="18" charset="0"/>
              </a:rPr>
              <a:t>UGDYMOSI APLINKOS   </a:t>
            </a:r>
            <a:r>
              <a:rPr lang="lt-LT" sz="3200" i="1" kern="0" dirty="0" smtClean="0">
                <a:latin typeface="Times New Roman" panose="02020603050405020304" pitchFamily="18" charset="0"/>
                <a:cs typeface="Times New Roman" panose="02020603050405020304" pitchFamily="18" charset="0"/>
              </a:rPr>
              <a:t>(mokiniai)</a:t>
            </a:r>
            <a:endParaRPr lang="en-US" sz="3200" i="1"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4734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3"/>
          <p:cNvSpPr txBox="1">
            <a:spLocks noGrp="1"/>
          </p:cNvSpPr>
          <p:nvPr>
            <p:ph type="title"/>
          </p:nvPr>
        </p:nvSpPr>
        <p:spPr>
          <a:xfrm>
            <a:off x="2374900" y="639084"/>
            <a:ext cx="6858000" cy="505267"/>
          </a:xfrm>
          <a:prstGeom prst="rect">
            <a:avLst/>
          </a:prstGeom>
        </p:spPr>
        <p:txBody>
          <a:bodyPr vert="horz" wrap="square" lIns="0" tIns="12700" rIns="0" bIns="0" rtlCol="0">
            <a:spAutoFit/>
          </a:bodyPr>
          <a:lstStyle/>
          <a:p>
            <a:pPr marL="12700" algn="ctr">
              <a:lnSpc>
                <a:spcPct val="100000"/>
              </a:lnSpc>
              <a:spcBef>
                <a:spcPts val="100"/>
              </a:spcBef>
            </a:pPr>
            <a:r>
              <a:rPr sz="3200" cap="all" spc="-150" dirty="0">
                <a:solidFill>
                  <a:srgbClr val="000000"/>
                </a:solidFill>
                <a:latin typeface="Times New Roman" panose="02020603050405020304" pitchFamily="18" charset="0"/>
                <a:cs typeface="Times New Roman" panose="02020603050405020304" pitchFamily="18" charset="0"/>
              </a:rPr>
              <a:t>IV. </a:t>
            </a:r>
            <a:r>
              <a:rPr sz="3200" cap="all" spc="-150" dirty="0" smtClean="0">
                <a:solidFill>
                  <a:srgbClr val="000000"/>
                </a:solidFill>
                <a:latin typeface="Times New Roman" panose="02020603050405020304" pitchFamily="18" charset="0"/>
                <a:cs typeface="Times New Roman" panose="02020603050405020304" pitchFamily="18" charset="0"/>
              </a:rPr>
              <a:t>LYDERYS</a:t>
            </a:r>
            <a:r>
              <a:rPr lang="lt-LT" sz="3200" cap="all" spc="-150" dirty="0">
                <a:solidFill>
                  <a:srgbClr val="000000"/>
                </a:solidFill>
                <a:latin typeface="Times New Roman" panose="02020603050405020304" pitchFamily="18" charset="0"/>
                <a:cs typeface="Times New Roman" panose="02020603050405020304" pitchFamily="18" charset="0"/>
              </a:rPr>
              <a:t>T</a:t>
            </a:r>
            <a:r>
              <a:rPr sz="3200" cap="all" spc="-150" dirty="0" smtClean="0">
                <a:solidFill>
                  <a:srgbClr val="000000"/>
                </a:solidFill>
                <a:latin typeface="Times New Roman" panose="02020603050405020304" pitchFamily="18" charset="0"/>
                <a:cs typeface="Times New Roman" panose="02020603050405020304" pitchFamily="18" charset="0"/>
              </a:rPr>
              <a:t>Ė </a:t>
            </a:r>
            <a:r>
              <a:rPr sz="3200" cap="all" spc="-150" dirty="0">
                <a:solidFill>
                  <a:srgbClr val="000000"/>
                </a:solidFill>
                <a:latin typeface="Times New Roman" panose="02020603050405020304" pitchFamily="18" charset="0"/>
                <a:cs typeface="Times New Roman" panose="02020603050405020304" pitchFamily="18" charset="0"/>
              </a:rPr>
              <a:t>IR </a:t>
            </a:r>
            <a:r>
              <a:rPr sz="3200" cap="all" spc="-150" dirty="0" smtClean="0">
                <a:solidFill>
                  <a:srgbClr val="000000"/>
                </a:solidFill>
                <a:latin typeface="Times New Roman" panose="02020603050405020304" pitchFamily="18" charset="0"/>
                <a:cs typeface="Times New Roman" panose="02020603050405020304" pitchFamily="18" charset="0"/>
              </a:rPr>
              <a:t>VADYBA</a:t>
            </a:r>
            <a:r>
              <a:rPr lang="lt-LT" sz="3200" cap="all" spc="-150" dirty="0" smtClean="0">
                <a:solidFill>
                  <a:srgbClr val="000000"/>
                </a:solidFill>
                <a:latin typeface="Times New Roman" panose="02020603050405020304" pitchFamily="18" charset="0"/>
                <a:cs typeface="Times New Roman" panose="02020603050405020304" pitchFamily="18" charset="0"/>
              </a:rPr>
              <a:t>  </a:t>
            </a:r>
            <a:r>
              <a:rPr lang="lt-LT" sz="3200" spc="-150" dirty="0" smtClean="0">
                <a:solidFill>
                  <a:srgbClr val="000000"/>
                </a:solidFill>
                <a:latin typeface="Times New Roman" panose="02020603050405020304" pitchFamily="18" charset="0"/>
                <a:cs typeface="Times New Roman" panose="02020603050405020304" pitchFamily="18" charset="0"/>
              </a:rPr>
              <a:t>(mokytojai)</a:t>
            </a:r>
            <a:endParaRPr sz="3200" spc="-150" dirty="0">
              <a:latin typeface="Times New Roman" panose="02020603050405020304" pitchFamily="18" charset="0"/>
              <a:cs typeface="Times New Roman" panose="02020603050405020304" pitchFamily="18" charset="0"/>
            </a:endParaRPr>
          </a:p>
        </p:txBody>
      </p:sp>
      <p:graphicFrame>
        <p:nvGraphicFramePr>
          <p:cNvPr id="5" name="Lentelė 4"/>
          <p:cNvGraphicFramePr>
            <a:graphicFrameLocks noGrp="1"/>
          </p:cNvGraphicFramePr>
          <p:nvPr>
            <p:extLst>
              <p:ext uri="{D42A27DB-BD31-4B8C-83A1-F6EECF244321}">
                <p14:modId xmlns:p14="http://schemas.microsoft.com/office/powerpoint/2010/main" val="1400543417"/>
              </p:ext>
            </p:extLst>
          </p:nvPr>
        </p:nvGraphicFramePr>
        <p:xfrm>
          <a:off x="317500" y="1419225"/>
          <a:ext cx="10210800" cy="5856822"/>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4194423690"/>
                    </a:ext>
                  </a:extLst>
                </a:gridCol>
                <a:gridCol w="888806">
                  <a:extLst>
                    <a:ext uri="{9D8B030D-6E8A-4147-A177-3AD203B41FA5}">
                      <a16:colId xmlns:a16="http://schemas.microsoft.com/office/drawing/2014/main" val="1820671817"/>
                    </a:ext>
                  </a:extLst>
                </a:gridCol>
                <a:gridCol w="863794">
                  <a:extLst>
                    <a:ext uri="{9D8B030D-6E8A-4147-A177-3AD203B41FA5}">
                      <a16:colId xmlns:a16="http://schemas.microsoft.com/office/drawing/2014/main" val="4134744719"/>
                    </a:ext>
                  </a:extLst>
                </a:gridCol>
                <a:gridCol w="1981200">
                  <a:extLst>
                    <a:ext uri="{9D8B030D-6E8A-4147-A177-3AD203B41FA5}">
                      <a16:colId xmlns:a16="http://schemas.microsoft.com/office/drawing/2014/main" val="1053290292"/>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lt-LT" sz="1400" b="1" noProof="0" dirty="0"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lt-LT" sz="1400" b="1" noProof="0" dirty="0" smtClean="0">
                          <a:solidFill>
                            <a:schemeClr val="tx1"/>
                          </a:solidFill>
                          <a:latin typeface="Times New Roman" panose="02020603050405020304" pitchFamily="18" charset="0"/>
                          <a:cs typeface="Times New Roman" panose="02020603050405020304" pitchFamily="18" charset="0"/>
                        </a:rPr>
                        <a:t>Rodiklis</a:t>
                      </a:r>
                      <a:endParaRPr lang="lt-LT" sz="1400" noProof="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lt-LT" sz="1400" b="1" noProof="0" dirty="0" smtClean="0">
                          <a:solidFill>
                            <a:schemeClr val="tx1"/>
                          </a:solidFill>
                          <a:latin typeface="Times New Roman" panose="02020603050405020304" pitchFamily="18" charset="0"/>
                          <a:cs typeface="Times New Roman" panose="02020603050405020304" pitchFamily="18" charset="0"/>
                        </a:rPr>
                        <a:t>Raktinis</a:t>
                      </a:r>
                      <a:r>
                        <a:rPr lang="lt-LT" sz="1400" b="1" spc="5" noProof="0" dirty="0" smtClean="0">
                          <a:solidFill>
                            <a:schemeClr val="tx1"/>
                          </a:solidFill>
                          <a:latin typeface="Times New Roman" panose="02020603050405020304" pitchFamily="18" charset="0"/>
                          <a:cs typeface="Times New Roman" panose="02020603050405020304" pitchFamily="18" charset="0"/>
                        </a:rPr>
                        <a:t> žodis</a:t>
                      </a:r>
                      <a:endParaRPr lang="lt-LT" sz="1400" noProof="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lt-LT" sz="1400" noProof="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555425574"/>
                  </a:ext>
                </a:extLst>
              </a:tr>
              <a:tr h="591738">
                <a:tc>
                  <a:txBody>
                    <a:bodyPr/>
                    <a:lstStyle/>
                    <a:p>
                      <a:pPr marL="7620">
                        <a:lnSpc>
                          <a:spcPct val="100000"/>
                        </a:lnSpc>
                        <a:spcBef>
                          <a:spcPts val="25"/>
                        </a:spcBef>
                        <a:tabLst>
                          <a:tab pos="403860" algn="l"/>
                        </a:tabLst>
                      </a:pPr>
                      <a:r>
                        <a:rPr lang="lt-LT" sz="1800" spc="5" noProof="0" dirty="0" smtClean="0">
                          <a:latin typeface="Times New Roman" panose="02020603050405020304" pitchFamily="18" charset="0"/>
                          <a:cs typeface="Times New Roman" panose="02020603050405020304" pitchFamily="18" charset="0"/>
                        </a:rPr>
                        <a:t>1.</a:t>
                      </a:r>
                      <a:r>
                        <a:rPr lang="lt-LT" sz="1800" spc="5" baseline="0"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Mes</a:t>
                      </a:r>
                      <a:r>
                        <a:rPr lang="lt-LT" sz="1800" spc="2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tariamės</a:t>
                      </a:r>
                      <a:r>
                        <a:rPr lang="lt-LT" sz="1800" spc="25"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dėl</a:t>
                      </a:r>
                      <a:r>
                        <a:rPr lang="lt-LT" sz="1800" spc="1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mokyklos</a:t>
                      </a:r>
                      <a:r>
                        <a:rPr lang="lt-LT" sz="1800" spc="25"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vizijos,</a:t>
                      </a:r>
                      <a:r>
                        <a:rPr lang="lt-LT" sz="1800" spc="40"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tikslų</a:t>
                      </a:r>
                      <a:r>
                        <a:rPr lang="lt-LT" sz="1800" spc="4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ir</a:t>
                      </a:r>
                      <a:r>
                        <a:rPr lang="lt-LT" sz="1800" spc="15"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veiklos</a:t>
                      </a:r>
                      <a:r>
                        <a:rPr lang="lt-LT" sz="1800" spc="5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prioritetų.</a:t>
                      </a:r>
                      <a:endParaRPr lang="lt-LT" sz="1800" noProof="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R="75565" algn="ctr">
                        <a:lnSpc>
                          <a:spcPct val="100000"/>
                        </a:lnSpc>
                        <a:spcBef>
                          <a:spcPts val="25"/>
                        </a:spcBef>
                      </a:pPr>
                      <a:r>
                        <a:rPr lang="lt-LT" sz="1800" spc="10" noProof="0" dirty="0" smtClean="0">
                          <a:latin typeface="Times New Roman" panose="02020603050405020304" pitchFamily="18" charset="0"/>
                          <a:cs typeface="Times New Roman" panose="02020603050405020304" pitchFamily="18" charset="0"/>
                        </a:rPr>
                        <a:t>4/95,6</a:t>
                      </a:r>
                      <a:endParaRPr lang="lt-LT" sz="1800" noProof="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705" algn="ctr">
                        <a:lnSpc>
                          <a:spcPct val="100000"/>
                        </a:lnSpc>
                        <a:spcBef>
                          <a:spcPts val="25"/>
                        </a:spcBef>
                      </a:pPr>
                      <a:r>
                        <a:rPr lang="lt-LT" sz="1800" spc="10" noProof="0" dirty="0" smtClean="0">
                          <a:latin typeface="Times New Roman" panose="02020603050405020304" pitchFamily="18" charset="0"/>
                          <a:cs typeface="Times New Roman" panose="02020603050405020304" pitchFamily="18" charset="0"/>
                        </a:rPr>
                        <a:t>411</a:t>
                      </a:r>
                      <a:endParaRPr lang="lt-LT" sz="1800" noProof="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1440">
                        <a:lnSpc>
                          <a:spcPct val="100000"/>
                        </a:lnSpc>
                        <a:spcBef>
                          <a:spcPts val="25"/>
                        </a:spcBef>
                      </a:pPr>
                      <a:r>
                        <a:rPr lang="lt-LT" sz="1800" noProof="0" dirty="0" smtClean="0">
                          <a:latin typeface="Times New Roman" panose="02020603050405020304" pitchFamily="18" charset="0"/>
                          <a:cs typeface="Times New Roman" panose="02020603050405020304" pitchFamily="18" charset="0"/>
                        </a:rPr>
                        <a:t>Vizijos</a:t>
                      </a:r>
                      <a:r>
                        <a:rPr lang="lt-LT" sz="1800" spc="30"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bendrumas</a:t>
                      </a:r>
                      <a:endParaRPr lang="lt-LT" sz="1800" noProof="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2241017055"/>
                  </a:ext>
                </a:extLst>
              </a:tr>
              <a:tr h="551262">
                <a:tc>
                  <a:txBody>
                    <a:bodyPr/>
                    <a:lstStyle/>
                    <a:p>
                      <a:pPr marL="7620">
                        <a:lnSpc>
                          <a:spcPct val="100000"/>
                        </a:lnSpc>
                        <a:spcBef>
                          <a:spcPts val="25"/>
                        </a:spcBef>
                        <a:tabLst>
                          <a:tab pos="403860" algn="l"/>
                        </a:tabLst>
                      </a:pPr>
                      <a:r>
                        <a:rPr lang="lt-LT" sz="1800" spc="5" noProof="0" dirty="0" smtClean="0">
                          <a:latin typeface="Times New Roman" panose="02020603050405020304" pitchFamily="18" charset="0"/>
                          <a:cs typeface="Times New Roman" panose="02020603050405020304" pitchFamily="18" charset="0"/>
                        </a:rPr>
                        <a:t>2.</a:t>
                      </a:r>
                      <a:r>
                        <a:rPr lang="pl-PL" sz="1800" spc="5" baseline="0" noProof="0" dirty="0" smtClean="0">
                          <a:latin typeface="Times New Roman" panose="02020603050405020304" pitchFamily="18" charset="0"/>
                          <a:cs typeface="Times New Roman" panose="02020603050405020304" pitchFamily="18" charset="0"/>
                        </a:rPr>
                        <a:t> </a:t>
                      </a:r>
                      <a:r>
                        <a:rPr lang="lt-LT" sz="1800" spc="5" baseline="0" noProof="0" dirty="0" smtClean="0">
                          <a:latin typeface="Times New Roman" panose="02020603050405020304" pitchFamily="18" charset="0"/>
                          <a:cs typeface="Times New Roman" panose="02020603050405020304" pitchFamily="18" charset="0"/>
                        </a:rPr>
                        <a:t>Mokyklos</a:t>
                      </a:r>
                      <a:r>
                        <a:rPr lang="pl-PL" sz="1800" spc="5" baseline="0" noProof="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vizija</a:t>
                      </a:r>
                      <a:r>
                        <a:rPr lang="en-US" sz="180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orientuota</a:t>
                      </a:r>
                      <a:r>
                        <a:rPr lang="en-US" sz="1800" dirty="0" smtClean="0">
                          <a:latin typeface="Times New Roman" panose="02020603050405020304" pitchFamily="18" charset="0"/>
                          <a:cs typeface="Times New Roman" panose="02020603050405020304" pitchFamily="18" charset="0"/>
                        </a:rPr>
                        <a:t> į </a:t>
                      </a:r>
                      <a:r>
                        <a:rPr lang="lt-LT" sz="1800" noProof="0" dirty="0" smtClean="0">
                          <a:latin typeface="Times New Roman" panose="02020603050405020304" pitchFamily="18" charset="0"/>
                          <a:cs typeface="Times New Roman" panose="02020603050405020304" pitchFamily="18" charset="0"/>
                        </a:rPr>
                        <a:t>ateities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iššūkius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švietimui</a:t>
                      </a:r>
                      <a:r>
                        <a:rPr lang="pl-PL" sz="1800" dirty="0" smtClean="0">
                          <a:latin typeface="Times New Roman" panose="02020603050405020304" pitchFamily="18" charset="0"/>
                          <a:cs typeface="Times New Roman" panose="02020603050405020304" pitchFamily="18" charset="0"/>
                        </a:rPr>
                        <a:t>.</a:t>
                      </a:r>
                      <a:r>
                        <a:rPr lang="pl-PL" dirty="0" smtClean="0"/>
                        <a:t> </a:t>
                      </a:r>
                      <a:endParaRPr lang="lt-LT" sz="1800" noProof="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solidFill>
                      <a:srgbClr val="92D050"/>
                    </a:solidFill>
                  </a:tcPr>
                </a:tc>
                <a:tc>
                  <a:txBody>
                    <a:bodyPr/>
                    <a:lstStyle/>
                    <a:p>
                      <a:pPr marR="75565" algn="ctr">
                        <a:lnSpc>
                          <a:spcPct val="100000"/>
                        </a:lnSpc>
                        <a:spcBef>
                          <a:spcPts val="25"/>
                        </a:spcBef>
                      </a:pPr>
                      <a:r>
                        <a:rPr lang="pl-PL" sz="1800" noProof="0" dirty="0" smtClean="0">
                          <a:latin typeface="Times New Roman" panose="02020603050405020304" pitchFamily="18" charset="0"/>
                          <a:cs typeface="Times New Roman" panose="02020603050405020304" pitchFamily="18" charset="0"/>
                        </a:rPr>
                        <a:t>4/100</a:t>
                      </a:r>
                      <a:endParaRPr lang="lt-LT" sz="1800" noProof="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solidFill>
                      <a:srgbClr val="92D050"/>
                    </a:solidFill>
                  </a:tcPr>
                </a:tc>
                <a:tc>
                  <a:txBody>
                    <a:bodyPr/>
                    <a:lstStyle/>
                    <a:p>
                      <a:pPr marL="52705" algn="ctr">
                        <a:lnSpc>
                          <a:spcPct val="100000"/>
                        </a:lnSpc>
                        <a:spcBef>
                          <a:spcPts val="25"/>
                        </a:spcBef>
                      </a:pPr>
                      <a:r>
                        <a:rPr lang="pl-PL" sz="1800" noProof="0" dirty="0" smtClean="0">
                          <a:latin typeface="Times New Roman" panose="02020603050405020304" pitchFamily="18" charset="0"/>
                          <a:cs typeface="Times New Roman" panose="02020603050405020304" pitchFamily="18" charset="0"/>
                        </a:rPr>
                        <a:t>411</a:t>
                      </a:r>
                      <a:endParaRPr lang="lt-LT" sz="1800" noProof="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solidFill>
                      <a:srgbClr val="92D050"/>
                    </a:solidFill>
                  </a:tcPr>
                </a:tc>
                <a:tc>
                  <a:txBody>
                    <a:bodyPr/>
                    <a:lstStyle/>
                    <a:p>
                      <a:pPr marL="91440" marR="0" indent="0" defTabSz="914400" eaLnBrk="1" fontAlgn="auto" latinLnBrk="0" hangingPunct="1">
                        <a:lnSpc>
                          <a:spcPct val="100000"/>
                        </a:lnSpc>
                        <a:spcBef>
                          <a:spcPts val="25"/>
                        </a:spcBef>
                        <a:spcAft>
                          <a:spcPts val="0"/>
                        </a:spcAft>
                        <a:buClrTx/>
                        <a:buSzTx/>
                        <a:buFontTx/>
                        <a:buNone/>
                        <a:tabLst/>
                        <a:defRPr/>
                      </a:pPr>
                      <a:r>
                        <a:rPr lang="lt-LT" sz="1800" noProof="0" dirty="0" smtClean="0">
                          <a:latin typeface="Times New Roman" panose="02020603050405020304" pitchFamily="18" charset="0"/>
                          <a:cs typeface="Times New Roman" panose="02020603050405020304" pitchFamily="18" charset="0"/>
                        </a:rPr>
                        <a:t>Vizijos</a:t>
                      </a:r>
                      <a:r>
                        <a:rPr lang="lt-LT" sz="1800" spc="30"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bendrumas</a:t>
                      </a:r>
                      <a:endParaRPr lang="lt-LT" sz="1800" noProof="0" dirty="0" smtClean="0">
                        <a:latin typeface="Times New Roman" panose="02020603050405020304" pitchFamily="18" charset="0"/>
                        <a:cs typeface="Times New Roman" panose="02020603050405020304" pitchFamily="18" charset="0"/>
                      </a:endParaRPr>
                    </a:p>
                    <a:p>
                      <a:pPr marL="91440">
                        <a:lnSpc>
                          <a:spcPct val="100000"/>
                        </a:lnSpc>
                        <a:spcBef>
                          <a:spcPts val="25"/>
                        </a:spcBef>
                      </a:pPr>
                      <a:endParaRPr lang="lt-LT" sz="1800" noProof="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solidFill>
                      <a:srgbClr val="92D050"/>
                    </a:solidFill>
                  </a:tcPr>
                </a:tc>
                <a:extLst>
                  <a:ext uri="{0D108BD9-81ED-4DB2-BD59-A6C34878D82A}">
                    <a16:rowId xmlns:a16="http://schemas.microsoft.com/office/drawing/2014/main" val="3658039914"/>
                  </a:ext>
                </a:extLst>
              </a:tr>
              <a:tr h="819159">
                <a:tc>
                  <a:txBody>
                    <a:bodyPr/>
                    <a:lstStyle/>
                    <a:p>
                      <a:pPr marL="7620">
                        <a:lnSpc>
                          <a:spcPct val="100000"/>
                        </a:lnSpc>
                        <a:spcBef>
                          <a:spcPts val="10"/>
                        </a:spcBef>
                        <a:tabLst>
                          <a:tab pos="403860" algn="l"/>
                        </a:tabLst>
                      </a:pPr>
                      <a:r>
                        <a:rPr lang="lt-LT" sz="1800" spc="5" noProof="0" dirty="0" smtClean="0">
                          <a:latin typeface="Times New Roman" panose="02020603050405020304" pitchFamily="18" charset="0"/>
                          <a:cs typeface="Times New Roman" panose="02020603050405020304" pitchFamily="18" charset="0"/>
                        </a:rPr>
                        <a:t>3.</a:t>
                      </a:r>
                      <a:r>
                        <a:rPr lang="pl-PL" sz="1800" spc="5" baseline="0" noProof="0" dirty="0" smtClean="0">
                          <a:latin typeface="Times New Roman" panose="02020603050405020304" pitchFamily="18" charset="0"/>
                          <a:cs typeface="Times New Roman" panose="02020603050405020304" pitchFamily="18" charset="0"/>
                        </a:rPr>
                        <a:t> M</a:t>
                      </a:r>
                      <a:r>
                        <a:rPr lang="lt-LT" sz="1800" dirty="0" err="1" smtClean="0">
                          <a:latin typeface="Times New Roman" panose="02020603050405020304" pitchFamily="18" charset="0"/>
                          <a:cs typeface="Times New Roman" panose="02020603050405020304" pitchFamily="18" charset="0"/>
                        </a:rPr>
                        <a:t>okyklos</a:t>
                      </a:r>
                      <a:r>
                        <a:rPr lang="lt-LT" sz="1800" dirty="0" smtClean="0">
                          <a:latin typeface="Times New Roman" panose="02020603050405020304" pitchFamily="18" charset="0"/>
                          <a:cs typeface="Times New Roman" panose="02020603050405020304" pitchFamily="18" charset="0"/>
                        </a:rPr>
                        <a:t> bendruomenės nariai atsakingai dalyvauja įgyvendindami išsikeltus mokyklos tikslus ir uždavinius</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R="75565" algn="ctr">
                        <a:lnSpc>
                          <a:spcPct val="100000"/>
                        </a:lnSpc>
                        <a:spcBef>
                          <a:spcPts val="10"/>
                        </a:spcBef>
                      </a:pPr>
                      <a:r>
                        <a:rPr lang="pl-PL" sz="1800" spc="10" noProof="0" dirty="0" smtClean="0">
                          <a:latin typeface="Times New Roman" panose="02020603050405020304" pitchFamily="18" charset="0"/>
                          <a:cs typeface="Times New Roman" panose="02020603050405020304" pitchFamily="18" charset="0"/>
                        </a:rPr>
                        <a:t>4/97,9</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L="52705" algn="ctr">
                        <a:lnSpc>
                          <a:spcPct val="100000"/>
                        </a:lnSpc>
                        <a:spcBef>
                          <a:spcPts val="10"/>
                        </a:spcBef>
                      </a:pPr>
                      <a:r>
                        <a:rPr lang="lt-LT" sz="1800" spc="10" noProof="0" dirty="0" smtClean="0">
                          <a:latin typeface="Times New Roman" panose="02020603050405020304" pitchFamily="18" charset="0"/>
                          <a:cs typeface="Times New Roman" panose="02020603050405020304" pitchFamily="18" charset="0"/>
                        </a:rPr>
                        <a:t>411</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L="91440">
                        <a:lnSpc>
                          <a:spcPct val="100000"/>
                        </a:lnSpc>
                        <a:spcBef>
                          <a:spcPts val="10"/>
                        </a:spcBef>
                      </a:pPr>
                      <a:r>
                        <a:rPr lang="lt-LT" sz="1800" noProof="0" dirty="0" smtClean="0">
                          <a:latin typeface="Times New Roman" panose="02020603050405020304" pitchFamily="18" charset="0"/>
                          <a:cs typeface="Times New Roman" panose="02020603050405020304" pitchFamily="18" charset="0"/>
                        </a:rPr>
                        <a:t>Vizijos</a:t>
                      </a:r>
                      <a:r>
                        <a:rPr lang="lt-LT" sz="1800" spc="30"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bendrumas</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1181758137"/>
                  </a:ext>
                </a:extLst>
              </a:tr>
              <a:tr h="704288">
                <a:tc>
                  <a:txBody>
                    <a:bodyPr/>
                    <a:lstStyle/>
                    <a:p>
                      <a:pPr marL="7620">
                        <a:lnSpc>
                          <a:spcPct val="100000"/>
                        </a:lnSpc>
                        <a:spcBef>
                          <a:spcPts val="10"/>
                        </a:spcBef>
                        <a:tabLst>
                          <a:tab pos="403860" algn="l"/>
                        </a:tabLst>
                      </a:pPr>
                      <a:r>
                        <a:rPr lang="lt-LT" sz="1800" spc="5" noProof="0" dirty="0" smtClean="0">
                          <a:latin typeface="Times New Roman" panose="02020603050405020304" pitchFamily="18" charset="0"/>
                          <a:cs typeface="Times New Roman" panose="02020603050405020304" pitchFamily="18" charset="0"/>
                        </a:rPr>
                        <a:t>4.</a:t>
                      </a:r>
                      <a:r>
                        <a:rPr lang="pl-PL" sz="1800" spc="5" baseline="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Mokyklos</a:t>
                      </a:r>
                      <a:r>
                        <a:rPr lang="lt-LT" sz="1800" spc="45"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ištekliai</a:t>
                      </a:r>
                      <a:r>
                        <a:rPr lang="lt-LT" sz="1800" spc="60"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naudojami </a:t>
                      </a:r>
                      <a:r>
                        <a:rPr lang="lt-LT" sz="1800" noProof="0" dirty="0" smtClean="0">
                          <a:latin typeface="Times New Roman" panose="02020603050405020304" pitchFamily="18" charset="0"/>
                          <a:cs typeface="Times New Roman" panose="02020603050405020304" pitchFamily="18" charset="0"/>
                        </a:rPr>
                        <a:t>lanksčiai,</a:t>
                      </a:r>
                      <a:r>
                        <a:rPr lang="lt-LT" sz="1800" spc="45"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tikslingai</a:t>
                      </a:r>
                      <a:r>
                        <a:rPr lang="lt-LT" sz="1800" spc="6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ir</a:t>
                      </a:r>
                      <a:r>
                        <a:rPr lang="lt-LT" sz="1800" spc="1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kūrybingai.</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R="75565" algn="ctr">
                        <a:lnSpc>
                          <a:spcPct val="100000"/>
                        </a:lnSpc>
                        <a:spcBef>
                          <a:spcPts val="10"/>
                        </a:spcBef>
                      </a:pPr>
                      <a:r>
                        <a:rPr lang="pl-PL" sz="1800" spc="10" noProof="0" dirty="0" smtClean="0">
                          <a:latin typeface="Times New Roman" panose="02020603050405020304" pitchFamily="18" charset="0"/>
                          <a:cs typeface="Times New Roman" panose="02020603050405020304" pitchFamily="18" charset="0"/>
                        </a:rPr>
                        <a:t>4/95,9</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L="52705" algn="ctr">
                        <a:lnSpc>
                          <a:spcPct val="100000"/>
                        </a:lnSpc>
                        <a:spcBef>
                          <a:spcPts val="10"/>
                        </a:spcBef>
                      </a:pPr>
                      <a:r>
                        <a:rPr lang="lt-LT" sz="1800" spc="10" noProof="0" dirty="0" smtClean="0">
                          <a:latin typeface="Times New Roman" panose="02020603050405020304" pitchFamily="18" charset="0"/>
                          <a:cs typeface="Times New Roman" panose="02020603050405020304" pitchFamily="18" charset="0"/>
                        </a:rPr>
                        <a:t>411</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tc>
                  <a:txBody>
                    <a:bodyPr/>
                    <a:lstStyle/>
                    <a:p>
                      <a:pPr marL="91440">
                        <a:lnSpc>
                          <a:spcPct val="100000"/>
                        </a:lnSpc>
                        <a:spcBef>
                          <a:spcPts val="10"/>
                        </a:spcBef>
                      </a:pPr>
                      <a:r>
                        <a:rPr lang="lt-LT" sz="1800" spc="5" noProof="0" dirty="0" smtClean="0">
                          <a:latin typeface="Times New Roman" panose="02020603050405020304" pitchFamily="18" charset="0"/>
                          <a:cs typeface="Times New Roman" panose="02020603050405020304" pitchFamily="18" charset="0"/>
                        </a:rPr>
                        <a:t>Optimalus</a:t>
                      </a:r>
                      <a:r>
                        <a:rPr lang="lt-LT" sz="1800" spc="10"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išteklių</a:t>
                      </a:r>
                      <a:r>
                        <a:rPr lang="lt-LT" sz="1800" spc="3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paskirstymas</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2032985853"/>
                  </a:ext>
                </a:extLst>
              </a:tr>
              <a:tr h="788214">
                <a:tc>
                  <a:txBody>
                    <a:bodyPr/>
                    <a:lstStyle/>
                    <a:p>
                      <a:pPr marL="7620" marR="551180" indent="0" defTabSz="914400" eaLnBrk="1" fontAlgn="auto" latinLnBrk="0" hangingPunct="1">
                        <a:lnSpc>
                          <a:spcPct val="102499"/>
                        </a:lnSpc>
                        <a:spcBef>
                          <a:spcPts val="110"/>
                        </a:spcBef>
                        <a:spcAft>
                          <a:spcPts val="0"/>
                        </a:spcAft>
                        <a:buClrTx/>
                        <a:buSzTx/>
                        <a:buFontTx/>
                        <a:buNone/>
                        <a:tabLst>
                          <a:tab pos="403860" algn="l"/>
                          <a:tab pos="404495" algn="l"/>
                        </a:tabLst>
                        <a:defRPr/>
                      </a:pPr>
                      <a:r>
                        <a:rPr lang="lt-LT" sz="1800" spc="5" noProof="0" dirty="0" smtClean="0">
                          <a:latin typeface="Times New Roman" panose="02020603050405020304" pitchFamily="18" charset="0"/>
                          <a:cs typeface="Times New Roman" panose="02020603050405020304" pitchFamily="18" charset="0"/>
                        </a:rPr>
                        <a:t>5. Sprendimai</a:t>
                      </a:r>
                      <a:r>
                        <a:rPr lang="lt-LT" sz="1800" spc="15"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dėl</a:t>
                      </a:r>
                      <a:r>
                        <a:rPr lang="lt-LT" sz="1800" spc="5"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veiklos</a:t>
                      </a:r>
                      <a:r>
                        <a:rPr lang="lt-LT" sz="1800" spc="5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tobulinimo</a:t>
                      </a:r>
                      <a:r>
                        <a:rPr lang="lt-LT" sz="1800" spc="4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grindžiami</a:t>
                      </a:r>
                      <a:r>
                        <a:rPr lang="lt-LT" sz="1800" spc="4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mokyklos</a:t>
                      </a:r>
                      <a:r>
                        <a:rPr lang="lt-LT" sz="1800" spc="55"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veiklos</a:t>
                      </a:r>
                      <a:r>
                        <a:rPr lang="lt-LT" sz="1800" spc="4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įsivertinimo</a:t>
                      </a:r>
                      <a:r>
                        <a:rPr lang="lt-LT" sz="1800" spc="70"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rezultatais</a:t>
                      </a:r>
                      <a:r>
                        <a:rPr lang="lt-LT" sz="1800" spc="5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ir </a:t>
                      </a:r>
                      <a:r>
                        <a:rPr lang="lt-LT" sz="1800" spc="-26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bendromis</a:t>
                      </a:r>
                      <a:r>
                        <a:rPr lang="lt-LT" sz="1800" spc="1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diskusijomis.</a:t>
                      </a:r>
                      <a:endParaRPr lang="pl-PL" sz="1800" spc="5" noProof="0" dirty="0" smtClean="0">
                        <a:latin typeface="Times New Roman" panose="02020603050405020304" pitchFamily="18" charset="0"/>
                        <a:cs typeface="Times New Roman" panose="02020603050405020304" pitchFamily="18" charset="0"/>
                      </a:endParaRPr>
                    </a:p>
                    <a:p>
                      <a:pPr marL="7620" marR="551180">
                        <a:lnSpc>
                          <a:spcPct val="102499"/>
                        </a:lnSpc>
                        <a:spcBef>
                          <a:spcPts val="110"/>
                        </a:spcBef>
                        <a:buNone/>
                        <a:tabLst>
                          <a:tab pos="403860" algn="l"/>
                          <a:tab pos="404495" algn="l"/>
                        </a:tabLst>
                      </a:pPr>
                      <a:endParaRPr lang="lt-LT" sz="1800" noProof="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0" marR="76835" indent="0" algn="ctr" defTabSz="914400" eaLnBrk="1" fontAlgn="auto" latinLnBrk="0" hangingPunct="1">
                        <a:lnSpc>
                          <a:spcPct val="100000"/>
                        </a:lnSpc>
                        <a:spcBef>
                          <a:spcPts val="5"/>
                        </a:spcBef>
                        <a:spcAft>
                          <a:spcPts val="0"/>
                        </a:spcAft>
                        <a:buClrTx/>
                        <a:buSzTx/>
                        <a:buFontTx/>
                        <a:buNone/>
                        <a:tabLst/>
                        <a:defRPr/>
                      </a:pPr>
                      <a:r>
                        <a:rPr lang="pl-PL" sz="1800" spc="10" noProof="0" dirty="0" smtClean="0">
                          <a:latin typeface="Times New Roman" panose="02020603050405020304" pitchFamily="18" charset="0"/>
                          <a:cs typeface="Times New Roman" panose="02020603050405020304" pitchFamily="18" charset="0"/>
                        </a:rPr>
                        <a:t>4/</a:t>
                      </a:r>
                      <a:r>
                        <a:rPr lang="lt-LT" sz="1800" spc="10" noProof="0" dirty="0" smtClean="0">
                          <a:latin typeface="Times New Roman" panose="02020603050405020304" pitchFamily="18" charset="0"/>
                          <a:cs typeface="Times New Roman" panose="02020603050405020304" pitchFamily="18" charset="0"/>
                        </a:rPr>
                        <a:t>95</a:t>
                      </a:r>
                      <a:r>
                        <a:rPr lang="pl-PL" sz="1800" spc="10" noProof="0" dirty="0" smtClean="0">
                          <a:latin typeface="Times New Roman" panose="02020603050405020304" pitchFamily="18" charset="0"/>
                          <a:cs typeface="Times New Roman" panose="02020603050405020304" pitchFamily="18" charset="0"/>
                        </a:rPr>
                        <a:t>,9</a:t>
                      </a:r>
                      <a:endParaRPr lang="lt-LT" sz="1800" noProof="0" dirty="0" smtClean="0">
                        <a:latin typeface="Times New Roman" panose="02020603050405020304" pitchFamily="18" charset="0"/>
                        <a:cs typeface="Times New Roman" panose="02020603050405020304" pitchFamily="18" charset="0"/>
                      </a:endParaRPr>
                    </a:p>
                    <a:p>
                      <a:pPr marR="76835" algn="ctr">
                        <a:lnSpc>
                          <a:spcPct val="100000"/>
                        </a:lnSpc>
                        <a:spcBef>
                          <a:spcPts val="5"/>
                        </a:spcBef>
                      </a:pP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288925" marR="0" indent="0" defTabSz="914400" eaLnBrk="1" fontAlgn="auto" latinLnBrk="0" hangingPunct="1">
                        <a:lnSpc>
                          <a:spcPct val="100000"/>
                        </a:lnSpc>
                        <a:spcBef>
                          <a:spcPts val="5"/>
                        </a:spcBef>
                        <a:spcAft>
                          <a:spcPts val="0"/>
                        </a:spcAft>
                        <a:buClrTx/>
                        <a:buSzTx/>
                        <a:buFontTx/>
                        <a:buNone/>
                        <a:tabLst/>
                        <a:defRPr/>
                      </a:pPr>
                      <a:r>
                        <a:rPr lang="lt-LT" sz="1800" spc="10" noProof="0" dirty="0" smtClean="0">
                          <a:latin typeface="Times New Roman" panose="02020603050405020304" pitchFamily="18" charset="0"/>
                          <a:cs typeface="Times New Roman" panose="02020603050405020304" pitchFamily="18" charset="0"/>
                        </a:rPr>
                        <a:t>411</a:t>
                      </a:r>
                      <a:endParaRPr lang="lt-LT" sz="1800" noProof="0" dirty="0" smtClean="0">
                        <a:latin typeface="Times New Roman" panose="02020603050405020304" pitchFamily="18" charset="0"/>
                        <a:cs typeface="Times New Roman" panose="02020603050405020304" pitchFamily="18" charset="0"/>
                      </a:endParaRPr>
                    </a:p>
                    <a:p>
                      <a:pPr marL="288925">
                        <a:lnSpc>
                          <a:spcPct val="100000"/>
                        </a:lnSpc>
                        <a:spcBef>
                          <a:spcPts val="5"/>
                        </a:spcBef>
                      </a:pP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90805" marR="0" indent="0" defTabSz="914400" eaLnBrk="1" fontAlgn="auto" latinLnBrk="0" hangingPunct="1">
                        <a:lnSpc>
                          <a:spcPct val="100000"/>
                        </a:lnSpc>
                        <a:spcBef>
                          <a:spcPts val="5"/>
                        </a:spcBef>
                        <a:spcAft>
                          <a:spcPts val="0"/>
                        </a:spcAft>
                        <a:buClrTx/>
                        <a:buSzTx/>
                        <a:buFontTx/>
                        <a:buNone/>
                        <a:tabLst/>
                        <a:defRPr/>
                      </a:pPr>
                      <a:r>
                        <a:rPr lang="lt-LT" sz="1800" spc="10" noProof="0" dirty="0" smtClean="0">
                          <a:latin typeface="Times New Roman" panose="02020603050405020304" pitchFamily="18" charset="0"/>
                          <a:cs typeface="Times New Roman" panose="02020603050405020304" pitchFamily="18" charset="0"/>
                        </a:rPr>
                        <a:t>Sprendimų</a:t>
                      </a:r>
                      <a:r>
                        <a:rPr lang="lt-LT" sz="1800" spc="-2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pagrįstumas</a:t>
                      </a:r>
                      <a:endParaRPr lang="lt-LT" sz="1800" noProof="0" dirty="0" smtClean="0">
                        <a:latin typeface="Times New Roman" panose="02020603050405020304" pitchFamily="18" charset="0"/>
                        <a:cs typeface="Times New Roman" panose="02020603050405020304" pitchFamily="18" charset="0"/>
                      </a:endParaRPr>
                    </a:p>
                    <a:p>
                      <a:pPr marL="90805">
                        <a:lnSpc>
                          <a:spcPct val="100000"/>
                        </a:lnSpc>
                        <a:spcBef>
                          <a:spcPts val="5"/>
                        </a:spcBef>
                      </a:pP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801609167"/>
                  </a:ext>
                </a:extLst>
              </a:tr>
              <a:tr h="788214">
                <a:tc>
                  <a:txBody>
                    <a:bodyPr/>
                    <a:lstStyle/>
                    <a:p>
                      <a:pPr marL="7620" marR="551180">
                        <a:lnSpc>
                          <a:spcPct val="102499"/>
                        </a:lnSpc>
                        <a:spcBef>
                          <a:spcPts val="110"/>
                        </a:spcBef>
                        <a:buNone/>
                        <a:tabLst>
                          <a:tab pos="403860" algn="l"/>
                          <a:tab pos="404495" algn="l"/>
                        </a:tabLst>
                      </a:pPr>
                      <a:r>
                        <a:rPr lang="pl-PL" sz="1800" spc="0" noProof="0" dirty="0" smtClean="0">
                          <a:latin typeface="Times New Roman" panose="02020603050405020304" pitchFamily="18" charset="0"/>
                          <a:cs typeface="Times New Roman" panose="02020603050405020304" pitchFamily="18" charset="0"/>
                        </a:rPr>
                        <a:t>6.</a:t>
                      </a:r>
                      <a:r>
                        <a:rPr lang="pl-PL" sz="1800" spc="0" baseline="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Mokykloje</a:t>
                      </a:r>
                      <a:r>
                        <a:rPr lang="lt-LT" sz="1800" spc="60"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veikla</a:t>
                      </a:r>
                      <a:r>
                        <a:rPr lang="lt-LT" sz="1800" spc="50"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yra</a:t>
                      </a:r>
                      <a:r>
                        <a:rPr lang="lt-LT" sz="1800" spc="1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tobulinama</a:t>
                      </a:r>
                      <a:r>
                        <a:rPr lang="lt-LT" sz="1800" spc="4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nuolat</a:t>
                      </a:r>
                      <a:r>
                        <a:rPr lang="lt-LT" sz="1800" spc="3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įvedant</a:t>
                      </a:r>
                      <a:r>
                        <a:rPr lang="lt-LT" sz="1800" spc="3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naujoves,</a:t>
                      </a:r>
                      <a:r>
                        <a:rPr lang="lt-LT" sz="1800" spc="1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mokiniams</a:t>
                      </a:r>
                      <a:r>
                        <a:rPr lang="lt-LT" sz="1800" spc="50"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įdomesnes </a:t>
                      </a:r>
                      <a:r>
                        <a:rPr lang="lt-LT" sz="1800" spc="-254"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veiklas.</a:t>
                      </a:r>
                      <a:endParaRPr lang="lt-LT" sz="1800" noProof="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solidFill>
                      <a:srgbClr val="92D050"/>
                    </a:solidFill>
                  </a:tcPr>
                </a:tc>
                <a:tc>
                  <a:txBody>
                    <a:bodyPr/>
                    <a:lstStyle/>
                    <a:p>
                      <a:pPr marR="76835" algn="ctr">
                        <a:lnSpc>
                          <a:spcPct val="100000"/>
                        </a:lnSpc>
                        <a:spcBef>
                          <a:spcPts val="5"/>
                        </a:spcBef>
                      </a:pPr>
                      <a:r>
                        <a:rPr lang="pl-PL" sz="1800" spc="10" noProof="0" dirty="0" smtClean="0">
                          <a:latin typeface="Times New Roman" panose="02020603050405020304" pitchFamily="18" charset="0"/>
                          <a:cs typeface="Times New Roman" panose="02020603050405020304" pitchFamily="18" charset="0"/>
                        </a:rPr>
                        <a:t>4/100</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solidFill>
                      <a:srgbClr val="92D050"/>
                    </a:solidFill>
                  </a:tcPr>
                </a:tc>
                <a:tc>
                  <a:txBody>
                    <a:bodyPr/>
                    <a:lstStyle/>
                    <a:p>
                      <a:pPr marL="288925">
                        <a:lnSpc>
                          <a:spcPct val="100000"/>
                        </a:lnSpc>
                        <a:spcBef>
                          <a:spcPts val="5"/>
                        </a:spcBef>
                      </a:pPr>
                      <a:r>
                        <a:rPr lang="lt-LT" sz="1800" spc="10" noProof="0" dirty="0" smtClean="0">
                          <a:latin typeface="Times New Roman" panose="02020603050405020304" pitchFamily="18" charset="0"/>
                          <a:cs typeface="Times New Roman" panose="02020603050405020304" pitchFamily="18" charset="0"/>
                        </a:rPr>
                        <a:t>411</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solidFill>
                      <a:srgbClr val="92D050"/>
                    </a:solidFill>
                  </a:tcPr>
                </a:tc>
                <a:tc>
                  <a:txBody>
                    <a:bodyPr/>
                    <a:lstStyle/>
                    <a:p>
                      <a:pPr marL="90805">
                        <a:lnSpc>
                          <a:spcPct val="100000"/>
                        </a:lnSpc>
                        <a:spcBef>
                          <a:spcPts val="5"/>
                        </a:spcBef>
                      </a:pPr>
                      <a:r>
                        <a:rPr lang="lt-LT" sz="1800" spc="-5" noProof="0" dirty="0" smtClean="0">
                          <a:latin typeface="Times New Roman" panose="02020603050405020304" pitchFamily="18" charset="0"/>
                          <a:cs typeface="Times New Roman" panose="02020603050405020304" pitchFamily="18" charset="0"/>
                        </a:rPr>
                        <a:t>Tobulinimo</a:t>
                      </a:r>
                      <a:r>
                        <a:rPr lang="lt-LT" sz="1800" spc="15"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kultūra</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solidFill>
                      <a:srgbClr val="92D050"/>
                    </a:solidFill>
                  </a:tcPr>
                </a:tc>
                <a:extLst>
                  <a:ext uri="{0D108BD9-81ED-4DB2-BD59-A6C34878D82A}">
                    <a16:rowId xmlns:a16="http://schemas.microsoft.com/office/drawing/2014/main" val="1603140094"/>
                  </a:ext>
                </a:extLst>
              </a:tr>
              <a:tr h="784390">
                <a:tc>
                  <a:txBody>
                    <a:bodyPr/>
                    <a:lstStyle/>
                    <a:p>
                      <a:pPr marL="7620">
                        <a:lnSpc>
                          <a:spcPct val="100000"/>
                        </a:lnSpc>
                        <a:spcBef>
                          <a:spcPts val="20"/>
                        </a:spcBef>
                        <a:tabLst>
                          <a:tab pos="403860" algn="l"/>
                        </a:tabLst>
                      </a:pPr>
                      <a:r>
                        <a:rPr lang="pl-PL" sz="1800" spc="5" dirty="0" smtClean="0">
                          <a:latin typeface="Times New Roman" panose="02020603050405020304" pitchFamily="18" charset="0"/>
                          <a:cs typeface="Times New Roman" panose="02020603050405020304" pitchFamily="18" charset="0"/>
                        </a:rPr>
                        <a:t>7.</a:t>
                      </a:r>
                      <a:r>
                        <a:rPr lang="pl-PL" sz="1800" spc="5" baseline="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Lyderiai</a:t>
                      </a:r>
                      <a:r>
                        <a:rPr sz="1800" spc="25" dirty="0" smtClean="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telkia</a:t>
                      </a:r>
                      <a:r>
                        <a:rPr sz="1800" spc="4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bendruomenę</a:t>
                      </a:r>
                      <a:r>
                        <a:rPr sz="1800" spc="-1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pokyčiams,</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mokymuisi</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ir</a:t>
                      </a:r>
                      <a:r>
                        <a:rPr sz="1800" spc="1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įsivertinimui.</a:t>
                      </a:r>
                      <a:endParaRPr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R="75565" algn="ctr">
                        <a:lnSpc>
                          <a:spcPct val="100000"/>
                        </a:lnSpc>
                        <a:spcBef>
                          <a:spcPts val="20"/>
                        </a:spcBef>
                      </a:pPr>
                      <a:r>
                        <a:rPr lang="pl-PL" sz="1800" spc="10" dirty="0" smtClean="0">
                          <a:latin typeface="Times New Roman" panose="02020603050405020304" pitchFamily="18" charset="0"/>
                          <a:cs typeface="Times New Roman" panose="02020603050405020304" pitchFamily="18" charset="0"/>
                        </a:rPr>
                        <a:t>4/ </a:t>
                      </a:r>
                      <a:r>
                        <a:rPr sz="1800" spc="10" dirty="0" smtClean="0">
                          <a:latin typeface="Times New Roman" panose="02020603050405020304" pitchFamily="18" charset="0"/>
                          <a:cs typeface="Times New Roman" panose="02020603050405020304" pitchFamily="18" charset="0"/>
                        </a:rPr>
                        <a:t>9</a:t>
                      </a:r>
                      <a:r>
                        <a:rPr lang="pl-PL" sz="1800" spc="10" dirty="0" smtClean="0">
                          <a:latin typeface="Times New Roman" panose="02020603050405020304" pitchFamily="18" charset="0"/>
                          <a:cs typeface="Times New Roman" panose="02020603050405020304" pitchFamily="18" charset="0"/>
                        </a:rPr>
                        <a:t>3,8</a:t>
                      </a:r>
                      <a:endParaRPr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705" algn="ctr">
                        <a:lnSpc>
                          <a:spcPct val="100000"/>
                        </a:lnSpc>
                        <a:spcBef>
                          <a:spcPts val="20"/>
                        </a:spcBef>
                      </a:pPr>
                      <a:r>
                        <a:rPr sz="1800" spc="10" dirty="0">
                          <a:latin typeface="Times New Roman" panose="02020603050405020304" pitchFamily="18" charset="0"/>
                          <a:cs typeface="Times New Roman" panose="02020603050405020304" pitchFamily="18" charset="0"/>
                        </a:rPr>
                        <a:t>412</a:t>
                      </a:r>
                      <a:endParaRPr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1440">
                        <a:lnSpc>
                          <a:spcPct val="100000"/>
                        </a:lnSpc>
                        <a:spcBef>
                          <a:spcPts val="20"/>
                        </a:spcBef>
                      </a:pPr>
                      <a:r>
                        <a:rPr sz="1800" spc="-5" dirty="0">
                          <a:latin typeface="Times New Roman" panose="02020603050405020304" pitchFamily="18" charset="0"/>
                          <a:cs typeface="Times New Roman" panose="02020603050405020304" pitchFamily="18" charset="0"/>
                        </a:rPr>
                        <a:t>Lyderystė</a:t>
                      </a:r>
                      <a:r>
                        <a:rPr sz="1800" spc="5" dirty="0">
                          <a:latin typeface="Times New Roman" panose="02020603050405020304" pitchFamily="18" charset="0"/>
                          <a:cs typeface="Times New Roman" panose="02020603050405020304" pitchFamily="18" charset="0"/>
                        </a:rPr>
                        <a:t> mokymuisi</a:t>
                      </a:r>
                      <a:endParaRPr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2764231761"/>
                  </a:ext>
                </a:extLst>
              </a:tr>
            </a:tbl>
          </a:graphicData>
        </a:graphic>
      </p:graphicFrame>
    </p:spTree>
    <p:extLst>
      <p:ext uri="{BB962C8B-B14F-4D97-AF65-F5344CB8AC3E}">
        <p14:creationId xmlns:p14="http://schemas.microsoft.com/office/powerpoint/2010/main" val="26006855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Lentelė 3"/>
          <p:cNvGraphicFramePr>
            <a:graphicFrameLocks noGrp="1"/>
          </p:cNvGraphicFramePr>
          <p:nvPr>
            <p:extLst>
              <p:ext uri="{D42A27DB-BD31-4B8C-83A1-F6EECF244321}">
                <p14:modId xmlns:p14="http://schemas.microsoft.com/office/powerpoint/2010/main" val="1047716655"/>
              </p:ext>
            </p:extLst>
          </p:nvPr>
        </p:nvGraphicFramePr>
        <p:xfrm>
          <a:off x="241300" y="1419225"/>
          <a:ext cx="10210800" cy="5472509"/>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8888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91738">
                <a:tc>
                  <a:txBody>
                    <a:bodyPr/>
                    <a:lstStyle/>
                    <a:p>
                      <a:pPr marL="4762" marR="0" lvl="0" indent="0" algn="l" rtl="0">
                        <a:lnSpc>
                          <a:spcPct val="116666"/>
                        </a:lnSpc>
                        <a:spcBef>
                          <a:spcPts val="0"/>
                        </a:spcBef>
                        <a:spcAft>
                          <a:spcPts val="0"/>
                        </a:spcAft>
                        <a:buClr>
                          <a:schemeClr val="dk1"/>
                        </a:buClr>
                        <a:buSzPts val="1200"/>
                        <a:buFont typeface="Calibri"/>
                        <a:buNone/>
                      </a:pPr>
                      <a:r>
                        <a:rPr lang="pl-PL" dirty="0" smtClean="0">
                          <a:latin typeface="Times New Roman" panose="02020603050405020304" pitchFamily="18" charset="0"/>
                          <a:cs typeface="Times New Roman" panose="02020603050405020304" pitchFamily="18" charset="0"/>
                        </a:rPr>
                        <a:t>8. </a:t>
                      </a:r>
                      <a:r>
                        <a:rPr lang="lt-LT" noProof="0" dirty="0" smtClean="0">
                          <a:latin typeface="Times New Roman" panose="02020603050405020304" pitchFamily="18" charset="0"/>
                          <a:cs typeface="Times New Roman" panose="02020603050405020304" pitchFamily="18" charset="0"/>
                        </a:rPr>
                        <a:t>Lyderiai įgalina ir skatina bendruomenę diskutuoti, mąstyti ir veikti kūrybiškai</a:t>
                      </a:r>
                      <a:endParaRPr lang="lt-LT" sz="1800" noProof="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4/95,9</a:t>
                      </a:r>
                      <a:r>
                        <a:rPr lang="en-US"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 </a:t>
                      </a:r>
                      <a:r>
                        <a:rPr lang="en-US" sz="1800" b="0" i="0" u="none" dirty="0" smtClean="0">
                          <a:solidFill>
                            <a:srgbClr val="FF0000"/>
                          </a:solidFill>
                          <a:latin typeface="Times New Roman" panose="02020603050405020304" pitchFamily="18" charset="0"/>
                          <a:ea typeface="Calibri"/>
                          <a:cs typeface="Times New Roman" panose="02020603050405020304" pitchFamily="18" charset="0"/>
                          <a:sym typeface="Calibri"/>
                        </a:rPr>
                        <a:t> </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16666"/>
                        </a:lnSpc>
                        <a:spcBef>
                          <a:spcPts val="0"/>
                        </a:spcBef>
                        <a:spcAft>
                          <a:spcPts val="0"/>
                        </a:spcAft>
                        <a:buClr>
                          <a:schemeClr val="dk1"/>
                        </a:buClr>
                        <a:buSzPts val="1200"/>
                        <a:buFont typeface="Calibri"/>
                        <a:buNone/>
                      </a:pPr>
                      <a:r>
                        <a:rPr lang="pl-PL" sz="1800" dirty="0" smtClean="0">
                          <a:latin typeface="Times New Roman" panose="02020603050405020304" pitchFamily="18" charset="0"/>
                          <a:cs typeface="Times New Roman" panose="02020603050405020304" pitchFamily="18" charset="0"/>
                        </a:rPr>
                        <a:t>412</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rtl="0">
                        <a:lnSpc>
                          <a:spcPct val="116666"/>
                        </a:lnSpc>
                        <a:spcBef>
                          <a:spcPts val="0"/>
                        </a:spcBef>
                        <a:spcAft>
                          <a:spcPts val="0"/>
                        </a:spcAft>
                        <a:buClr>
                          <a:schemeClr val="dk1"/>
                        </a:buClr>
                        <a:buSzPts val="1200"/>
                        <a:buFont typeface="Calibri"/>
                        <a:buNone/>
                      </a:pPr>
                      <a:r>
                        <a:rPr lang="lt-LT" sz="1800" noProof="0" dirty="0" smtClean="0">
                          <a:latin typeface="Times New Roman" panose="02020603050405020304" pitchFamily="18" charset="0"/>
                          <a:cs typeface="Times New Roman" panose="02020603050405020304" pitchFamily="18" charset="0"/>
                        </a:rPr>
                        <a:t>Pasidalyta</a:t>
                      </a:r>
                      <a:r>
                        <a:rPr lang="pl-PL" sz="180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lyderystė</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540018295"/>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dirty="0" smtClean="0">
                          <a:latin typeface="Times New Roman" panose="02020603050405020304" pitchFamily="18" charset="0"/>
                          <a:cs typeface="Times New Roman" panose="02020603050405020304" pitchFamily="18" charset="0"/>
                        </a:rPr>
                        <a:t>9. Mokytojai pasitiki mokyklos formaliais lyderiais kaip partneriais, pagalbininkais ir patarėjais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dirty="0" smtClean="0">
                          <a:latin typeface="Times New Roman" panose="02020603050405020304" pitchFamily="18" charset="0"/>
                          <a:cs typeface="Times New Roman" panose="02020603050405020304" pitchFamily="18" charset="0"/>
                        </a:rPr>
                        <a:t>4/93,7</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412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dirty="0" err="1" smtClean="0">
                          <a:latin typeface="Times New Roman" panose="02020603050405020304" pitchFamily="18" charset="0"/>
                          <a:cs typeface="Times New Roman" panose="02020603050405020304" pitchFamily="18" charset="0"/>
                        </a:rPr>
                        <a:t>Įsipareigojimas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susitarimams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71414436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10. </a:t>
                      </a:r>
                      <a:r>
                        <a:rPr lang="lt-LT" dirty="0" smtClean="0">
                          <a:latin typeface="Times New Roman" panose="02020603050405020304" pitchFamily="18" charset="0"/>
                          <a:cs typeface="Times New Roman" panose="02020603050405020304" pitchFamily="18" charset="0"/>
                        </a:rPr>
                        <a:t>Pripažįstama požiūrių ir nuomonių įvairovė, palaikoma diskusija, gerbiama kiekvieno nuomonė</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3/89,6</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413</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noProof="0" dirty="0" smtClean="0">
                          <a:latin typeface="Times New Roman" panose="02020603050405020304" pitchFamily="18" charset="0"/>
                          <a:cs typeface="Times New Roman" panose="02020603050405020304" pitchFamily="18" charset="0"/>
                        </a:rPr>
                        <a:t>Skaidrumas ir atvirumas</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74059299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11. </a:t>
                      </a:r>
                      <a:r>
                        <a:rPr lang="lt-LT" noProof="0" dirty="0" smtClean="0">
                          <a:latin typeface="Times New Roman" panose="02020603050405020304" pitchFamily="18" charset="0"/>
                          <a:cs typeface="Times New Roman" panose="02020603050405020304" pitchFamily="18" charset="0"/>
                        </a:rPr>
                        <a:t>Mokykloje yra sistema, kaip priimami sprendimai, svarbūs tiek mokyklos ateities siekiams, tiek kasdieniam gyvenimui mokykloje</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4/93,8</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dirty="0" smtClean="0">
                          <a:latin typeface="Times New Roman" panose="02020603050405020304" pitchFamily="18" charset="0"/>
                          <a:cs typeface="Times New Roman" panose="02020603050405020304" pitchFamily="18" charset="0"/>
                        </a:rPr>
                        <a:t>Sprendimų pagrįstumas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1940913483"/>
                  </a:ext>
                </a:extLst>
              </a:tr>
              <a:tr h="788214">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12. Mokyklos personalas laiko save viena komanda, siekiančia bendrų tikslų, aukštesnių individualių ir bendrų rezultatų</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3/85,4</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dirty="0" err="1" smtClean="0">
                          <a:latin typeface="Times New Roman" panose="02020603050405020304" pitchFamily="18" charset="0"/>
                          <a:cs typeface="Times New Roman" panose="02020603050405020304" pitchFamily="18" charset="0"/>
                        </a:rPr>
                        <a:t>Bendradarbiavimo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kultūra</a:t>
                      </a:r>
                      <a:r>
                        <a:rPr lang="en-US" sz="1800" dirty="0" smtClean="0">
                          <a:latin typeface="Times New Roman" panose="02020603050405020304" pitchFamily="18" charset="0"/>
                          <a:cs typeface="Times New Roman" panose="02020603050405020304" pitchFamily="18" charset="0"/>
                        </a:rPr>
                        <a:t> </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428256582"/>
                  </a:ext>
                </a:extLst>
              </a:tr>
              <a:tr h="784390">
                <a:tc>
                  <a:txBody>
                    <a:bodyPr/>
                    <a:lstStyle/>
                    <a:p>
                      <a:pPr marL="4762" marR="0" lvl="0" indent="0" algn="l" rtl="0">
                        <a:lnSpc>
                          <a:spcPct val="100000"/>
                        </a:lnSpc>
                        <a:spcBef>
                          <a:spcPts val="0"/>
                        </a:spcBef>
                        <a:spcAft>
                          <a:spcPts val="0"/>
                        </a:spcAft>
                        <a:buClr>
                          <a:schemeClr val="dk1"/>
                        </a:buClr>
                        <a:buSzPts val="1200"/>
                        <a:buFont typeface="Calibri"/>
                        <a:buNone/>
                      </a:pPr>
                      <a:r>
                        <a:rPr lang="lt-LT" sz="1800" noProof="0" dirty="0" smtClean="0">
                          <a:latin typeface="Times New Roman" panose="02020603050405020304" pitchFamily="18" charset="0"/>
                          <a:cs typeface="Times New Roman" panose="02020603050405020304" pitchFamily="18" charset="0"/>
                        </a:rPr>
                        <a:t>13. Mokytojai</a:t>
                      </a:r>
                      <a:r>
                        <a:rPr lang="lt-LT" sz="1800" dirty="0" smtClean="0">
                          <a:latin typeface="Times New Roman" panose="02020603050405020304" pitchFamily="18" charset="0"/>
                          <a:cs typeface="Times New Roman" panose="02020603050405020304" pitchFamily="18" charset="0"/>
                        </a:rPr>
                        <a:t> mokosi drauge ir vieni iš kitų: dalydamiesi patirtimi, atradimais, sumanymais ir kūriniais, studijuodami šaltinius, stebėdami kolegų pamokas. </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4/98</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dirty="0" err="1" smtClean="0">
                          <a:latin typeface="Times New Roman" panose="02020603050405020304" pitchFamily="18" charset="0"/>
                          <a:cs typeface="Times New Roman" panose="02020603050405020304" pitchFamily="18" charset="0"/>
                        </a:rPr>
                        <a:t>Kolegialus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mokymasis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extLst>
                  <a:ext uri="{0D108BD9-81ED-4DB2-BD59-A6C34878D82A}">
                    <a16:rowId xmlns:a16="http://schemas.microsoft.com/office/drawing/2014/main" val="920692603"/>
                  </a:ext>
                </a:extLst>
              </a:tr>
            </a:tbl>
          </a:graphicData>
        </a:graphic>
      </p:graphicFrame>
      <p:sp>
        <p:nvSpPr>
          <p:cNvPr id="5" name="object 3"/>
          <p:cNvSpPr txBox="1">
            <a:spLocks noGrp="1"/>
          </p:cNvSpPr>
          <p:nvPr>
            <p:ph type="title"/>
          </p:nvPr>
        </p:nvSpPr>
        <p:spPr>
          <a:xfrm>
            <a:off x="2298700" y="504825"/>
            <a:ext cx="6858000" cy="505267"/>
          </a:xfrm>
          <a:prstGeom prst="rect">
            <a:avLst/>
          </a:prstGeom>
        </p:spPr>
        <p:txBody>
          <a:bodyPr vert="horz" wrap="square" lIns="0" tIns="12700" rIns="0" bIns="0" rtlCol="0">
            <a:spAutoFit/>
          </a:bodyPr>
          <a:lstStyle/>
          <a:p>
            <a:pPr marL="12700" algn="ctr">
              <a:lnSpc>
                <a:spcPct val="100000"/>
              </a:lnSpc>
              <a:spcBef>
                <a:spcPts val="100"/>
              </a:spcBef>
            </a:pPr>
            <a:r>
              <a:rPr sz="3200" cap="all" spc="-150" dirty="0">
                <a:solidFill>
                  <a:srgbClr val="000000"/>
                </a:solidFill>
                <a:latin typeface="Times New Roman" panose="02020603050405020304" pitchFamily="18" charset="0"/>
                <a:cs typeface="Times New Roman" panose="02020603050405020304" pitchFamily="18" charset="0"/>
              </a:rPr>
              <a:t>IV. </a:t>
            </a:r>
            <a:r>
              <a:rPr sz="3200" cap="all" spc="-150" dirty="0" smtClean="0">
                <a:solidFill>
                  <a:srgbClr val="000000"/>
                </a:solidFill>
                <a:latin typeface="Times New Roman" panose="02020603050405020304" pitchFamily="18" charset="0"/>
                <a:cs typeface="Times New Roman" panose="02020603050405020304" pitchFamily="18" charset="0"/>
              </a:rPr>
              <a:t>LYDERYS</a:t>
            </a:r>
            <a:r>
              <a:rPr lang="lt-LT" sz="3200" cap="all" spc="-150" dirty="0">
                <a:solidFill>
                  <a:srgbClr val="000000"/>
                </a:solidFill>
                <a:latin typeface="Times New Roman" panose="02020603050405020304" pitchFamily="18" charset="0"/>
                <a:cs typeface="Times New Roman" panose="02020603050405020304" pitchFamily="18" charset="0"/>
              </a:rPr>
              <a:t>T</a:t>
            </a:r>
            <a:r>
              <a:rPr sz="3200" cap="all" spc="-150" dirty="0" smtClean="0">
                <a:solidFill>
                  <a:srgbClr val="000000"/>
                </a:solidFill>
                <a:latin typeface="Times New Roman" panose="02020603050405020304" pitchFamily="18" charset="0"/>
                <a:cs typeface="Times New Roman" panose="02020603050405020304" pitchFamily="18" charset="0"/>
              </a:rPr>
              <a:t>Ė </a:t>
            </a:r>
            <a:r>
              <a:rPr sz="3200" cap="all" spc="-150" dirty="0">
                <a:solidFill>
                  <a:srgbClr val="000000"/>
                </a:solidFill>
                <a:latin typeface="Times New Roman" panose="02020603050405020304" pitchFamily="18" charset="0"/>
                <a:cs typeface="Times New Roman" panose="02020603050405020304" pitchFamily="18" charset="0"/>
              </a:rPr>
              <a:t>IR </a:t>
            </a:r>
            <a:r>
              <a:rPr sz="3200" cap="all" spc="-150" dirty="0" smtClean="0">
                <a:solidFill>
                  <a:srgbClr val="000000"/>
                </a:solidFill>
                <a:latin typeface="Times New Roman" panose="02020603050405020304" pitchFamily="18" charset="0"/>
                <a:cs typeface="Times New Roman" panose="02020603050405020304" pitchFamily="18" charset="0"/>
              </a:rPr>
              <a:t>VADYBA</a:t>
            </a:r>
            <a:r>
              <a:rPr lang="lt-LT" sz="3200" cap="all" spc="-150" dirty="0" smtClean="0">
                <a:solidFill>
                  <a:srgbClr val="000000"/>
                </a:solidFill>
                <a:latin typeface="Times New Roman" panose="02020603050405020304" pitchFamily="18" charset="0"/>
                <a:cs typeface="Times New Roman" panose="02020603050405020304" pitchFamily="18" charset="0"/>
              </a:rPr>
              <a:t>  </a:t>
            </a:r>
            <a:r>
              <a:rPr lang="lt-LT" sz="3200" spc="-150" dirty="0" smtClean="0">
                <a:solidFill>
                  <a:srgbClr val="000000"/>
                </a:solidFill>
                <a:latin typeface="Times New Roman" panose="02020603050405020304" pitchFamily="18" charset="0"/>
                <a:cs typeface="Times New Roman" panose="02020603050405020304" pitchFamily="18" charset="0"/>
              </a:rPr>
              <a:t>(mokytojai)</a:t>
            </a:r>
            <a:endParaRPr sz="3200" spc="-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35579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3"/>
          <p:cNvSpPr txBox="1">
            <a:spLocks/>
          </p:cNvSpPr>
          <p:nvPr/>
        </p:nvSpPr>
        <p:spPr>
          <a:xfrm>
            <a:off x="2007887" y="423358"/>
            <a:ext cx="6858000" cy="505267"/>
          </a:xfrm>
          <a:prstGeom prst="rect">
            <a:avLst/>
          </a:prstGeom>
        </p:spPr>
        <p:txBody>
          <a:bodyPr vert="horz" wrap="square" lIns="0" tIns="12700" rIns="0" bIns="0" rtlCol="0">
            <a:spAutoFit/>
          </a:bodyPr>
          <a:lstStyle>
            <a:lvl1pPr>
              <a:defRPr sz="2250" b="0" i="0">
                <a:solidFill>
                  <a:schemeClr val="bg1"/>
                </a:solidFill>
                <a:latin typeface="Calibri"/>
                <a:ea typeface="+mj-ea"/>
                <a:cs typeface="Calibri"/>
              </a:defRPr>
            </a:lvl1pPr>
          </a:lstStyle>
          <a:p>
            <a:pPr marL="12700" algn="ctr">
              <a:spcBef>
                <a:spcPts val="100"/>
              </a:spcBef>
            </a:pPr>
            <a:r>
              <a:rPr lang="en-US" sz="3200" kern="0" cap="all" spc="-150" dirty="0" smtClean="0">
                <a:solidFill>
                  <a:srgbClr val="000000"/>
                </a:solidFill>
                <a:latin typeface="Times New Roman" panose="02020603050405020304" pitchFamily="18" charset="0"/>
                <a:cs typeface="Times New Roman" panose="02020603050405020304" pitchFamily="18" charset="0"/>
              </a:rPr>
              <a:t>IV. LYDERYSTĖ IR VADYBA  </a:t>
            </a:r>
            <a:r>
              <a:rPr lang="en-US" sz="3200" kern="0" spc="-150" dirty="0" smtClean="0">
                <a:solidFill>
                  <a:srgbClr val="000000"/>
                </a:solidFill>
                <a:latin typeface="Times New Roman" panose="02020603050405020304" pitchFamily="18" charset="0"/>
                <a:cs typeface="Times New Roman" panose="02020603050405020304" pitchFamily="18" charset="0"/>
              </a:rPr>
              <a:t>(</a:t>
            </a:r>
            <a:r>
              <a:rPr lang="en-US" sz="3200" kern="0" spc="-150" dirty="0" err="1" smtClean="0">
                <a:solidFill>
                  <a:srgbClr val="000000"/>
                </a:solidFill>
                <a:latin typeface="Times New Roman" panose="02020603050405020304" pitchFamily="18" charset="0"/>
                <a:cs typeface="Times New Roman" panose="02020603050405020304" pitchFamily="18" charset="0"/>
              </a:rPr>
              <a:t>mokytojai</a:t>
            </a:r>
            <a:r>
              <a:rPr lang="en-US" sz="3200" kern="0" spc="-150" dirty="0" smtClean="0">
                <a:solidFill>
                  <a:srgbClr val="000000"/>
                </a:solidFill>
                <a:latin typeface="Times New Roman" panose="02020603050405020304" pitchFamily="18" charset="0"/>
                <a:cs typeface="Times New Roman" panose="02020603050405020304" pitchFamily="18" charset="0"/>
              </a:rPr>
              <a:t>)</a:t>
            </a:r>
            <a:endParaRPr lang="en-US" sz="3200" kern="0" spc="-150" dirty="0">
              <a:latin typeface="Times New Roman" panose="02020603050405020304" pitchFamily="18" charset="0"/>
              <a:cs typeface="Times New Roman" panose="02020603050405020304" pitchFamily="18" charset="0"/>
            </a:endParaRPr>
          </a:p>
        </p:txBody>
      </p:sp>
      <p:graphicFrame>
        <p:nvGraphicFramePr>
          <p:cNvPr id="6" name="Lentelė 5"/>
          <p:cNvGraphicFramePr>
            <a:graphicFrameLocks noGrp="1"/>
          </p:cNvGraphicFramePr>
          <p:nvPr>
            <p:extLst>
              <p:ext uri="{D42A27DB-BD31-4B8C-83A1-F6EECF244321}">
                <p14:modId xmlns:p14="http://schemas.microsoft.com/office/powerpoint/2010/main" val="1688857545"/>
              </p:ext>
            </p:extLst>
          </p:nvPr>
        </p:nvGraphicFramePr>
        <p:xfrm>
          <a:off x="165100" y="1266826"/>
          <a:ext cx="10210800" cy="5425725"/>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8888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775722">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lt-LT" sz="1400" b="1" noProof="0" dirty="0"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626331">
                <a:tc>
                  <a:txBody>
                    <a:bodyPr/>
                    <a:lstStyle/>
                    <a:p>
                      <a:pPr marL="4762" marR="0" lvl="0" indent="0" algn="l" rtl="0">
                        <a:lnSpc>
                          <a:spcPct val="116666"/>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14. Tėvų informavimo ir švietimo sistema atitinka tėvų poreikius ir mokyklos specifiką)</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4/100</a:t>
                      </a:r>
                      <a:r>
                        <a:rPr lang="en-US" sz="1800" b="0" i="0" u="none" dirty="0" smtClean="0">
                          <a:solidFill>
                            <a:srgbClr val="FF0000"/>
                          </a:solidFill>
                          <a:latin typeface="Times New Roman" panose="02020603050405020304" pitchFamily="18" charset="0"/>
                          <a:ea typeface="Calibri"/>
                          <a:cs typeface="Times New Roman" panose="02020603050405020304" pitchFamily="18" charset="0"/>
                          <a:sym typeface="Calibri"/>
                        </a:rPr>
                        <a:t>  </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52386" marR="0" lvl="0" indent="0" algn="ctr" rtl="0">
                        <a:lnSpc>
                          <a:spcPct val="116666"/>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422</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dirty="0" err="1" smtClean="0">
                          <a:latin typeface="Times New Roman" panose="02020603050405020304" pitchFamily="18" charset="0"/>
                          <a:cs typeface="Times New Roman" panose="02020603050405020304" pitchFamily="18" charset="0"/>
                        </a:rPr>
                        <a:t>Pažinimas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sąveika</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extLst>
                  <a:ext uri="{0D108BD9-81ED-4DB2-BD59-A6C34878D82A}">
                    <a16:rowId xmlns:a16="http://schemas.microsoft.com/office/drawing/2014/main" val="1540018295"/>
                  </a:ext>
                </a:extLst>
              </a:tr>
              <a:tr h="692396">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15. Tėvai dalyvauja tobulinant mokyklą ir įsitraukia į vaikų ugdymą(</a:t>
                      </a:r>
                      <a:r>
                        <a:rPr lang="lt-LT" sz="1800" dirty="0" err="1" smtClean="0">
                          <a:latin typeface="Times New Roman" panose="02020603050405020304" pitchFamily="18" charset="0"/>
                          <a:cs typeface="Times New Roman" panose="02020603050405020304" pitchFamily="18" charset="0"/>
                        </a:rPr>
                        <a:t>si</a:t>
                      </a:r>
                      <a:r>
                        <a:rPr lang="lt-LT" sz="1800" dirty="0" smtClean="0">
                          <a:latin typeface="Times New Roman" panose="02020603050405020304" pitchFamily="18" charset="0"/>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dirty="0" smtClean="0">
                          <a:latin typeface="Times New Roman" panose="02020603050405020304" pitchFamily="18" charset="0"/>
                          <a:cs typeface="Times New Roman" panose="02020603050405020304" pitchFamily="18" charset="0"/>
                        </a:rPr>
                        <a:t>3/83,8</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dirty="0" smtClean="0">
                          <a:latin typeface="Times New Roman" panose="02020603050405020304" pitchFamily="18" charset="0"/>
                          <a:cs typeface="Times New Roman" panose="02020603050405020304" pitchFamily="18" charset="0"/>
                        </a:rPr>
                        <a:t>Į(</a:t>
                      </a:r>
                      <a:r>
                        <a:rPr lang="en-US" sz="1800" dirty="0" err="1" smtClean="0">
                          <a:latin typeface="Times New Roman" panose="02020603050405020304" pitchFamily="18" charset="0"/>
                          <a:cs typeface="Times New Roman" panose="02020603050405020304" pitchFamily="18" charset="0"/>
                        </a:rPr>
                        <a:t>si</a:t>
                      </a:r>
                      <a:r>
                        <a:rPr lang="en-US" sz="1800" dirty="0" smtClean="0">
                          <a:latin typeface="Times New Roman" panose="02020603050405020304" pitchFamily="18" charset="0"/>
                          <a:cs typeface="Times New Roman" panose="02020603050405020304" pitchFamily="18" charset="0"/>
                        </a:rPr>
                        <a:t>)</a:t>
                      </a:r>
                      <a:r>
                        <a:rPr lang="en-US" sz="1800" dirty="0" err="1" smtClean="0">
                          <a:latin typeface="Times New Roman" panose="02020603050405020304" pitchFamily="18" charset="0"/>
                          <a:cs typeface="Times New Roman" panose="02020603050405020304" pitchFamily="18" charset="0"/>
                        </a:rPr>
                        <a:t>traukimas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714144361"/>
                  </a:ext>
                </a:extLst>
              </a:tr>
              <a:tr h="837780">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16. </a:t>
                      </a:r>
                      <a:r>
                        <a:rPr lang="lt-LT" sz="1800" dirty="0" err="1" smtClean="0">
                          <a:latin typeface="Times New Roman" panose="02020603050405020304" pitchFamily="18" charset="0"/>
                          <a:cs typeface="Times New Roman" panose="02020603050405020304" pitchFamily="18" charset="0"/>
                        </a:rPr>
                        <a:t>M</a:t>
                      </a:r>
                      <a:r>
                        <a:rPr lang="en-US" sz="1800" dirty="0" err="1" smtClean="0">
                          <a:latin typeface="Times New Roman" panose="02020603050405020304" pitchFamily="18" charset="0"/>
                          <a:cs typeface="Times New Roman" panose="02020603050405020304" pitchFamily="18" charset="0"/>
                        </a:rPr>
                        <a:t>okykla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yra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atvira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pasauliui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bendradarbiaujama</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su</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vietos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bendruomene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įvairiomis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organizacijomis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kitomis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mokyklomis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palaikomi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ryšiai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su</a:t>
                      </a:r>
                      <a:r>
                        <a:rPr lang="en-US" sz="180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mokyklos absolventais</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4/97,9</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423</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dirty="0" err="1" smtClean="0">
                          <a:latin typeface="Times New Roman" panose="02020603050405020304" pitchFamily="18" charset="0"/>
                          <a:cs typeface="Times New Roman" panose="02020603050405020304" pitchFamily="18" charset="0"/>
                        </a:rPr>
                        <a:t>Atvirumas</a:t>
                      </a:r>
                      <a:r>
                        <a:rPr lang="en-US" sz="1800" dirty="0" smtClean="0">
                          <a:latin typeface="Times New Roman" panose="02020603050405020304" pitchFamily="18" charset="0"/>
                          <a:cs typeface="Times New Roman" panose="02020603050405020304" pitchFamily="18" charset="0"/>
                        </a:rPr>
                        <a:t> </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740592991"/>
                  </a:ext>
                </a:extLst>
              </a:tr>
              <a:tr h="837780">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17. Mokyklos </a:t>
                      </a:r>
                      <a:r>
                        <a:rPr lang="lt-LT" sz="1800" dirty="0" err="1" smtClean="0">
                          <a:latin typeface="Times New Roman" panose="02020603050405020304" pitchFamily="18" charset="0"/>
                          <a:cs typeface="Times New Roman" panose="02020603050405020304" pitchFamily="18" charset="0"/>
                        </a:rPr>
                        <a:t>tinklaveika</a:t>
                      </a:r>
                      <a:r>
                        <a:rPr lang="lt-LT" sz="1800" dirty="0" smtClean="0">
                          <a:latin typeface="Times New Roman" panose="02020603050405020304" pitchFamily="18" charset="0"/>
                          <a:cs typeface="Times New Roman" panose="02020603050405020304" pitchFamily="18" charset="0"/>
                        </a:rPr>
                        <a:t> padeda kompleksiškai siekti užsibrėžtų tikslų. Partnerystės yra kruopščiai planuojamos, siekiama jų perspektyvumo. </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4/97,9</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423</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dirty="0" err="1" smtClean="0">
                          <a:latin typeface="Times New Roman" panose="02020603050405020304" pitchFamily="18" charset="0"/>
                          <a:cs typeface="Times New Roman" panose="02020603050405020304" pitchFamily="18" charset="0"/>
                        </a:rPr>
                        <a:t>Prasmingumas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1940913483"/>
                  </a:ext>
                </a:extLst>
              </a:tr>
              <a:tr h="802409">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18. Mokytojai išmano savo ugdymo sritį, gerbia mokinius ir laikosi pedagogo etikos, tobulina savo socialinius emocinius gebėjimus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4/97,9</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431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dirty="0" err="1" smtClean="0">
                          <a:latin typeface="Times New Roman" panose="02020603050405020304" pitchFamily="18" charset="0"/>
                          <a:cs typeface="Times New Roman" panose="02020603050405020304" pitchFamily="18" charset="0"/>
                        </a:rPr>
                        <a:t>Pozityvus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profesionalumas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428256582"/>
                  </a:ext>
                </a:extLst>
              </a:tr>
              <a:tr h="837780">
                <a:tc>
                  <a:txBody>
                    <a:bodyPr/>
                    <a:lstStyle/>
                    <a:p>
                      <a:pPr marL="4762" marR="0" lvl="0" indent="0" algn="l" rtl="0">
                        <a:lnSpc>
                          <a:spcPct val="100000"/>
                        </a:lnSpc>
                        <a:spcBef>
                          <a:spcPts val="0"/>
                        </a:spcBef>
                        <a:spcAft>
                          <a:spcPts val="0"/>
                        </a:spcAft>
                        <a:buClr>
                          <a:schemeClr val="dk1"/>
                        </a:buClr>
                        <a:buSzPts val="1200"/>
                        <a:buFont typeface="Calibri"/>
                        <a:buNone/>
                      </a:pPr>
                      <a:r>
                        <a:rPr lang="lt-LT" sz="1800" noProof="0" dirty="0" smtClean="0">
                          <a:latin typeface="Times New Roman" panose="02020603050405020304" pitchFamily="18" charset="0"/>
                          <a:cs typeface="Times New Roman" panose="02020603050405020304" pitchFamily="18" charset="0"/>
                        </a:rPr>
                        <a:t>19. M</a:t>
                      </a:r>
                      <a:r>
                        <a:rPr lang="lt-LT" sz="1800" dirty="0" err="1" smtClean="0">
                          <a:latin typeface="Times New Roman" panose="02020603050405020304" pitchFamily="18" charset="0"/>
                          <a:cs typeface="Times New Roman" panose="02020603050405020304" pitchFamily="18" charset="0"/>
                        </a:rPr>
                        <a:t>okytojai</a:t>
                      </a:r>
                      <a:r>
                        <a:rPr lang="lt-LT" sz="1800" dirty="0" smtClean="0">
                          <a:latin typeface="Times New Roman" panose="02020603050405020304" pitchFamily="18" charset="0"/>
                          <a:cs typeface="Times New Roman" panose="02020603050405020304" pitchFamily="18" charset="0"/>
                        </a:rPr>
                        <a:t> turi gero darbo viziją, kuria remdamiesi vertina savo veiklą ir jos rezultatus, asmeninės kompetencijos ribas ir būtinas profesinio tobulėjimo sritis.</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4/97,9</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432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dirty="0" err="1" smtClean="0">
                          <a:latin typeface="Times New Roman" panose="02020603050405020304" pitchFamily="18" charset="0"/>
                          <a:cs typeface="Times New Roman" panose="02020603050405020304" pitchFamily="18" charset="0"/>
                        </a:rPr>
                        <a:t>Reiklumas</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sau</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920692603"/>
                  </a:ext>
                </a:extLst>
              </a:tr>
            </a:tbl>
          </a:graphicData>
        </a:graphic>
      </p:graphicFrame>
    </p:spTree>
    <p:extLst>
      <p:ext uri="{BB962C8B-B14F-4D97-AF65-F5344CB8AC3E}">
        <p14:creationId xmlns:p14="http://schemas.microsoft.com/office/powerpoint/2010/main" val="6256401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Lentelė 3"/>
          <p:cNvGraphicFramePr>
            <a:graphicFrameLocks noGrp="1"/>
          </p:cNvGraphicFramePr>
          <p:nvPr>
            <p:extLst>
              <p:ext uri="{D42A27DB-BD31-4B8C-83A1-F6EECF244321}">
                <p14:modId xmlns:p14="http://schemas.microsoft.com/office/powerpoint/2010/main" val="3135046324"/>
              </p:ext>
            </p:extLst>
          </p:nvPr>
        </p:nvGraphicFramePr>
        <p:xfrm>
          <a:off x="241300" y="1419225"/>
          <a:ext cx="10210800" cy="5203990"/>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8888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91738">
                <a:tc>
                  <a:txBody>
                    <a:bodyPr/>
                    <a:lstStyle/>
                    <a:p>
                      <a:pPr marL="4762" marR="0" lvl="0" indent="0" algn="l" rtl="0">
                        <a:lnSpc>
                          <a:spcPct val="116666"/>
                        </a:lnSpc>
                        <a:spcBef>
                          <a:spcPts val="0"/>
                        </a:spcBef>
                        <a:spcAft>
                          <a:spcPts val="0"/>
                        </a:spcAft>
                        <a:buClr>
                          <a:schemeClr val="dk1"/>
                        </a:buClr>
                        <a:buSzPts val="1200"/>
                        <a:buFont typeface="Calibri"/>
                        <a:buNone/>
                      </a:pPr>
                      <a:r>
                        <a:rPr lang="lt-LT" dirty="0" smtClean="0">
                          <a:latin typeface="Times New Roman" panose="02020603050405020304" pitchFamily="18" charset="0"/>
                          <a:cs typeface="Times New Roman" panose="02020603050405020304" pitchFamily="18" charset="0"/>
                        </a:rPr>
                        <a:t>1. Aš žinau, kokia yra mokyklos ateities svajonė (vizija)</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en-US"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  </a:t>
                      </a: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2/55,6</a:t>
                      </a:r>
                      <a:endParaRPr sz="1800" dirty="0">
                        <a:solidFill>
                          <a:schemeClr val="tx1"/>
                        </a:solidFill>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52386" marR="0" lvl="0" indent="0" algn="ctr" rtl="0">
                        <a:lnSpc>
                          <a:spcPct val="116666"/>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90487" marR="0" lvl="0" indent="0" algn="l" rtl="0">
                        <a:lnSpc>
                          <a:spcPct val="116666"/>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Vizijos</a:t>
                      </a:r>
                      <a:r>
                        <a:rPr lang="lt-LT" sz="1800" baseline="0" dirty="0" smtClean="0">
                          <a:latin typeface="Times New Roman" panose="02020603050405020304" pitchFamily="18" charset="0"/>
                          <a:cs typeface="Times New Roman" panose="02020603050405020304" pitchFamily="18" charset="0"/>
                        </a:rPr>
                        <a:t> bendrumas</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extLst>
                  <a:ext uri="{0D108BD9-81ED-4DB2-BD59-A6C34878D82A}">
                    <a16:rowId xmlns:a16="http://schemas.microsoft.com/office/drawing/2014/main" val="1540018295"/>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2. Mes mokykloje kalbame apie tai, kokia mūsų mokykla galėtų (turėtų) būti ateityje</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FFFF00"/>
                    </a:solidFill>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dirty="0" smtClean="0">
                          <a:latin typeface="Times New Roman" panose="02020603050405020304" pitchFamily="18" charset="0"/>
                          <a:cs typeface="Times New Roman" panose="02020603050405020304" pitchFamily="18" charset="0"/>
                        </a:rPr>
                        <a:t>2/49,1</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FFFF00"/>
                    </a:solid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FFFF00"/>
                    </a:solidFill>
                  </a:tcPr>
                </a:tc>
                <a:tc>
                  <a:txBody>
                    <a:bodyPr/>
                    <a:lstStyle/>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1800" dirty="0" smtClean="0">
                          <a:latin typeface="Times New Roman" panose="02020603050405020304" pitchFamily="18" charset="0"/>
                          <a:cs typeface="Times New Roman" panose="02020603050405020304" pitchFamily="18" charset="0"/>
                        </a:rPr>
                        <a:t>Vizijos</a:t>
                      </a:r>
                      <a:r>
                        <a:rPr lang="lt-LT" sz="1800" baseline="0" dirty="0" smtClean="0">
                          <a:latin typeface="Times New Roman" panose="02020603050405020304" pitchFamily="18" charset="0"/>
                          <a:cs typeface="Times New Roman" panose="02020603050405020304" pitchFamily="18" charset="0"/>
                        </a:rPr>
                        <a:t> bendrumas</a:t>
                      </a:r>
                      <a:endParaRPr lang="lt-LT" sz="1800" dirty="0" smtClean="0">
                        <a:latin typeface="Times New Roman" panose="02020603050405020304" pitchFamily="18" charset="0"/>
                        <a:cs typeface="Times New Roman" panose="02020603050405020304" pitchFamily="18" charset="0"/>
                      </a:endParaRPr>
                    </a:p>
                    <a:p>
                      <a:pPr marL="90487" marR="0" lvl="0" indent="0" algn="l" rtl="0">
                        <a:lnSpc>
                          <a:spcPct val="100000"/>
                        </a:lnSpc>
                        <a:spcBef>
                          <a:spcPts val="0"/>
                        </a:spcBef>
                        <a:spcAft>
                          <a:spcPts val="0"/>
                        </a:spcAft>
                        <a:buClr>
                          <a:schemeClr val="dk1"/>
                        </a:buClr>
                        <a:buSzPts val="1200"/>
                        <a:buFont typeface="Calibri"/>
                        <a:buNone/>
                      </a:pP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FFFF00"/>
                    </a:solidFill>
                  </a:tcPr>
                </a:tc>
                <a:extLst>
                  <a:ext uri="{0D108BD9-81ED-4DB2-BD59-A6C34878D82A}">
                    <a16:rowId xmlns:a16="http://schemas.microsoft.com/office/drawing/2014/main" val="71414436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dirty="0" smtClean="0">
                          <a:latin typeface="Times New Roman" panose="02020603050405020304" pitchFamily="18" charset="0"/>
                          <a:cs typeface="Times New Roman" panose="02020603050405020304" pitchFamily="18" charset="0"/>
                        </a:rPr>
                        <a:t>3. Mokykloje paklausia mūsų nuomonės apie tai, ką mes norėtume pakeisti mokyklos veikloje.</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3/73,3</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Sprendimų pagrįstumas </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74059299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 </a:t>
                      </a:r>
                      <a:r>
                        <a:rPr lang="lt-LT" sz="1800" noProof="0" dirty="0" smtClean="0">
                          <a:latin typeface="Times New Roman" panose="02020603050405020304" pitchFamily="18" charset="0"/>
                          <a:cs typeface="Times New Roman" panose="02020603050405020304" pitchFamily="18" charset="0"/>
                        </a:rPr>
                        <a:t>Esu skatinamas rodyti iniciatyvą, diskutuoti, mąstyti ir kūrybiškai veikti.  </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3/83,4</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412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Pasidalyta lyderystė </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1940913483"/>
                  </a:ext>
                </a:extLst>
              </a:tr>
              <a:tr h="608385">
                <a:tc>
                  <a:txBody>
                    <a:bodyPr/>
                    <a:lstStyle/>
                    <a:p>
                      <a:pPr marL="7620">
                        <a:lnSpc>
                          <a:spcPct val="100000"/>
                        </a:lnSpc>
                        <a:spcBef>
                          <a:spcPts val="25"/>
                        </a:spcBef>
                        <a:tabLst>
                          <a:tab pos="367665" algn="l"/>
                        </a:tabLst>
                      </a:pPr>
                      <a:r>
                        <a:rPr lang="lt-LT" sz="1800" spc="5" dirty="0" smtClean="0">
                          <a:latin typeface="Times New Roman" panose="02020603050405020304" pitchFamily="18" charset="0"/>
                          <a:cs typeface="Times New Roman" panose="02020603050405020304" pitchFamily="18" charset="0"/>
                        </a:rPr>
                        <a:t>5.</a:t>
                      </a:r>
                      <a:r>
                        <a:rPr lang="lt-LT" sz="1800" spc="5" baseline="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Aš</a:t>
                      </a:r>
                      <a:r>
                        <a:rPr sz="1800" spc="10"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pasitikiu</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savo</a:t>
                      </a:r>
                      <a:r>
                        <a:rPr sz="1800" spc="2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mokyklos</a:t>
                      </a:r>
                      <a:r>
                        <a:rPr sz="1800" spc="1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vadovais.</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276860">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3/</a:t>
                      </a:r>
                      <a:r>
                        <a:rPr sz="1800" spc="10" dirty="0" smtClean="0">
                          <a:latin typeface="Times New Roman" panose="02020603050405020304" pitchFamily="18" charset="0"/>
                          <a:cs typeface="Times New Roman" panose="02020603050405020304" pitchFamily="18" charset="0"/>
                        </a:rPr>
                        <a:t>8</a:t>
                      </a:r>
                      <a:r>
                        <a:rPr lang="lt-LT" sz="1800" spc="10" dirty="0" smtClean="0">
                          <a:latin typeface="Times New Roman" panose="02020603050405020304" pitchFamily="18" charset="0"/>
                          <a:cs typeface="Times New Roman" panose="02020603050405020304" pitchFamily="18" charset="0"/>
                        </a:rPr>
                        <a:t>2,2</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R="155575" algn="r">
                        <a:lnSpc>
                          <a:spcPct val="100000"/>
                        </a:lnSpc>
                        <a:spcBef>
                          <a:spcPts val="10"/>
                        </a:spcBef>
                      </a:pPr>
                      <a:r>
                        <a:rPr sz="1800" spc="10" dirty="0">
                          <a:latin typeface="Times New Roman" panose="02020603050405020304" pitchFamily="18" charset="0"/>
                          <a:cs typeface="Times New Roman" panose="02020603050405020304" pitchFamily="18" charset="0"/>
                        </a:rPr>
                        <a:t>412</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163195">
                        <a:lnSpc>
                          <a:spcPct val="100000"/>
                        </a:lnSpc>
                        <a:spcBef>
                          <a:spcPts val="10"/>
                        </a:spcBef>
                      </a:pPr>
                      <a:r>
                        <a:rPr sz="1800" spc="5" dirty="0">
                          <a:latin typeface="Times New Roman" panose="02020603050405020304" pitchFamily="18" charset="0"/>
                          <a:cs typeface="Times New Roman" panose="02020603050405020304" pitchFamily="18" charset="0"/>
                        </a:rPr>
                        <a:t>Įsipareigojimas</a:t>
                      </a:r>
                      <a:r>
                        <a:rPr sz="1800" spc="1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susitarimams</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3428256582"/>
                  </a:ext>
                </a:extLst>
              </a:tr>
              <a:tr h="784390">
                <a:tc>
                  <a:txBody>
                    <a:bodyPr/>
                    <a:lstStyle/>
                    <a:p>
                      <a:pPr marL="7620">
                        <a:lnSpc>
                          <a:spcPct val="100000"/>
                        </a:lnSpc>
                        <a:spcBef>
                          <a:spcPts val="25"/>
                        </a:spcBef>
                        <a:tabLst>
                          <a:tab pos="344805" algn="l"/>
                        </a:tabLst>
                      </a:pPr>
                      <a:r>
                        <a:rPr lang="lt-LT" sz="1800" spc="10" dirty="0" smtClean="0">
                          <a:latin typeface="Times New Roman" panose="02020603050405020304" pitchFamily="18" charset="0"/>
                          <a:cs typeface="Times New Roman" panose="02020603050405020304" pitchFamily="18" charset="0"/>
                        </a:rPr>
                        <a:t>6.</a:t>
                      </a:r>
                      <a:r>
                        <a:rPr lang="lt-LT" sz="1800" spc="10" baseline="0" dirty="0" smtClean="0">
                          <a:latin typeface="Times New Roman" panose="02020603050405020304" pitchFamily="18" charset="0"/>
                          <a:cs typeface="Times New Roman" panose="02020603050405020304" pitchFamily="18" charset="0"/>
                        </a:rPr>
                        <a:t> </a:t>
                      </a:r>
                      <a:r>
                        <a:rPr sz="1800" spc="-20" dirty="0" err="1" smtClean="0">
                          <a:latin typeface="Times New Roman" panose="02020603050405020304" pitchFamily="18" charset="0"/>
                          <a:cs typeface="Times New Roman" panose="02020603050405020304" pitchFamily="18" charset="0"/>
                        </a:rPr>
                        <a:t>Tėvai</a:t>
                      </a:r>
                      <a:r>
                        <a:rPr sz="1800" spc="25"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žino </a:t>
                      </a:r>
                      <a:r>
                        <a:rPr sz="1800" spc="10" dirty="0">
                          <a:latin typeface="Times New Roman" panose="02020603050405020304" pitchFamily="18" charset="0"/>
                          <a:cs typeface="Times New Roman" panose="02020603050405020304" pitchFamily="18" charset="0"/>
                        </a:rPr>
                        <a:t>apie</a:t>
                      </a:r>
                      <a:r>
                        <a:rPr sz="1800" spc="15" dirty="0">
                          <a:latin typeface="Times New Roman" panose="02020603050405020304" pitchFamily="18" charset="0"/>
                          <a:cs typeface="Times New Roman" panose="02020603050405020304" pitchFamily="18" charset="0"/>
                        </a:rPr>
                        <a:t> mano</a:t>
                      </a:r>
                      <a:r>
                        <a:rPr sz="1800" spc="5" dirty="0">
                          <a:latin typeface="Times New Roman" panose="02020603050405020304" pitchFamily="18" charset="0"/>
                          <a:cs typeface="Times New Roman" panose="02020603050405020304" pitchFamily="18" charset="0"/>
                        </a:rPr>
                        <a:t> mokymosi</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pasiekimus,</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aptaria</a:t>
                      </a:r>
                      <a:r>
                        <a:rPr sz="1800" spc="1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juos</a:t>
                      </a:r>
                      <a:r>
                        <a:rPr sz="180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su</a:t>
                      </a:r>
                      <a:r>
                        <a:rPr sz="1800" spc="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mokytojais.</a:t>
                      </a:r>
                      <a:endParaRPr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276860">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4/97,8</a:t>
                      </a:r>
                      <a:endParaRPr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R="155575" algn="r">
                        <a:lnSpc>
                          <a:spcPct val="100000"/>
                        </a:lnSpc>
                        <a:spcBef>
                          <a:spcPts val="10"/>
                        </a:spcBef>
                      </a:pPr>
                      <a:r>
                        <a:rPr sz="1800" spc="10" dirty="0">
                          <a:latin typeface="Times New Roman" panose="02020603050405020304" pitchFamily="18" charset="0"/>
                          <a:cs typeface="Times New Roman" panose="02020603050405020304" pitchFamily="18" charset="0"/>
                        </a:rPr>
                        <a:t>422</a:t>
                      </a: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163195">
                        <a:lnSpc>
                          <a:spcPct val="100000"/>
                        </a:lnSpc>
                        <a:spcBef>
                          <a:spcPts val="10"/>
                        </a:spcBef>
                      </a:pPr>
                      <a:r>
                        <a:rPr sz="1800" dirty="0">
                          <a:latin typeface="Times New Roman" panose="02020603050405020304" pitchFamily="18" charset="0"/>
                          <a:cs typeface="Times New Roman" panose="02020603050405020304" pitchFamily="18" charset="0"/>
                        </a:rPr>
                        <a:t>Pažinimas</a:t>
                      </a:r>
                      <a:r>
                        <a:rPr sz="1800" spc="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ir</a:t>
                      </a:r>
                      <a:r>
                        <a:rPr sz="180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sąveika</a:t>
                      </a: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extLst>
                  <a:ext uri="{0D108BD9-81ED-4DB2-BD59-A6C34878D82A}">
                    <a16:rowId xmlns:a16="http://schemas.microsoft.com/office/drawing/2014/main" val="920692603"/>
                  </a:ext>
                </a:extLst>
              </a:tr>
            </a:tbl>
          </a:graphicData>
        </a:graphic>
      </p:graphicFrame>
      <p:sp>
        <p:nvSpPr>
          <p:cNvPr id="5" name="object 3"/>
          <p:cNvSpPr txBox="1">
            <a:spLocks/>
          </p:cNvSpPr>
          <p:nvPr/>
        </p:nvSpPr>
        <p:spPr>
          <a:xfrm>
            <a:off x="2007887" y="423358"/>
            <a:ext cx="6858000" cy="505267"/>
          </a:xfrm>
          <a:prstGeom prst="rect">
            <a:avLst/>
          </a:prstGeom>
        </p:spPr>
        <p:txBody>
          <a:bodyPr vert="horz" wrap="square" lIns="0" tIns="12700" rIns="0" bIns="0" rtlCol="0">
            <a:spAutoFit/>
          </a:bodyPr>
          <a:lstStyle>
            <a:lvl1pPr>
              <a:defRPr sz="2250" b="0" i="0">
                <a:solidFill>
                  <a:schemeClr val="bg1"/>
                </a:solidFill>
                <a:latin typeface="Calibri"/>
                <a:ea typeface="+mj-ea"/>
                <a:cs typeface="Calibri"/>
              </a:defRPr>
            </a:lvl1pPr>
          </a:lstStyle>
          <a:p>
            <a:pPr marL="12700" algn="ctr">
              <a:spcBef>
                <a:spcPts val="100"/>
              </a:spcBef>
            </a:pPr>
            <a:r>
              <a:rPr lang="en-US" sz="3200" kern="0" cap="all" spc="-150" dirty="0" smtClean="0">
                <a:solidFill>
                  <a:srgbClr val="000000"/>
                </a:solidFill>
                <a:latin typeface="Times New Roman" panose="02020603050405020304" pitchFamily="18" charset="0"/>
                <a:cs typeface="Times New Roman" panose="02020603050405020304" pitchFamily="18" charset="0"/>
              </a:rPr>
              <a:t>IV. LYDERYSTĖ IR VADYBA  </a:t>
            </a:r>
            <a:r>
              <a:rPr lang="en-US" sz="3200" kern="0" spc="-150" dirty="0" smtClean="0">
                <a:solidFill>
                  <a:srgbClr val="000000"/>
                </a:solidFill>
                <a:latin typeface="Times New Roman" panose="02020603050405020304" pitchFamily="18" charset="0"/>
                <a:cs typeface="Times New Roman" panose="02020603050405020304" pitchFamily="18" charset="0"/>
              </a:rPr>
              <a:t>(</a:t>
            </a:r>
            <a:r>
              <a:rPr lang="en-US" sz="3200" kern="0" spc="-150" dirty="0" err="1" smtClean="0">
                <a:solidFill>
                  <a:srgbClr val="000000"/>
                </a:solidFill>
                <a:latin typeface="Times New Roman" panose="02020603050405020304" pitchFamily="18" charset="0"/>
                <a:cs typeface="Times New Roman" panose="02020603050405020304" pitchFamily="18" charset="0"/>
              </a:rPr>
              <a:t>mok</a:t>
            </a:r>
            <a:r>
              <a:rPr lang="lt-LT" sz="3200" kern="0" spc="-150" dirty="0" err="1" smtClean="0">
                <a:solidFill>
                  <a:srgbClr val="000000"/>
                </a:solidFill>
                <a:latin typeface="Times New Roman" panose="02020603050405020304" pitchFamily="18" charset="0"/>
                <a:cs typeface="Times New Roman" panose="02020603050405020304" pitchFamily="18" charset="0"/>
              </a:rPr>
              <a:t>iniai</a:t>
            </a:r>
            <a:r>
              <a:rPr lang="en-US" sz="3200" kern="0" spc="-150" dirty="0" smtClean="0">
                <a:solidFill>
                  <a:srgbClr val="000000"/>
                </a:solidFill>
                <a:latin typeface="Times New Roman" panose="02020603050405020304" pitchFamily="18" charset="0"/>
                <a:cs typeface="Times New Roman" panose="02020603050405020304" pitchFamily="18" charset="0"/>
              </a:rPr>
              <a:t>)</a:t>
            </a:r>
            <a:endParaRPr lang="en-US" sz="3200" kern="0" spc="-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9994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71609" y="686865"/>
            <a:ext cx="2917691" cy="6053328"/>
            <a:chOff x="0" y="772668"/>
            <a:chExt cx="3053080" cy="6014085"/>
          </a:xfrm>
        </p:grpSpPr>
        <p:sp>
          <p:nvSpPr>
            <p:cNvPr id="3" name="object 3"/>
            <p:cNvSpPr/>
            <p:nvPr/>
          </p:nvSpPr>
          <p:spPr>
            <a:xfrm>
              <a:off x="0" y="772668"/>
              <a:ext cx="1766570" cy="6014085"/>
            </a:xfrm>
            <a:custGeom>
              <a:avLst/>
              <a:gdLst/>
              <a:ahLst/>
              <a:cxnLst/>
              <a:rect l="l" t="t" r="r" b="b"/>
              <a:pathLst>
                <a:path w="1766570" h="6014084">
                  <a:moveTo>
                    <a:pt x="1766316" y="6013703"/>
                  </a:moveTo>
                  <a:lnTo>
                    <a:pt x="0" y="6013703"/>
                  </a:lnTo>
                  <a:lnTo>
                    <a:pt x="0" y="0"/>
                  </a:lnTo>
                  <a:lnTo>
                    <a:pt x="1766316" y="0"/>
                  </a:lnTo>
                  <a:lnTo>
                    <a:pt x="1766316" y="6013703"/>
                  </a:lnTo>
                  <a:close/>
                </a:path>
              </a:pathLst>
            </a:custGeom>
            <a:solidFill>
              <a:srgbClr val="7E7E7E"/>
            </a:solidFill>
          </p:spPr>
          <p:txBody>
            <a:bodyPr wrap="square" lIns="0" tIns="0" rIns="0" bIns="0" rtlCol="0"/>
            <a:lstStyle/>
            <a:p>
              <a:endParaRPr dirty="0"/>
            </a:p>
          </p:txBody>
        </p:sp>
        <p:pic>
          <p:nvPicPr>
            <p:cNvPr id="4" name="object 4"/>
            <p:cNvPicPr/>
            <p:nvPr/>
          </p:nvPicPr>
          <p:blipFill>
            <a:blip r:embed="rId2" cstate="print"/>
            <a:stretch>
              <a:fillRect/>
            </a:stretch>
          </p:blipFill>
          <p:spPr>
            <a:xfrm>
              <a:off x="484632" y="2516124"/>
              <a:ext cx="2567940" cy="2527300"/>
            </a:xfrm>
            <a:prstGeom prst="rect">
              <a:avLst/>
            </a:prstGeom>
          </p:spPr>
        </p:pic>
      </p:grpSp>
      <p:sp>
        <p:nvSpPr>
          <p:cNvPr id="5" name="object 5"/>
          <p:cNvSpPr txBox="1">
            <a:spLocks noGrp="1"/>
          </p:cNvSpPr>
          <p:nvPr>
            <p:ph type="title"/>
          </p:nvPr>
        </p:nvSpPr>
        <p:spPr>
          <a:xfrm>
            <a:off x="1435267" y="3132477"/>
            <a:ext cx="1249146" cy="362920"/>
          </a:xfrm>
          <a:prstGeom prst="rect">
            <a:avLst/>
          </a:prstGeom>
        </p:spPr>
        <p:txBody>
          <a:bodyPr vert="horz" wrap="square" lIns="0" tIns="16510" rIns="0" bIns="0" rtlCol="0">
            <a:spAutoFit/>
          </a:bodyPr>
          <a:lstStyle/>
          <a:p>
            <a:pPr marL="12700" algn="ctr">
              <a:lnSpc>
                <a:spcPct val="100000"/>
              </a:lnSpc>
              <a:spcBef>
                <a:spcPts val="130"/>
              </a:spcBef>
            </a:pPr>
            <a:r>
              <a:rPr lang="lt-LT" spc="-10" dirty="0" smtClean="0">
                <a:latin typeface="Times New Roman" panose="02020603050405020304" pitchFamily="18" charset="0"/>
                <a:cs typeface="Times New Roman" panose="02020603050405020304" pitchFamily="18" charset="0"/>
              </a:rPr>
              <a:t>VEIKLOS</a:t>
            </a:r>
            <a:r>
              <a:rPr lang="lt-LT" spc="-10" dirty="0" smtClean="0"/>
              <a:t> </a:t>
            </a:r>
            <a:endParaRPr spc="-10" dirty="0"/>
          </a:p>
        </p:txBody>
      </p:sp>
      <p:sp>
        <p:nvSpPr>
          <p:cNvPr id="6" name="object 6"/>
          <p:cNvSpPr txBox="1"/>
          <p:nvPr/>
        </p:nvSpPr>
        <p:spPr>
          <a:xfrm>
            <a:off x="1418349" y="3680372"/>
            <a:ext cx="1243965" cy="373380"/>
          </a:xfrm>
          <a:prstGeom prst="rect">
            <a:avLst/>
          </a:prstGeom>
        </p:spPr>
        <p:txBody>
          <a:bodyPr vert="horz" wrap="square" lIns="0" tIns="16510" rIns="0" bIns="0" rtlCol="0">
            <a:spAutoFit/>
          </a:bodyPr>
          <a:lstStyle/>
          <a:p>
            <a:pPr marL="12700" algn="ctr">
              <a:lnSpc>
                <a:spcPct val="100000"/>
              </a:lnSpc>
              <a:spcBef>
                <a:spcPts val="130"/>
              </a:spcBef>
            </a:pPr>
            <a:r>
              <a:rPr lang="lt-LT" sz="2250" spc="-10" dirty="0" smtClean="0">
                <a:solidFill>
                  <a:srgbClr val="FFFFFF"/>
                </a:solidFill>
                <a:latin typeface="Times New Roman" panose="02020603050405020304" pitchFamily="18" charset="0"/>
                <a:cs typeface="Times New Roman" panose="02020603050405020304" pitchFamily="18" charset="0"/>
              </a:rPr>
              <a:t>SRITYS</a:t>
            </a:r>
            <a:endParaRPr sz="2250" dirty="0">
              <a:latin typeface="Times New Roman" panose="02020603050405020304" pitchFamily="18" charset="0"/>
              <a:cs typeface="Times New Roman" panose="02020603050405020304" pitchFamily="18" charset="0"/>
            </a:endParaRPr>
          </a:p>
        </p:txBody>
      </p:sp>
      <p:graphicFrame>
        <p:nvGraphicFramePr>
          <p:cNvPr id="7" name="object 7"/>
          <p:cNvGraphicFramePr>
            <a:graphicFrameLocks noGrp="1"/>
          </p:cNvGraphicFramePr>
          <p:nvPr>
            <p:extLst>
              <p:ext uri="{D42A27DB-BD31-4B8C-83A1-F6EECF244321}">
                <p14:modId xmlns:p14="http://schemas.microsoft.com/office/powerpoint/2010/main" val="3813731419"/>
              </p:ext>
            </p:extLst>
          </p:nvPr>
        </p:nvGraphicFramePr>
        <p:xfrm>
          <a:off x="3594100" y="1399324"/>
          <a:ext cx="6400799" cy="1579206"/>
        </p:xfrm>
        <a:graphic>
          <a:graphicData uri="http://schemas.openxmlformats.org/drawingml/2006/table">
            <a:tbl>
              <a:tblPr firstRow="1" bandRow="1">
                <a:tableStyleId>{2D5ABB26-0587-4C30-8999-92F81FD0307C}</a:tableStyleId>
              </a:tblPr>
              <a:tblGrid>
                <a:gridCol w="5580568">
                  <a:extLst>
                    <a:ext uri="{9D8B030D-6E8A-4147-A177-3AD203B41FA5}">
                      <a16:colId xmlns:a16="http://schemas.microsoft.com/office/drawing/2014/main" val="20000"/>
                    </a:ext>
                  </a:extLst>
                </a:gridCol>
                <a:gridCol w="820231">
                  <a:extLst>
                    <a:ext uri="{9D8B030D-6E8A-4147-A177-3AD203B41FA5}">
                      <a16:colId xmlns:a16="http://schemas.microsoft.com/office/drawing/2014/main" val="20001"/>
                    </a:ext>
                  </a:extLst>
                </a:gridCol>
              </a:tblGrid>
              <a:tr h="444105">
                <a:tc>
                  <a:txBody>
                    <a:bodyPr/>
                    <a:lstStyle/>
                    <a:p>
                      <a:pPr marL="31750">
                        <a:lnSpc>
                          <a:spcPts val="2935"/>
                        </a:lnSpc>
                      </a:pPr>
                      <a:r>
                        <a:rPr sz="2550" spc="-5" dirty="0" smtClean="0">
                          <a:latin typeface="Times New Roman" panose="02020603050405020304" pitchFamily="18" charset="0"/>
                          <a:cs typeface="Times New Roman" panose="02020603050405020304" pitchFamily="18" charset="0"/>
                        </a:rPr>
                        <a:t>1</a:t>
                      </a:r>
                      <a:r>
                        <a:rPr sz="2550" spc="-25" dirty="0" smtClean="0">
                          <a:latin typeface="Times New Roman" panose="02020603050405020304" pitchFamily="18" charset="0"/>
                          <a:cs typeface="Times New Roman" panose="02020603050405020304" pitchFamily="18" charset="0"/>
                        </a:rPr>
                        <a:t> </a:t>
                      </a:r>
                      <a:r>
                        <a:rPr lang="lt-LT" sz="2550" spc="-5" noProof="0" dirty="0" smtClean="0">
                          <a:latin typeface="Times New Roman" panose="02020603050405020304" pitchFamily="18" charset="0"/>
                          <a:cs typeface="Times New Roman" panose="02020603050405020304" pitchFamily="18" charset="0"/>
                        </a:rPr>
                        <a:t>sritis</a:t>
                      </a:r>
                      <a:r>
                        <a:rPr sz="2550" spc="-5" dirty="0" smtClean="0">
                          <a:latin typeface="Times New Roman" panose="02020603050405020304" pitchFamily="18" charset="0"/>
                          <a:cs typeface="Times New Roman" panose="02020603050405020304" pitchFamily="18" charset="0"/>
                        </a:rPr>
                        <a:t>.</a:t>
                      </a:r>
                      <a:r>
                        <a:rPr sz="2550" spc="-15" dirty="0" smtClean="0">
                          <a:latin typeface="Times New Roman" panose="02020603050405020304" pitchFamily="18" charset="0"/>
                          <a:cs typeface="Times New Roman" panose="02020603050405020304" pitchFamily="18" charset="0"/>
                        </a:rPr>
                        <a:t> </a:t>
                      </a:r>
                      <a:r>
                        <a:rPr sz="2550" spc="-90" dirty="0" smtClean="0">
                          <a:latin typeface="Times New Roman" panose="02020603050405020304" pitchFamily="18" charset="0"/>
                          <a:cs typeface="Times New Roman" panose="02020603050405020304" pitchFamily="18" charset="0"/>
                        </a:rPr>
                        <a:t>REZULTATAI</a:t>
                      </a:r>
                      <a:endParaRPr sz="2550" dirty="0">
                        <a:latin typeface="Times New Roman" panose="02020603050405020304" pitchFamily="18" charset="0"/>
                        <a:cs typeface="Times New Roman" panose="02020603050405020304" pitchFamily="18" charset="0"/>
                      </a:endParaRPr>
                    </a:p>
                  </a:txBody>
                  <a:tcPr marL="0" marR="0" marT="0" marB="0"/>
                </a:tc>
                <a:tc>
                  <a:txBody>
                    <a:bodyPr/>
                    <a:lstStyle/>
                    <a:p>
                      <a:pPr algn="ctr">
                        <a:lnSpc>
                          <a:spcPts val="2935"/>
                        </a:lnSpc>
                      </a:pPr>
                      <a:endParaRPr sz="2550" dirty="0">
                        <a:latin typeface="Calibri"/>
                        <a:cs typeface="Calibri"/>
                      </a:endParaRPr>
                    </a:p>
                  </a:txBody>
                  <a:tcPr marL="0" marR="0" marT="0" marB="0">
                    <a:noFill/>
                  </a:tcPr>
                </a:tc>
                <a:extLst>
                  <a:ext uri="{0D108BD9-81ED-4DB2-BD59-A6C34878D82A}">
                    <a16:rowId xmlns:a16="http://schemas.microsoft.com/office/drawing/2014/main" val="10000"/>
                  </a:ext>
                </a:extLst>
              </a:tr>
              <a:tr h="733956">
                <a:tc>
                  <a:txBody>
                    <a:bodyPr/>
                    <a:lstStyle/>
                    <a:p>
                      <a:pPr marL="31750">
                        <a:lnSpc>
                          <a:spcPct val="100000"/>
                        </a:lnSpc>
                        <a:spcBef>
                          <a:spcPts val="1695"/>
                        </a:spcBef>
                      </a:pPr>
                      <a:r>
                        <a:rPr sz="2550" spc="-5" dirty="0">
                          <a:latin typeface="Times New Roman" panose="02020603050405020304" pitchFamily="18" charset="0"/>
                          <a:cs typeface="Times New Roman" panose="02020603050405020304" pitchFamily="18" charset="0"/>
                        </a:rPr>
                        <a:t>2</a:t>
                      </a:r>
                      <a:r>
                        <a:rPr sz="2550" spc="-15" dirty="0">
                          <a:latin typeface="Times New Roman" panose="02020603050405020304" pitchFamily="18" charset="0"/>
                          <a:cs typeface="Times New Roman" panose="02020603050405020304" pitchFamily="18" charset="0"/>
                        </a:rPr>
                        <a:t> </a:t>
                      </a:r>
                      <a:r>
                        <a:rPr sz="2550" spc="-5" dirty="0">
                          <a:latin typeface="Times New Roman" panose="02020603050405020304" pitchFamily="18" charset="0"/>
                          <a:cs typeface="Times New Roman" panose="02020603050405020304" pitchFamily="18" charset="0"/>
                        </a:rPr>
                        <a:t>sritis. </a:t>
                      </a:r>
                      <a:r>
                        <a:rPr sz="2550" spc="-15" dirty="0">
                          <a:latin typeface="Times New Roman" panose="02020603050405020304" pitchFamily="18" charset="0"/>
                          <a:cs typeface="Times New Roman" panose="02020603050405020304" pitchFamily="18" charset="0"/>
                        </a:rPr>
                        <a:t>UGDYMAS(IS)</a:t>
                      </a:r>
                      <a:r>
                        <a:rPr sz="2550" spc="-5" dirty="0">
                          <a:latin typeface="Times New Roman" panose="02020603050405020304" pitchFamily="18" charset="0"/>
                          <a:cs typeface="Times New Roman" panose="02020603050405020304" pitchFamily="18" charset="0"/>
                        </a:rPr>
                        <a:t> IR</a:t>
                      </a:r>
                      <a:r>
                        <a:rPr sz="2550" spc="-30" dirty="0">
                          <a:latin typeface="Times New Roman" panose="02020603050405020304" pitchFamily="18" charset="0"/>
                          <a:cs typeface="Times New Roman" panose="02020603050405020304" pitchFamily="18" charset="0"/>
                        </a:rPr>
                        <a:t> </a:t>
                      </a:r>
                      <a:r>
                        <a:rPr sz="2550" spc="-10" dirty="0">
                          <a:latin typeface="Times New Roman" panose="02020603050405020304" pitchFamily="18" charset="0"/>
                          <a:cs typeface="Times New Roman" panose="02020603050405020304" pitchFamily="18" charset="0"/>
                        </a:rPr>
                        <a:t>MOKINIŲ</a:t>
                      </a:r>
                      <a:endParaRPr sz="2550" dirty="0">
                        <a:latin typeface="Times New Roman" panose="02020603050405020304" pitchFamily="18" charset="0"/>
                        <a:cs typeface="Times New Roman" panose="02020603050405020304" pitchFamily="18" charset="0"/>
                      </a:endParaRPr>
                    </a:p>
                  </a:txBody>
                  <a:tcPr marL="0" marR="0" marT="215265" marB="0"/>
                </a:tc>
                <a:tc>
                  <a:txBody>
                    <a:bodyPr/>
                    <a:lstStyle/>
                    <a:p>
                      <a:pPr>
                        <a:lnSpc>
                          <a:spcPct val="100000"/>
                        </a:lnSpc>
                      </a:pPr>
                      <a:endParaRPr sz="2500" dirty="0">
                        <a:latin typeface="Times New Roman"/>
                        <a:cs typeface="Times New Roman"/>
                      </a:endParaRPr>
                    </a:p>
                  </a:txBody>
                  <a:tcPr marL="0" marR="0" marT="0" marB="0"/>
                </a:tc>
                <a:extLst>
                  <a:ext uri="{0D108BD9-81ED-4DB2-BD59-A6C34878D82A}">
                    <a16:rowId xmlns:a16="http://schemas.microsoft.com/office/drawing/2014/main" val="10001"/>
                  </a:ext>
                </a:extLst>
              </a:tr>
              <a:tr h="401145">
                <a:tc>
                  <a:txBody>
                    <a:bodyPr/>
                    <a:lstStyle/>
                    <a:p>
                      <a:pPr marL="1044575">
                        <a:lnSpc>
                          <a:spcPts val="2670"/>
                        </a:lnSpc>
                      </a:pPr>
                      <a:r>
                        <a:rPr sz="2550" spc="-65" dirty="0">
                          <a:latin typeface="Times New Roman" panose="02020603050405020304" pitchFamily="18" charset="0"/>
                          <a:cs typeface="Times New Roman" panose="02020603050405020304" pitchFamily="18" charset="0"/>
                        </a:rPr>
                        <a:t>PATIRTYS</a:t>
                      </a:r>
                      <a:endParaRPr sz="2550" dirty="0">
                        <a:latin typeface="Times New Roman" panose="02020603050405020304" pitchFamily="18" charset="0"/>
                        <a:cs typeface="Times New Roman" panose="02020603050405020304" pitchFamily="18" charset="0"/>
                      </a:endParaRPr>
                    </a:p>
                  </a:txBody>
                  <a:tcPr marL="0" marR="0" marT="0" marB="0"/>
                </a:tc>
                <a:tc>
                  <a:txBody>
                    <a:bodyPr/>
                    <a:lstStyle/>
                    <a:p>
                      <a:pPr algn="ctr">
                        <a:lnSpc>
                          <a:spcPts val="2680"/>
                        </a:lnSpc>
                      </a:pPr>
                      <a:endParaRPr sz="2550" dirty="0">
                        <a:latin typeface="Calibri"/>
                        <a:cs typeface="Calibri"/>
                      </a:endParaRPr>
                    </a:p>
                  </a:txBody>
                  <a:tcPr marL="0" marR="0" marT="0" marB="0"/>
                </a:tc>
                <a:extLst>
                  <a:ext uri="{0D108BD9-81ED-4DB2-BD59-A6C34878D82A}">
                    <a16:rowId xmlns:a16="http://schemas.microsoft.com/office/drawing/2014/main" val="10002"/>
                  </a:ext>
                </a:extLst>
              </a:tr>
            </a:tbl>
          </a:graphicData>
        </a:graphic>
      </p:graphicFrame>
      <p:sp>
        <p:nvSpPr>
          <p:cNvPr id="8" name="object 8"/>
          <p:cNvSpPr txBox="1"/>
          <p:nvPr/>
        </p:nvSpPr>
        <p:spPr>
          <a:xfrm>
            <a:off x="3622040" y="3462464"/>
            <a:ext cx="5563672" cy="404598"/>
          </a:xfrm>
          <a:prstGeom prst="rect">
            <a:avLst/>
          </a:prstGeom>
        </p:spPr>
        <p:txBody>
          <a:bodyPr vert="horz" wrap="square" lIns="0" tIns="12065" rIns="0" bIns="0" rtlCol="0">
            <a:spAutoFit/>
          </a:bodyPr>
          <a:lstStyle/>
          <a:p>
            <a:pPr marL="12700">
              <a:lnSpc>
                <a:spcPct val="100000"/>
              </a:lnSpc>
              <a:spcBef>
                <a:spcPts val="95"/>
              </a:spcBef>
            </a:pPr>
            <a:r>
              <a:rPr sz="2550" spc="-5" dirty="0">
                <a:latin typeface="Times New Roman" panose="02020603050405020304" pitchFamily="18" charset="0"/>
                <a:cs typeface="Times New Roman" panose="02020603050405020304" pitchFamily="18" charset="0"/>
              </a:rPr>
              <a:t>3</a:t>
            </a:r>
            <a:r>
              <a:rPr sz="2550" spc="-35" dirty="0">
                <a:latin typeface="Times New Roman" panose="02020603050405020304" pitchFamily="18" charset="0"/>
                <a:cs typeface="Times New Roman" panose="02020603050405020304" pitchFamily="18" charset="0"/>
              </a:rPr>
              <a:t> </a:t>
            </a:r>
            <a:r>
              <a:rPr sz="2550" spc="-5" dirty="0">
                <a:latin typeface="Times New Roman" panose="02020603050405020304" pitchFamily="18" charset="0"/>
                <a:cs typeface="Times New Roman" panose="02020603050405020304" pitchFamily="18" charset="0"/>
              </a:rPr>
              <a:t>sritis.</a:t>
            </a:r>
            <a:r>
              <a:rPr sz="2550" spc="-20" dirty="0">
                <a:latin typeface="Times New Roman" panose="02020603050405020304" pitchFamily="18" charset="0"/>
                <a:cs typeface="Times New Roman" panose="02020603050405020304" pitchFamily="18" charset="0"/>
              </a:rPr>
              <a:t> </a:t>
            </a:r>
            <a:r>
              <a:rPr sz="2550" spc="-15" dirty="0">
                <a:latin typeface="Times New Roman" panose="02020603050405020304" pitchFamily="18" charset="0"/>
                <a:cs typeface="Times New Roman" panose="02020603050405020304" pitchFamily="18" charset="0"/>
              </a:rPr>
              <a:t>UGDYMO(SI)</a:t>
            </a:r>
            <a:r>
              <a:rPr sz="2550" spc="-20" dirty="0">
                <a:latin typeface="Times New Roman" panose="02020603050405020304" pitchFamily="18" charset="0"/>
                <a:cs typeface="Times New Roman" panose="02020603050405020304" pitchFamily="18" charset="0"/>
              </a:rPr>
              <a:t> APLINKOS</a:t>
            </a:r>
            <a:endParaRPr sz="2550" dirty="0">
              <a:latin typeface="Times New Roman" panose="02020603050405020304" pitchFamily="18" charset="0"/>
              <a:cs typeface="Times New Roman" panose="02020603050405020304" pitchFamily="18" charset="0"/>
            </a:endParaRPr>
          </a:p>
        </p:txBody>
      </p:sp>
      <p:sp>
        <p:nvSpPr>
          <p:cNvPr id="10" name="object 10"/>
          <p:cNvSpPr txBox="1"/>
          <p:nvPr/>
        </p:nvSpPr>
        <p:spPr>
          <a:xfrm>
            <a:off x="3622040" y="4350996"/>
            <a:ext cx="5258872" cy="404598"/>
          </a:xfrm>
          <a:prstGeom prst="rect">
            <a:avLst/>
          </a:prstGeom>
        </p:spPr>
        <p:txBody>
          <a:bodyPr vert="horz" wrap="square" lIns="0" tIns="12065" rIns="0" bIns="0" rtlCol="0">
            <a:spAutoFit/>
          </a:bodyPr>
          <a:lstStyle/>
          <a:p>
            <a:pPr marL="12700">
              <a:lnSpc>
                <a:spcPct val="100000"/>
              </a:lnSpc>
              <a:spcBef>
                <a:spcPts val="95"/>
              </a:spcBef>
            </a:pPr>
            <a:r>
              <a:rPr sz="2550" spc="-5" dirty="0">
                <a:latin typeface="Times New Roman" panose="02020603050405020304" pitchFamily="18" charset="0"/>
                <a:cs typeface="Times New Roman" panose="02020603050405020304" pitchFamily="18" charset="0"/>
              </a:rPr>
              <a:t>4</a:t>
            </a:r>
            <a:r>
              <a:rPr sz="2550" spc="-20" dirty="0">
                <a:latin typeface="Times New Roman" panose="02020603050405020304" pitchFamily="18" charset="0"/>
                <a:cs typeface="Times New Roman" panose="02020603050405020304" pitchFamily="18" charset="0"/>
              </a:rPr>
              <a:t> </a:t>
            </a:r>
            <a:r>
              <a:rPr sz="2550" spc="-5" dirty="0">
                <a:latin typeface="Times New Roman" panose="02020603050405020304" pitchFamily="18" charset="0"/>
                <a:cs typeface="Times New Roman" panose="02020603050405020304" pitchFamily="18" charset="0"/>
              </a:rPr>
              <a:t>sritis.</a:t>
            </a:r>
            <a:r>
              <a:rPr sz="2550" spc="-10" dirty="0">
                <a:latin typeface="Times New Roman" panose="02020603050405020304" pitchFamily="18" charset="0"/>
                <a:cs typeface="Times New Roman" panose="02020603050405020304" pitchFamily="18" charset="0"/>
              </a:rPr>
              <a:t> </a:t>
            </a:r>
            <a:r>
              <a:rPr sz="2550" spc="-40" dirty="0">
                <a:latin typeface="Times New Roman" panose="02020603050405020304" pitchFamily="18" charset="0"/>
                <a:cs typeface="Times New Roman" panose="02020603050405020304" pitchFamily="18" charset="0"/>
              </a:rPr>
              <a:t>LYDERYSTĖ</a:t>
            </a:r>
            <a:r>
              <a:rPr sz="2550" spc="5" dirty="0">
                <a:latin typeface="Times New Roman" panose="02020603050405020304" pitchFamily="18" charset="0"/>
                <a:cs typeface="Times New Roman" panose="02020603050405020304" pitchFamily="18" charset="0"/>
              </a:rPr>
              <a:t> </a:t>
            </a:r>
            <a:r>
              <a:rPr sz="2550" spc="-5" dirty="0">
                <a:latin typeface="Times New Roman" panose="02020603050405020304" pitchFamily="18" charset="0"/>
                <a:cs typeface="Times New Roman" panose="02020603050405020304" pitchFamily="18" charset="0"/>
              </a:rPr>
              <a:t>IR</a:t>
            </a:r>
            <a:r>
              <a:rPr sz="2550" spc="-35" dirty="0">
                <a:latin typeface="Times New Roman" panose="02020603050405020304" pitchFamily="18" charset="0"/>
                <a:cs typeface="Times New Roman" panose="02020603050405020304" pitchFamily="18" charset="0"/>
              </a:rPr>
              <a:t> </a:t>
            </a:r>
            <a:r>
              <a:rPr sz="2550" spc="-45" dirty="0">
                <a:latin typeface="Times New Roman" panose="02020603050405020304" pitchFamily="18" charset="0"/>
                <a:cs typeface="Times New Roman" panose="02020603050405020304" pitchFamily="18" charset="0"/>
              </a:rPr>
              <a:t>VADYBA</a:t>
            </a:r>
            <a:endParaRPr sz="255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Lentelė 3"/>
          <p:cNvGraphicFramePr>
            <a:graphicFrameLocks noGrp="1"/>
          </p:cNvGraphicFramePr>
          <p:nvPr>
            <p:extLst>
              <p:ext uri="{D42A27DB-BD31-4B8C-83A1-F6EECF244321}">
                <p14:modId xmlns:p14="http://schemas.microsoft.com/office/powerpoint/2010/main" val="757965926"/>
              </p:ext>
            </p:extLst>
          </p:nvPr>
        </p:nvGraphicFramePr>
        <p:xfrm>
          <a:off x="241300" y="1419225"/>
          <a:ext cx="10210800" cy="2327919"/>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1570795676"/>
                    </a:ext>
                  </a:extLst>
                </a:gridCol>
                <a:gridCol w="8888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6858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819159">
                <a:tc>
                  <a:txBody>
                    <a:bodyPr/>
                    <a:lstStyle/>
                    <a:p>
                      <a:pPr marL="4762"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1800" spc="10" dirty="0" smtClean="0">
                          <a:latin typeface="Times New Roman" panose="02020603050405020304" pitchFamily="18" charset="0"/>
                          <a:cs typeface="Times New Roman" panose="02020603050405020304" pitchFamily="18" charset="0"/>
                        </a:rPr>
                        <a:t>7. Mūsų</a:t>
                      </a:r>
                      <a:r>
                        <a:rPr lang="lt-LT" sz="1800" spc="15" dirty="0" smtClean="0">
                          <a:latin typeface="Times New Roman" panose="02020603050405020304" pitchFamily="18" charset="0"/>
                          <a:cs typeface="Times New Roman" panose="02020603050405020304" pitchFamily="18" charset="0"/>
                        </a:rPr>
                        <a:t> </a:t>
                      </a:r>
                      <a:r>
                        <a:rPr lang="lt-LT" sz="1800" spc="5" dirty="0" smtClean="0">
                          <a:latin typeface="Times New Roman" panose="02020603050405020304" pitchFamily="18" charset="0"/>
                          <a:cs typeface="Times New Roman" panose="02020603050405020304" pitchFamily="18" charset="0"/>
                        </a:rPr>
                        <a:t>mokytojų</a:t>
                      </a:r>
                      <a:r>
                        <a:rPr lang="lt-LT" sz="1800" spc="30" dirty="0" smtClean="0">
                          <a:latin typeface="Times New Roman" panose="02020603050405020304" pitchFamily="18" charset="0"/>
                          <a:cs typeface="Times New Roman" panose="02020603050405020304" pitchFamily="18" charset="0"/>
                        </a:rPr>
                        <a:t> </a:t>
                      </a:r>
                      <a:r>
                        <a:rPr lang="lt-LT" sz="1800" spc="10" dirty="0" smtClean="0">
                          <a:latin typeface="Times New Roman" panose="02020603050405020304" pitchFamily="18" charset="0"/>
                          <a:cs typeface="Times New Roman" panose="02020603050405020304" pitchFamily="18" charset="0"/>
                        </a:rPr>
                        <a:t>vedamos</a:t>
                      </a:r>
                      <a:r>
                        <a:rPr lang="lt-LT" sz="1800" spc="20" dirty="0" smtClean="0">
                          <a:latin typeface="Times New Roman" panose="02020603050405020304" pitchFamily="18" charset="0"/>
                          <a:cs typeface="Times New Roman" panose="02020603050405020304" pitchFamily="18" charset="0"/>
                        </a:rPr>
                        <a:t> </a:t>
                      </a:r>
                      <a:r>
                        <a:rPr lang="lt-LT" sz="1800" dirty="0" smtClean="0">
                          <a:latin typeface="Times New Roman" panose="02020603050405020304" pitchFamily="18" charset="0"/>
                          <a:cs typeface="Times New Roman" panose="02020603050405020304" pitchFamily="18" charset="0"/>
                        </a:rPr>
                        <a:t>pamokos</a:t>
                      </a:r>
                      <a:r>
                        <a:rPr lang="lt-LT" sz="1800" spc="25" dirty="0" smtClean="0">
                          <a:latin typeface="Times New Roman" panose="02020603050405020304" pitchFamily="18" charset="0"/>
                          <a:cs typeface="Times New Roman" panose="02020603050405020304" pitchFamily="18" charset="0"/>
                        </a:rPr>
                        <a:t> </a:t>
                      </a:r>
                      <a:r>
                        <a:rPr lang="lt-LT" sz="1800" spc="5" dirty="0" smtClean="0">
                          <a:latin typeface="Times New Roman" panose="02020603050405020304" pitchFamily="18" charset="0"/>
                          <a:cs typeface="Times New Roman" panose="02020603050405020304" pitchFamily="18" charset="0"/>
                        </a:rPr>
                        <a:t>įdomios,</a:t>
                      </a:r>
                      <a:r>
                        <a:rPr lang="lt-LT" sz="1800" spc="20" dirty="0" smtClean="0">
                          <a:latin typeface="Times New Roman" panose="02020603050405020304" pitchFamily="18" charset="0"/>
                          <a:cs typeface="Times New Roman" panose="02020603050405020304" pitchFamily="18" charset="0"/>
                        </a:rPr>
                        <a:t> </a:t>
                      </a:r>
                      <a:r>
                        <a:rPr lang="lt-LT" sz="1800" dirty="0" smtClean="0">
                          <a:latin typeface="Times New Roman" panose="02020603050405020304" pitchFamily="18" charset="0"/>
                          <a:cs typeface="Times New Roman" panose="02020603050405020304" pitchFamily="18" charset="0"/>
                        </a:rPr>
                        <a:t>šiuolaikiškos.</a:t>
                      </a:r>
                    </a:p>
                    <a:p>
                      <a:pPr marL="4762" marR="0" lvl="0" indent="0" algn="l" rtl="0">
                        <a:lnSpc>
                          <a:spcPct val="100000"/>
                        </a:lnSpc>
                        <a:spcBef>
                          <a:spcPts val="0"/>
                        </a:spcBef>
                        <a:spcAft>
                          <a:spcPts val="0"/>
                        </a:spcAft>
                        <a:buClr>
                          <a:schemeClr val="dk1"/>
                        </a:buClr>
                        <a:buSzPts val="1200"/>
                        <a:buFont typeface="Calibri"/>
                        <a:buNone/>
                      </a:pP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dirty="0" smtClean="0">
                          <a:latin typeface="Times New Roman" panose="02020603050405020304" pitchFamily="18" charset="0"/>
                          <a:cs typeface="Times New Roman" panose="02020603050405020304" pitchFamily="18" charset="0"/>
                        </a:rPr>
                        <a:t>3/82,2</a:t>
                      </a:r>
                      <a:endParaRPr sz="1800" dirty="0">
                        <a:latin typeface="Times New Roman" panose="02020603050405020304" pitchFamily="18" charset="0"/>
                        <a:cs typeface="Times New Roman" panose="02020603050405020304" pitchFamily="18" charset="0"/>
                      </a:endParaRPr>
                    </a:p>
                  </a:txBody>
                  <a:tcPr marL="0" marR="0" marT="12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431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sz="1800" dirty="0" err="1" smtClean="0">
                          <a:latin typeface="Times New Roman" panose="02020603050405020304" pitchFamily="18" charset="0"/>
                          <a:cs typeface="Times New Roman" panose="02020603050405020304" pitchFamily="18" charset="0"/>
                        </a:rPr>
                        <a:t>Pozityvus</a:t>
                      </a:r>
                      <a:r>
                        <a:rPr lang="en-US" sz="1800" spc="1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profesionalumas</a:t>
                      </a:r>
                      <a:endParaRPr lang="en-US" sz="1800" dirty="0" smtClean="0">
                        <a:latin typeface="Times New Roman" panose="02020603050405020304" pitchFamily="18" charset="0"/>
                        <a:cs typeface="Times New Roman" panose="02020603050405020304" pitchFamily="18" charset="0"/>
                      </a:endParaRPr>
                    </a:p>
                    <a:p>
                      <a:pPr marL="90487" marR="0" lvl="0" indent="0" algn="l" rtl="0">
                        <a:lnSpc>
                          <a:spcPct val="100000"/>
                        </a:lnSpc>
                        <a:spcBef>
                          <a:spcPts val="0"/>
                        </a:spcBef>
                        <a:spcAft>
                          <a:spcPts val="0"/>
                        </a:spcAft>
                        <a:buClr>
                          <a:schemeClr val="dk1"/>
                        </a:buClr>
                        <a:buSzPts val="1200"/>
                        <a:buFont typeface="Calibri"/>
                        <a:buNone/>
                      </a:pP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714144361"/>
                  </a:ext>
                </a:extLst>
              </a:tr>
              <a:tr h="819159">
                <a:tc>
                  <a:txBody>
                    <a:bodyPr/>
                    <a:lstStyle/>
                    <a:p>
                      <a:pPr marL="4762" marR="0" lvl="0" indent="0" algn="l" rtl="0">
                        <a:lnSpc>
                          <a:spcPct val="100000"/>
                        </a:lnSpc>
                        <a:spcBef>
                          <a:spcPts val="0"/>
                        </a:spcBef>
                        <a:spcAft>
                          <a:spcPts val="0"/>
                        </a:spcAft>
                        <a:buClr>
                          <a:schemeClr val="dk1"/>
                        </a:buClr>
                        <a:buSzPts val="1200"/>
                        <a:buFont typeface="Calibri"/>
                        <a:buNone/>
                      </a:pPr>
                      <a:r>
                        <a:rPr lang="lt-LT" dirty="0" smtClean="0">
                          <a:latin typeface="Times New Roman" panose="02020603050405020304" pitchFamily="18" charset="0"/>
                          <a:cs typeface="Times New Roman" panose="02020603050405020304" pitchFamily="18" charset="0"/>
                        </a:rPr>
                        <a:t>8. Mūsų mokyklos mokytojai stengiasi kuo geriau vesti pamokas.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3/82,8</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431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Pozityvus profesionalumas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740592991"/>
                  </a:ext>
                </a:extLst>
              </a:tr>
            </a:tbl>
          </a:graphicData>
        </a:graphic>
      </p:graphicFrame>
      <p:sp>
        <p:nvSpPr>
          <p:cNvPr id="5" name="object 3"/>
          <p:cNvSpPr txBox="1">
            <a:spLocks/>
          </p:cNvSpPr>
          <p:nvPr/>
        </p:nvSpPr>
        <p:spPr>
          <a:xfrm>
            <a:off x="2007887" y="423358"/>
            <a:ext cx="6858000" cy="505267"/>
          </a:xfrm>
          <a:prstGeom prst="rect">
            <a:avLst/>
          </a:prstGeom>
        </p:spPr>
        <p:txBody>
          <a:bodyPr vert="horz" wrap="square" lIns="0" tIns="12700" rIns="0" bIns="0" rtlCol="0">
            <a:spAutoFit/>
          </a:bodyPr>
          <a:lstStyle>
            <a:lvl1pPr>
              <a:defRPr sz="2250" b="0" i="0">
                <a:solidFill>
                  <a:schemeClr val="bg1"/>
                </a:solidFill>
                <a:latin typeface="Calibri"/>
                <a:ea typeface="+mj-ea"/>
                <a:cs typeface="Calibri"/>
              </a:defRPr>
            </a:lvl1pPr>
          </a:lstStyle>
          <a:p>
            <a:pPr marL="12700" algn="ctr">
              <a:spcBef>
                <a:spcPts val="100"/>
              </a:spcBef>
            </a:pPr>
            <a:r>
              <a:rPr lang="en-US" sz="3200" kern="0" cap="all" spc="-150" dirty="0" smtClean="0">
                <a:solidFill>
                  <a:srgbClr val="000000"/>
                </a:solidFill>
                <a:latin typeface="Times New Roman" panose="02020603050405020304" pitchFamily="18" charset="0"/>
                <a:cs typeface="Times New Roman" panose="02020603050405020304" pitchFamily="18" charset="0"/>
              </a:rPr>
              <a:t>IV. LYDERYSTĖ IR VADYBA  </a:t>
            </a:r>
            <a:r>
              <a:rPr lang="en-US" sz="3200" kern="0" spc="-150" dirty="0" smtClean="0">
                <a:solidFill>
                  <a:srgbClr val="000000"/>
                </a:solidFill>
                <a:latin typeface="Times New Roman" panose="02020603050405020304" pitchFamily="18" charset="0"/>
                <a:cs typeface="Times New Roman" panose="02020603050405020304" pitchFamily="18" charset="0"/>
              </a:rPr>
              <a:t>(</a:t>
            </a:r>
            <a:r>
              <a:rPr lang="en-US" sz="3200" kern="0" spc="-150" dirty="0" err="1" smtClean="0">
                <a:solidFill>
                  <a:srgbClr val="000000"/>
                </a:solidFill>
                <a:latin typeface="Times New Roman" panose="02020603050405020304" pitchFamily="18" charset="0"/>
                <a:cs typeface="Times New Roman" panose="02020603050405020304" pitchFamily="18" charset="0"/>
              </a:rPr>
              <a:t>mok</a:t>
            </a:r>
            <a:r>
              <a:rPr lang="lt-LT" sz="3200" kern="0" spc="-150" dirty="0" err="1" smtClean="0">
                <a:solidFill>
                  <a:srgbClr val="000000"/>
                </a:solidFill>
                <a:latin typeface="Times New Roman" panose="02020603050405020304" pitchFamily="18" charset="0"/>
                <a:cs typeface="Times New Roman" panose="02020603050405020304" pitchFamily="18" charset="0"/>
              </a:rPr>
              <a:t>iniai</a:t>
            </a:r>
            <a:r>
              <a:rPr lang="en-US" sz="3200" kern="0" spc="-150" dirty="0" smtClean="0">
                <a:solidFill>
                  <a:srgbClr val="000000"/>
                </a:solidFill>
                <a:latin typeface="Times New Roman" panose="02020603050405020304" pitchFamily="18" charset="0"/>
                <a:cs typeface="Times New Roman" panose="02020603050405020304" pitchFamily="18" charset="0"/>
              </a:rPr>
              <a:t>)</a:t>
            </a:r>
            <a:endParaRPr lang="en-US" sz="3200" kern="0" spc="-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39355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Lentelė 3"/>
          <p:cNvGraphicFramePr>
            <a:graphicFrameLocks noGrp="1"/>
          </p:cNvGraphicFramePr>
          <p:nvPr>
            <p:extLst>
              <p:ext uri="{D42A27DB-BD31-4B8C-83A1-F6EECF244321}">
                <p14:modId xmlns:p14="http://schemas.microsoft.com/office/powerpoint/2010/main" val="246989081"/>
              </p:ext>
            </p:extLst>
          </p:nvPr>
        </p:nvGraphicFramePr>
        <p:xfrm>
          <a:off x="241300" y="1277714"/>
          <a:ext cx="10452100" cy="5737480"/>
        </p:xfrm>
        <a:graphic>
          <a:graphicData uri="http://schemas.openxmlformats.org/drawingml/2006/table">
            <a:tbl>
              <a:tblPr firstRow="1" bandRow="1">
                <a:tableStyleId>{2D5ABB26-0587-4C30-8999-92F81FD0307C}</a:tableStyleId>
              </a:tblPr>
              <a:tblGrid>
                <a:gridCol w="6324600">
                  <a:extLst>
                    <a:ext uri="{9D8B030D-6E8A-4147-A177-3AD203B41FA5}">
                      <a16:colId xmlns:a16="http://schemas.microsoft.com/office/drawing/2014/main" val="1570795676"/>
                    </a:ext>
                  </a:extLst>
                </a:gridCol>
                <a:gridCol w="990600">
                  <a:extLst>
                    <a:ext uri="{9D8B030D-6E8A-4147-A177-3AD203B41FA5}">
                      <a16:colId xmlns:a16="http://schemas.microsoft.com/office/drawing/2014/main" val="1174009060"/>
                    </a:ext>
                  </a:extLst>
                </a:gridCol>
                <a:gridCol w="762000">
                  <a:extLst>
                    <a:ext uri="{9D8B030D-6E8A-4147-A177-3AD203B41FA5}">
                      <a16:colId xmlns:a16="http://schemas.microsoft.com/office/drawing/2014/main" val="1184493998"/>
                    </a:ext>
                  </a:extLst>
                </a:gridCol>
                <a:gridCol w="2374900">
                  <a:extLst>
                    <a:ext uri="{9D8B030D-6E8A-4147-A177-3AD203B41FA5}">
                      <a16:colId xmlns:a16="http://schemas.microsoft.com/office/drawing/2014/main" val="131710502"/>
                    </a:ext>
                  </a:extLst>
                </a:gridCol>
              </a:tblGrid>
              <a:tr h="598711">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en-US" sz="1400" b="1" dirty="0" err="1"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en-US" sz="1400" b="1" dirty="0" err="1" smtClean="0">
                          <a:solidFill>
                            <a:schemeClr val="tx1"/>
                          </a:solidFill>
                          <a:latin typeface="Times New Roman" panose="02020603050405020304" pitchFamily="18" charset="0"/>
                          <a:cs typeface="Times New Roman" panose="02020603050405020304" pitchFamily="18" charset="0"/>
                        </a:rPr>
                        <a:t>Rodiklis</a:t>
                      </a:r>
                      <a:endParaRPr sz="140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lt-LT" sz="1400" b="1" noProof="0" dirty="0" smtClean="0">
                          <a:solidFill>
                            <a:schemeClr val="tx1"/>
                          </a:solidFill>
                          <a:latin typeface="Times New Roman" panose="02020603050405020304" pitchFamily="18" charset="0"/>
                          <a:cs typeface="Times New Roman" panose="02020603050405020304" pitchFamily="18" charset="0"/>
                        </a:rPr>
                        <a:t>Raktinis</a:t>
                      </a:r>
                      <a:r>
                        <a:rPr lang="lt-LT" sz="1400" b="1" spc="5" noProof="0" dirty="0" smtClean="0">
                          <a:solidFill>
                            <a:schemeClr val="tx1"/>
                          </a:solidFill>
                          <a:latin typeface="Times New Roman" panose="02020603050405020304" pitchFamily="18" charset="0"/>
                          <a:cs typeface="Times New Roman" panose="02020603050405020304" pitchFamily="18" charset="0"/>
                        </a:rPr>
                        <a:t> žodis</a:t>
                      </a:r>
                      <a:endParaRPr lang="lt-LT" sz="1400" noProof="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lt-LT" sz="1400" noProof="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91738">
                <a:tc>
                  <a:txBody>
                    <a:bodyPr/>
                    <a:lstStyle/>
                    <a:p>
                      <a:pPr marL="7620">
                        <a:lnSpc>
                          <a:spcPct val="100000"/>
                        </a:lnSpc>
                        <a:spcBef>
                          <a:spcPts val="20"/>
                        </a:spcBef>
                        <a:tabLst>
                          <a:tab pos="403860" algn="l"/>
                        </a:tabLst>
                      </a:pPr>
                      <a:r>
                        <a:rPr sz="1800" spc="5" dirty="0">
                          <a:latin typeface="Times New Roman" panose="02020603050405020304" pitchFamily="18" charset="0"/>
                          <a:cs typeface="Times New Roman" panose="02020603050405020304" pitchFamily="18" charset="0"/>
                        </a:rPr>
                        <a:t>1.	</a:t>
                      </a:r>
                      <a:r>
                        <a:rPr sz="1800" spc="-20" dirty="0">
                          <a:latin typeface="Times New Roman" panose="02020603050405020304" pitchFamily="18" charset="0"/>
                          <a:cs typeface="Times New Roman" panose="02020603050405020304" pitchFamily="18" charset="0"/>
                        </a:rPr>
                        <a:t>Tėvai</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turi</a:t>
                      </a:r>
                      <a:r>
                        <a:rPr sz="1800" spc="1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galimybę</a:t>
                      </a:r>
                      <a:r>
                        <a:rPr sz="1800" spc="4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dalyvauti</a:t>
                      </a:r>
                      <a:r>
                        <a:rPr sz="1800" spc="2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planuojant</a:t>
                      </a:r>
                      <a:r>
                        <a:rPr sz="1800" spc="3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mokyklos</a:t>
                      </a:r>
                      <a:r>
                        <a:rPr sz="1800" spc="5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ateitį</a:t>
                      </a:r>
                      <a:r>
                        <a:rPr sz="1800" spc="4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(perspektyvą).</a:t>
                      </a:r>
                      <a:endParaRPr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49530" algn="ctr">
                        <a:lnSpc>
                          <a:spcPct val="100000"/>
                        </a:lnSpc>
                        <a:spcBef>
                          <a:spcPts val="20"/>
                        </a:spcBef>
                      </a:pPr>
                      <a:r>
                        <a:rPr lang="lt-LT" sz="1800" spc="10" dirty="0" smtClean="0">
                          <a:latin typeface="Times New Roman" panose="02020603050405020304" pitchFamily="18" charset="0"/>
                          <a:cs typeface="Times New Roman" panose="02020603050405020304" pitchFamily="18" charset="0"/>
                        </a:rPr>
                        <a:t>3/83,7</a:t>
                      </a:r>
                      <a:endParaRPr sz="1800" dirty="0">
                        <a:latin typeface="Times New Roman" panose="02020603050405020304" pitchFamily="18" charset="0"/>
                        <a:cs typeface="Times New Roman" panose="02020603050405020304" pitchFamily="18" charset="0"/>
                      </a:endParaRPr>
                    </a:p>
                  </a:txBody>
                  <a:tcPr marL="0" marR="0" marT="254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R="155575" algn="r">
                        <a:lnSpc>
                          <a:spcPct val="100000"/>
                        </a:lnSpc>
                        <a:spcBef>
                          <a:spcPts val="10"/>
                        </a:spcBef>
                      </a:pPr>
                      <a:r>
                        <a:rPr sz="1800" spc="10" dirty="0">
                          <a:latin typeface="Times New Roman" panose="02020603050405020304" pitchFamily="18" charset="0"/>
                          <a:cs typeface="Times New Roman" panose="02020603050405020304" pitchFamily="18" charset="0"/>
                        </a:rPr>
                        <a:t>411</a:t>
                      </a:r>
                      <a:endParaRPr sz="180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63195">
                        <a:lnSpc>
                          <a:spcPct val="100000"/>
                        </a:lnSpc>
                        <a:spcBef>
                          <a:spcPts val="10"/>
                        </a:spcBef>
                      </a:pPr>
                      <a:r>
                        <a:rPr sz="1800" dirty="0">
                          <a:latin typeface="Times New Roman" panose="02020603050405020304" pitchFamily="18" charset="0"/>
                          <a:cs typeface="Times New Roman" panose="02020603050405020304" pitchFamily="18" charset="0"/>
                        </a:rPr>
                        <a:t>Vizijos</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bendrumas</a:t>
                      </a:r>
                      <a:endParaRPr sz="180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540018295"/>
                  </a:ext>
                </a:extLst>
              </a:tr>
              <a:tr h="779862">
                <a:tc>
                  <a:txBody>
                    <a:bodyPr/>
                    <a:lstStyle/>
                    <a:p>
                      <a:pPr marL="7620">
                        <a:lnSpc>
                          <a:spcPct val="100000"/>
                        </a:lnSpc>
                        <a:spcBef>
                          <a:spcPts val="25"/>
                        </a:spcBef>
                        <a:tabLst>
                          <a:tab pos="403860" algn="l"/>
                        </a:tabLst>
                      </a:pPr>
                      <a:r>
                        <a:rPr sz="1800" spc="5" dirty="0">
                          <a:latin typeface="Times New Roman" panose="02020603050405020304" pitchFamily="18" charset="0"/>
                          <a:cs typeface="Times New Roman" panose="02020603050405020304" pitchFamily="18" charset="0"/>
                        </a:rPr>
                        <a:t>2.	</a:t>
                      </a:r>
                      <a:r>
                        <a:rPr sz="1800" spc="10" dirty="0">
                          <a:latin typeface="Times New Roman" panose="02020603050405020304" pitchFamily="18" charset="0"/>
                          <a:cs typeface="Times New Roman" panose="02020603050405020304" pitchFamily="18" charset="0"/>
                        </a:rPr>
                        <a:t>Mes</a:t>
                      </a:r>
                      <a:r>
                        <a:rPr sz="1800" spc="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mokykloje</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kalbame</a:t>
                      </a:r>
                      <a:r>
                        <a:rPr sz="1800" spc="5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apie</a:t>
                      </a:r>
                      <a:r>
                        <a:rPr sz="1800" spc="1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tai,</a:t>
                      </a:r>
                      <a:r>
                        <a:rPr sz="1800" spc="2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kokia</a:t>
                      </a:r>
                      <a:r>
                        <a:rPr sz="1800" spc="4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mūsų</a:t>
                      </a:r>
                      <a:r>
                        <a:rPr sz="1800" spc="5" dirty="0">
                          <a:latin typeface="Times New Roman" panose="02020603050405020304" pitchFamily="18" charset="0"/>
                          <a:cs typeface="Times New Roman" panose="02020603050405020304" pitchFamily="18" charset="0"/>
                        </a:rPr>
                        <a:t> mokykla</a:t>
                      </a:r>
                      <a:r>
                        <a:rPr sz="1800" spc="5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galėtų</a:t>
                      </a:r>
                      <a:r>
                        <a:rPr sz="1800" spc="3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(turėtų)</a:t>
                      </a:r>
                      <a:r>
                        <a:rPr sz="1800" spc="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būti</a:t>
                      </a:r>
                      <a:r>
                        <a:rPr sz="1800" spc="1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ateityje.</a:t>
                      </a: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tc>
                  <a:txBody>
                    <a:bodyPr/>
                    <a:lstStyle/>
                    <a:p>
                      <a:pPr marL="49530" algn="ctr">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3/79</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tc>
                  <a:txBody>
                    <a:bodyPr/>
                    <a:lstStyle/>
                    <a:p>
                      <a:pPr marR="155575" algn="r">
                        <a:lnSpc>
                          <a:spcPct val="100000"/>
                        </a:lnSpc>
                        <a:spcBef>
                          <a:spcPts val="10"/>
                        </a:spcBef>
                      </a:pPr>
                      <a:r>
                        <a:rPr sz="1800" spc="10" dirty="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tc>
                  <a:txBody>
                    <a:bodyPr/>
                    <a:lstStyle/>
                    <a:p>
                      <a:pPr marL="163195">
                        <a:lnSpc>
                          <a:spcPct val="100000"/>
                        </a:lnSpc>
                        <a:spcBef>
                          <a:spcPts val="10"/>
                        </a:spcBef>
                      </a:pPr>
                      <a:r>
                        <a:rPr sz="1800" spc="-5" dirty="0">
                          <a:latin typeface="Times New Roman" panose="02020603050405020304" pitchFamily="18" charset="0"/>
                          <a:cs typeface="Times New Roman" panose="02020603050405020304" pitchFamily="18" charset="0"/>
                        </a:rPr>
                        <a:t>Veiklos</a:t>
                      </a:r>
                      <a:r>
                        <a:rPr sz="1800" spc="1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kryptingumas</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extLst>
                  <a:ext uri="{0D108BD9-81ED-4DB2-BD59-A6C34878D82A}">
                    <a16:rowId xmlns:a16="http://schemas.microsoft.com/office/drawing/2014/main" val="714144361"/>
                  </a:ext>
                </a:extLst>
              </a:tr>
              <a:tr h="609600">
                <a:tc>
                  <a:txBody>
                    <a:bodyPr/>
                    <a:lstStyle/>
                    <a:p>
                      <a:pPr marL="7620">
                        <a:lnSpc>
                          <a:spcPts val="1170"/>
                        </a:lnSpc>
                        <a:tabLst>
                          <a:tab pos="403860" algn="l"/>
                        </a:tabLst>
                      </a:pPr>
                      <a:endParaRPr lang="lt-LT" sz="1800" spc="5" dirty="0" smtClean="0">
                        <a:latin typeface="Times New Roman" panose="02020603050405020304" pitchFamily="18" charset="0"/>
                        <a:cs typeface="Times New Roman" panose="02020603050405020304" pitchFamily="18" charset="0"/>
                      </a:endParaRPr>
                    </a:p>
                    <a:p>
                      <a:pPr marL="7620">
                        <a:lnSpc>
                          <a:spcPts val="1170"/>
                        </a:lnSpc>
                        <a:tabLst>
                          <a:tab pos="403860" algn="l"/>
                        </a:tabLst>
                      </a:pPr>
                      <a:r>
                        <a:rPr lang="lt-LT" sz="1800" spc="5" dirty="0" smtClean="0">
                          <a:latin typeface="Times New Roman" panose="02020603050405020304" pitchFamily="18" charset="0"/>
                          <a:cs typeface="Times New Roman" panose="02020603050405020304" pitchFamily="18" charset="0"/>
                        </a:rPr>
                        <a:t>3.</a:t>
                      </a:r>
                      <a:r>
                        <a:rPr lang="lt-LT" sz="1800" spc="5" baseline="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Mokykloje</a:t>
                      </a:r>
                      <a:r>
                        <a:rPr sz="1800" spc="60"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užtenka</a:t>
                      </a:r>
                      <a:r>
                        <a:rPr sz="1800" spc="1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mano</a:t>
                      </a:r>
                      <a:r>
                        <a:rPr sz="1800" spc="3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vaiko</a:t>
                      </a:r>
                      <a:r>
                        <a:rPr sz="1800" spc="1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mokymui(si)</a:t>
                      </a:r>
                      <a:r>
                        <a:rPr sz="1800" spc="4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skirtų</a:t>
                      </a:r>
                      <a:r>
                        <a:rPr sz="1800" spc="3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priemonių,</a:t>
                      </a:r>
                      <a:r>
                        <a:rPr sz="1800" spc="2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technologijų.</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304165">
                        <a:lnSpc>
                          <a:spcPts val="1170"/>
                        </a:lnSpc>
                      </a:pPr>
                      <a:endParaRPr lang="lt-LT" sz="1800" spc="10" dirty="0" smtClean="0">
                        <a:latin typeface="Times New Roman" panose="02020603050405020304" pitchFamily="18" charset="0"/>
                        <a:cs typeface="Times New Roman" panose="02020603050405020304" pitchFamily="18" charset="0"/>
                      </a:endParaRPr>
                    </a:p>
                    <a:p>
                      <a:pPr marL="304165">
                        <a:lnSpc>
                          <a:spcPts val="1170"/>
                        </a:lnSpc>
                      </a:pPr>
                      <a:r>
                        <a:rPr lang="lt-LT" sz="1800" dirty="0" smtClean="0">
                          <a:latin typeface="Times New Roman" panose="02020603050405020304" pitchFamily="18" charset="0"/>
                          <a:cs typeface="Times New Roman" panose="02020603050405020304" pitchFamily="18" charset="0"/>
                        </a:rPr>
                        <a:t>4/91,5</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R="155575" algn="r">
                        <a:lnSpc>
                          <a:spcPts val="1160"/>
                        </a:lnSpc>
                      </a:pPr>
                      <a:endParaRPr lang="lt-LT" sz="1800" spc="10" dirty="0" smtClean="0">
                        <a:latin typeface="Times New Roman" panose="02020603050405020304" pitchFamily="18" charset="0"/>
                        <a:cs typeface="Times New Roman" panose="02020603050405020304" pitchFamily="18" charset="0"/>
                      </a:endParaRPr>
                    </a:p>
                    <a:p>
                      <a:pPr marR="155575" algn="r">
                        <a:lnSpc>
                          <a:spcPts val="1160"/>
                        </a:lnSpc>
                      </a:pPr>
                      <a:r>
                        <a:rPr sz="1800" spc="10" dirty="0" smtClean="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163195">
                        <a:lnSpc>
                          <a:spcPts val="1160"/>
                        </a:lnSpc>
                      </a:pPr>
                      <a:endParaRPr lang="lt-LT" sz="1800" spc="5" dirty="0" smtClean="0">
                        <a:latin typeface="Times New Roman" panose="02020603050405020304" pitchFamily="18" charset="0"/>
                        <a:cs typeface="Times New Roman" panose="02020603050405020304" pitchFamily="18" charset="0"/>
                      </a:endParaRPr>
                    </a:p>
                    <a:p>
                      <a:pPr marL="163195">
                        <a:lnSpc>
                          <a:spcPts val="1160"/>
                        </a:lnSpc>
                      </a:pPr>
                      <a:r>
                        <a:rPr sz="1800" spc="5" dirty="0" err="1" smtClean="0">
                          <a:latin typeface="Times New Roman" panose="02020603050405020304" pitchFamily="18" charset="0"/>
                          <a:cs typeface="Times New Roman" panose="02020603050405020304" pitchFamily="18" charset="0"/>
                        </a:rPr>
                        <a:t>Optimalus</a:t>
                      </a:r>
                      <a:r>
                        <a:rPr sz="1800" spc="25" dirty="0" smtClean="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išteklių</a:t>
                      </a:r>
                      <a:r>
                        <a:rPr sz="1800" spc="5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paskirstymas</a:t>
                      </a: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3740592991"/>
                  </a:ext>
                </a:extLst>
              </a:tr>
              <a:tr h="628641">
                <a:tc>
                  <a:txBody>
                    <a:bodyPr/>
                    <a:lstStyle/>
                    <a:p>
                      <a:pPr marL="7620" marR="402590">
                        <a:lnSpc>
                          <a:spcPts val="1480"/>
                        </a:lnSpc>
                        <a:tabLst>
                          <a:tab pos="403860" algn="l"/>
                        </a:tabLst>
                      </a:pPr>
                      <a:r>
                        <a:rPr lang="lt-LT" sz="1800" spc="5" dirty="0" smtClean="0">
                          <a:latin typeface="Times New Roman" panose="02020603050405020304" pitchFamily="18" charset="0"/>
                          <a:cs typeface="Times New Roman" panose="02020603050405020304" pitchFamily="18" charset="0"/>
                        </a:rPr>
                        <a:t>4.</a:t>
                      </a:r>
                      <a:r>
                        <a:rPr lang="lt-LT" sz="1800" spc="5" baseline="0" dirty="0" smtClean="0">
                          <a:latin typeface="Times New Roman" panose="02020603050405020304" pitchFamily="18" charset="0"/>
                          <a:cs typeface="Times New Roman" panose="02020603050405020304" pitchFamily="18" charset="0"/>
                        </a:rPr>
                        <a:t> </a:t>
                      </a:r>
                      <a:r>
                        <a:rPr sz="1800" spc="5" dirty="0" err="1" smtClean="0">
                          <a:latin typeface="Times New Roman" panose="02020603050405020304" pitchFamily="18" charset="0"/>
                          <a:cs typeface="Times New Roman" panose="02020603050405020304" pitchFamily="18" charset="0"/>
                        </a:rPr>
                        <a:t>Mokykloje</a:t>
                      </a:r>
                      <a:r>
                        <a:rPr sz="1800" spc="65"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paklausia</a:t>
                      </a:r>
                      <a:r>
                        <a:rPr sz="1800" spc="5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mūsų</a:t>
                      </a:r>
                      <a:r>
                        <a:rPr sz="1800" spc="2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nuomonės</a:t>
                      </a:r>
                      <a:r>
                        <a:rPr sz="180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apie</a:t>
                      </a:r>
                      <a:r>
                        <a:rPr sz="1800" spc="3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tai,</a:t>
                      </a:r>
                      <a:r>
                        <a:rPr sz="1800" spc="2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ką</a:t>
                      </a:r>
                      <a:r>
                        <a:rPr sz="1800" spc="2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mes </a:t>
                      </a:r>
                      <a:r>
                        <a:rPr sz="1800" spc="5" dirty="0">
                          <a:latin typeface="Times New Roman" panose="02020603050405020304" pitchFamily="18" charset="0"/>
                          <a:cs typeface="Times New Roman" panose="02020603050405020304" pitchFamily="18" charset="0"/>
                        </a:rPr>
                        <a:t>norėtume</a:t>
                      </a:r>
                      <a:r>
                        <a:rPr sz="1800" spc="1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pakeisti</a:t>
                      </a:r>
                      <a:r>
                        <a:rPr sz="1800" spc="3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mokyklos </a:t>
                      </a:r>
                      <a:r>
                        <a:rPr sz="1800" spc="-254"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veikloje.</a:t>
                      </a: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tc>
                  <a:txBody>
                    <a:bodyPr/>
                    <a:lstStyle/>
                    <a:p>
                      <a:pPr marL="303530">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3/75,2</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tc>
                  <a:txBody>
                    <a:bodyPr/>
                    <a:lstStyle/>
                    <a:p>
                      <a:pPr marR="155575" algn="r">
                        <a:lnSpc>
                          <a:spcPct val="100000"/>
                        </a:lnSpc>
                        <a:spcBef>
                          <a:spcPts val="10"/>
                        </a:spcBef>
                      </a:pPr>
                      <a:r>
                        <a:rPr sz="1800" spc="10" dirty="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tc>
                  <a:txBody>
                    <a:bodyPr/>
                    <a:lstStyle/>
                    <a:p>
                      <a:pPr marL="163195">
                        <a:lnSpc>
                          <a:spcPct val="100000"/>
                        </a:lnSpc>
                        <a:spcBef>
                          <a:spcPts val="10"/>
                        </a:spcBef>
                      </a:pPr>
                      <a:r>
                        <a:rPr sz="1800" spc="10" dirty="0">
                          <a:latin typeface="Times New Roman" panose="02020603050405020304" pitchFamily="18" charset="0"/>
                          <a:cs typeface="Times New Roman" panose="02020603050405020304" pitchFamily="18" charset="0"/>
                        </a:rPr>
                        <a:t>Sprendimų</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pagrįstumas</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solidFill>
                      <a:srgbClr val="FFFF00"/>
                    </a:solidFill>
                  </a:tcPr>
                </a:tc>
                <a:extLst>
                  <a:ext uri="{0D108BD9-81ED-4DB2-BD59-A6C34878D82A}">
                    <a16:rowId xmlns:a16="http://schemas.microsoft.com/office/drawing/2014/main" val="1940913483"/>
                  </a:ext>
                </a:extLst>
              </a:tr>
              <a:tr h="788214">
                <a:tc>
                  <a:txBody>
                    <a:bodyPr/>
                    <a:lstStyle/>
                    <a:p>
                      <a:pPr marL="7620">
                        <a:lnSpc>
                          <a:spcPts val="1435"/>
                        </a:lnSpc>
                        <a:tabLst>
                          <a:tab pos="403860" algn="l"/>
                        </a:tabLst>
                      </a:pPr>
                      <a:endParaRPr lang="lt-LT" sz="1800" spc="5" dirty="0" smtClean="0">
                        <a:latin typeface="Times New Roman" panose="02020603050405020304" pitchFamily="18" charset="0"/>
                        <a:cs typeface="Times New Roman" panose="02020603050405020304" pitchFamily="18" charset="0"/>
                      </a:endParaRPr>
                    </a:p>
                    <a:p>
                      <a:pPr marL="7620">
                        <a:lnSpc>
                          <a:spcPts val="1435"/>
                        </a:lnSpc>
                        <a:tabLst>
                          <a:tab pos="403860" algn="l"/>
                        </a:tabLst>
                      </a:pPr>
                      <a:r>
                        <a:rPr lang="lt-LT" sz="1800" spc="5" dirty="0" smtClean="0">
                          <a:latin typeface="Times New Roman" panose="02020603050405020304" pitchFamily="18" charset="0"/>
                          <a:cs typeface="Times New Roman" panose="02020603050405020304" pitchFamily="18" charset="0"/>
                        </a:rPr>
                        <a:t>5.</a:t>
                      </a:r>
                      <a:r>
                        <a:rPr sz="1800" spc="10" dirty="0" err="1" smtClean="0">
                          <a:latin typeface="Times New Roman" panose="02020603050405020304" pitchFamily="18" charset="0"/>
                          <a:cs typeface="Times New Roman" panose="02020603050405020304" pitchFamily="18" charset="0"/>
                        </a:rPr>
                        <a:t>Mūsų</a:t>
                      </a:r>
                      <a:r>
                        <a:rPr sz="1800" spc="25"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mokykloje</a:t>
                      </a:r>
                      <a:r>
                        <a:rPr sz="1800" spc="5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šalia</a:t>
                      </a:r>
                      <a:r>
                        <a:rPr sz="1800" spc="3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tradicijų</a:t>
                      </a:r>
                      <a:r>
                        <a:rPr sz="1800" spc="4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vis</a:t>
                      </a:r>
                      <a:r>
                        <a:rPr sz="1800" spc="2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atsiranda</a:t>
                      </a:r>
                      <a:r>
                        <a:rPr sz="1800" spc="2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naujų</a:t>
                      </a:r>
                      <a:r>
                        <a:rPr sz="1800" spc="2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veiklų,</a:t>
                      </a:r>
                      <a:r>
                        <a:rPr sz="1800" spc="3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įdomesnių</a:t>
                      </a:r>
                      <a:r>
                        <a:rPr sz="1800" spc="2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pamokų.</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304165">
                        <a:lnSpc>
                          <a:spcPts val="1435"/>
                        </a:lnSpc>
                      </a:pPr>
                      <a:endParaRPr lang="lt-LT" sz="1800" spc="10" dirty="0" smtClean="0">
                        <a:latin typeface="Times New Roman" panose="02020603050405020304" pitchFamily="18" charset="0"/>
                        <a:cs typeface="Times New Roman" panose="02020603050405020304" pitchFamily="18" charset="0"/>
                      </a:endParaRPr>
                    </a:p>
                    <a:p>
                      <a:pPr marL="304165">
                        <a:lnSpc>
                          <a:spcPts val="1435"/>
                        </a:lnSpc>
                      </a:pPr>
                      <a:r>
                        <a:rPr lang="lt-LT" sz="1800" spc="10" dirty="0" smtClean="0">
                          <a:latin typeface="Times New Roman" panose="02020603050405020304" pitchFamily="18" charset="0"/>
                          <a:cs typeface="Times New Roman" panose="02020603050405020304" pitchFamily="18" charset="0"/>
                        </a:rPr>
                        <a:t>4/90,1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R="155575" algn="r">
                        <a:lnSpc>
                          <a:spcPts val="1420"/>
                        </a:lnSpc>
                      </a:pPr>
                      <a:endParaRPr lang="lt-LT" sz="1800" spc="10" dirty="0" smtClean="0">
                        <a:latin typeface="Times New Roman" panose="02020603050405020304" pitchFamily="18" charset="0"/>
                        <a:cs typeface="Times New Roman" panose="02020603050405020304" pitchFamily="18" charset="0"/>
                      </a:endParaRPr>
                    </a:p>
                    <a:p>
                      <a:pPr marR="155575" algn="r">
                        <a:lnSpc>
                          <a:spcPts val="1420"/>
                        </a:lnSpc>
                      </a:pPr>
                      <a:r>
                        <a:rPr sz="1800" spc="10" dirty="0" smtClean="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63195">
                        <a:lnSpc>
                          <a:spcPts val="1420"/>
                        </a:lnSpc>
                      </a:pPr>
                      <a:endParaRPr lang="lt-LT" sz="1800" spc="-5" dirty="0" smtClean="0">
                        <a:latin typeface="Times New Roman" panose="02020603050405020304" pitchFamily="18" charset="0"/>
                        <a:cs typeface="Times New Roman" panose="02020603050405020304" pitchFamily="18" charset="0"/>
                      </a:endParaRPr>
                    </a:p>
                    <a:p>
                      <a:pPr marL="163195">
                        <a:lnSpc>
                          <a:spcPts val="1420"/>
                        </a:lnSpc>
                      </a:pPr>
                      <a:r>
                        <a:rPr sz="1800" spc="-5" dirty="0" err="1" smtClean="0">
                          <a:latin typeface="Times New Roman" panose="02020603050405020304" pitchFamily="18" charset="0"/>
                          <a:cs typeface="Times New Roman" panose="02020603050405020304" pitchFamily="18" charset="0"/>
                        </a:rPr>
                        <a:t>Tobulinimo</a:t>
                      </a:r>
                      <a:r>
                        <a:rPr sz="1800" spc="5" dirty="0" smtClean="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kultūra</a:t>
                      </a: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3428256582"/>
                  </a:ext>
                </a:extLst>
              </a:tr>
              <a:tr h="788214">
                <a:tc>
                  <a:txBody>
                    <a:bodyPr/>
                    <a:lstStyle/>
                    <a:p>
                      <a:pPr marL="7620">
                        <a:lnSpc>
                          <a:spcPct val="100000"/>
                        </a:lnSpc>
                        <a:spcBef>
                          <a:spcPts val="10"/>
                        </a:spcBef>
                        <a:tabLst>
                          <a:tab pos="403860" algn="l"/>
                        </a:tabLst>
                      </a:pPr>
                      <a:r>
                        <a:rPr lang="lt-LT" sz="1800" spc="5" dirty="0" smtClean="0">
                          <a:latin typeface="Times New Roman" panose="02020603050405020304" pitchFamily="18" charset="0"/>
                          <a:cs typeface="Times New Roman" panose="02020603050405020304" pitchFamily="18" charset="0"/>
                        </a:rPr>
                        <a:t>6</a:t>
                      </a:r>
                      <a:r>
                        <a:rPr sz="1800" spc="5" dirty="0" smtClean="0">
                          <a:latin typeface="Times New Roman" panose="02020603050405020304" pitchFamily="18" charset="0"/>
                          <a:cs typeface="Times New Roman" panose="02020603050405020304" pitchFamily="18" charset="0"/>
                        </a:rPr>
                        <a:t>.</a:t>
                      </a:r>
                      <a:r>
                        <a:rPr lang="lt-LT" sz="1800" spc="5" baseline="0" dirty="0" smtClean="0">
                          <a:latin typeface="Times New Roman" panose="02020603050405020304" pitchFamily="18" charset="0"/>
                          <a:cs typeface="Times New Roman" panose="02020603050405020304" pitchFamily="18" charset="0"/>
                        </a:rPr>
                        <a:t> </a:t>
                      </a:r>
                      <a:r>
                        <a:rPr sz="1800" spc="10" dirty="0" err="1" smtClean="0">
                          <a:latin typeface="Times New Roman" panose="02020603050405020304" pitchFamily="18" charset="0"/>
                          <a:cs typeface="Times New Roman" panose="02020603050405020304" pitchFamily="18" charset="0"/>
                        </a:rPr>
                        <a:t>Aš</a:t>
                      </a:r>
                      <a:r>
                        <a:rPr sz="1800" spc="-5"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pasitikiu</a:t>
                      </a:r>
                      <a:r>
                        <a:rPr sz="1800" spc="3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mūsų</a:t>
                      </a:r>
                      <a:r>
                        <a:rPr sz="1800" spc="-1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mokyklos</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vadovais.</a:t>
                      </a: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304165">
                        <a:lnSpc>
                          <a:spcPct val="100000"/>
                        </a:lnSpc>
                        <a:spcBef>
                          <a:spcPts val="10"/>
                        </a:spcBef>
                      </a:pPr>
                      <a:r>
                        <a:rPr lang="lt-LT" sz="1800" spc="10" dirty="0" smtClean="0">
                          <a:latin typeface="Times New Roman" panose="02020603050405020304" pitchFamily="18" charset="0"/>
                          <a:cs typeface="Times New Roman" panose="02020603050405020304" pitchFamily="18" charset="0"/>
                        </a:rPr>
                        <a:t>4/95</a:t>
                      </a: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R="155575" algn="r">
                        <a:lnSpc>
                          <a:spcPct val="100000"/>
                        </a:lnSpc>
                      </a:pPr>
                      <a:r>
                        <a:rPr sz="1800" spc="10" dirty="0">
                          <a:latin typeface="Times New Roman" panose="02020603050405020304" pitchFamily="18" charset="0"/>
                          <a:cs typeface="Times New Roman" panose="02020603050405020304" pitchFamily="18" charset="0"/>
                        </a:rPr>
                        <a:t>412</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163195">
                        <a:lnSpc>
                          <a:spcPct val="100000"/>
                        </a:lnSpc>
                      </a:pPr>
                      <a:r>
                        <a:rPr sz="1800" spc="5" dirty="0">
                          <a:latin typeface="Times New Roman" panose="02020603050405020304" pitchFamily="18" charset="0"/>
                          <a:cs typeface="Times New Roman" panose="02020603050405020304" pitchFamily="18" charset="0"/>
                        </a:rPr>
                        <a:t>Įsipareigojimas</a:t>
                      </a:r>
                      <a:r>
                        <a:rPr sz="1800" spc="1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susitarimams</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3918646087"/>
                  </a:ext>
                </a:extLst>
              </a:tr>
              <a:tr h="784390">
                <a:tc>
                  <a:txBody>
                    <a:bodyPr/>
                    <a:lstStyle/>
                    <a:p>
                      <a:pPr marL="7620">
                        <a:lnSpc>
                          <a:spcPct val="100000"/>
                        </a:lnSpc>
                        <a:spcBef>
                          <a:spcPts val="20"/>
                        </a:spcBef>
                        <a:tabLst>
                          <a:tab pos="379095" algn="l"/>
                        </a:tabLst>
                      </a:pPr>
                      <a:r>
                        <a:rPr lang="lt-LT" sz="1800" spc="10" dirty="0" smtClean="0">
                          <a:latin typeface="Times New Roman" panose="02020603050405020304" pitchFamily="18" charset="0"/>
                          <a:cs typeface="Times New Roman" panose="02020603050405020304" pitchFamily="18" charset="0"/>
                        </a:rPr>
                        <a:t>7.</a:t>
                      </a:r>
                      <a:r>
                        <a:rPr lang="lt-LT" sz="1800" spc="10" baseline="0" dirty="0" smtClean="0">
                          <a:latin typeface="Times New Roman" panose="02020603050405020304" pitchFamily="18" charset="0"/>
                          <a:cs typeface="Times New Roman" panose="02020603050405020304" pitchFamily="18" charset="0"/>
                        </a:rPr>
                        <a:t> </a:t>
                      </a:r>
                      <a:r>
                        <a:rPr sz="1800" spc="15" dirty="0" err="1" smtClean="0">
                          <a:latin typeface="Times New Roman" panose="02020603050405020304" pitchFamily="18" charset="0"/>
                          <a:cs typeface="Times New Roman" panose="02020603050405020304" pitchFamily="18" charset="0"/>
                        </a:rPr>
                        <a:t>Mes</a:t>
                      </a:r>
                      <a:r>
                        <a:rPr sz="1800" spc="5"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jaučiame,</a:t>
                      </a:r>
                      <a:r>
                        <a:rPr sz="1800" spc="2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kad</a:t>
                      </a:r>
                      <a:r>
                        <a:rPr sz="1800" spc="2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mokyklos</a:t>
                      </a:r>
                      <a:r>
                        <a:rPr sz="1800" spc="3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gyvenimas</a:t>
                      </a:r>
                      <a:r>
                        <a:rPr sz="1800" spc="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vis</a:t>
                      </a:r>
                      <a:r>
                        <a:rPr sz="1800" spc="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keičiasi</a:t>
                      </a:r>
                      <a:r>
                        <a:rPr sz="1800" spc="3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į</a:t>
                      </a:r>
                      <a:r>
                        <a:rPr sz="1800" spc="1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gerąją</a:t>
                      </a:r>
                      <a:r>
                        <a:rPr sz="1800" spc="2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pusę.</a:t>
                      </a:r>
                      <a:endParaRPr sz="1800"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tcPr>
                </a:tc>
                <a:tc>
                  <a:txBody>
                    <a:bodyPr/>
                    <a:lstStyle/>
                    <a:p>
                      <a:pPr marL="304165">
                        <a:lnSpc>
                          <a:spcPct val="100000"/>
                        </a:lnSpc>
                        <a:spcBef>
                          <a:spcPts val="20"/>
                        </a:spcBef>
                      </a:pPr>
                      <a:r>
                        <a:rPr lang="lt-LT" sz="1800" spc="10" dirty="0" smtClean="0">
                          <a:latin typeface="Times New Roman" panose="02020603050405020304" pitchFamily="18" charset="0"/>
                          <a:cs typeface="Times New Roman" panose="02020603050405020304" pitchFamily="18" charset="0"/>
                        </a:rPr>
                        <a:t>4/91,6</a:t>
                      </a:r>
                      <a:endParaRPr sz="1800"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tcPr>
                </a:tc>
                <a:tc>
                  <a:txBody>
                    <a:bodyPr/>
                    <a:lstStyle/>
                    <a:p>
                      <a:pPr marR="155575" algn="r">
                        <a:lnSpc>
                          <a:spcPct val="100000"/>
                        </a:lnSpc>
                        <a:spcBef>
                          <a:spcPts val="20"/>
                        </a:spcBef>
                      </a:pPr>
                      <a:r>
                        <a:rPr sz="1800" spc="10" dirty="0">
                          <a:latin typeface="Times New Roman" panose="02020603050405020304" pitchFamily="18" charset="0"/>
                          <a:cs typeface="Times New Roman" panose="02020603050405020304" pitchFamily="18" charset="0"/>
                        </a:rPr>
                        <a:t>413</a:t>
                      </a:r>
                      <a:endParaRPr sz="1800"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tcPr>
                </a:tc>
                <a:tc>
                  <a:txBody>
                    <a:bodyPr/>
                    <a:lstStyle/>
                    <a:p>
                      <a:pPr marL="163195" marR="909319">
                        <a:lnSpc>
                          <a:spcPts val="1480"/>
                        </a:lnSpc>
                      </a:pPr>
                      <a:r>
                        <a:rPr sz="1800" spc="10" dirty="0" err="1" smtClean="0">
                          <a:latin typeface="Times New Roman" panose="02020603050405020304" pitchFamily="18" charset="0"/>
                          <a:cs typeface="Times New Roman" panose="02020603050405020304" pitchFamily="18" charset="0"/>
                        </a:rPr>
                        <a:t>Sprendi</a:t>
                      </a:r>
                      <a:r>
                        <a:rPr lang="lt-LT" sz="1800" spc="10" dirty="0" smtClean="0">
                          <a:latin typeface="Times New Roman" panose="02020603050405020304" pitchFamily="18" charset="0"/>
                          <a:cs typeface="Times New Roman" panose="02020603050405020304" pitchFamily="18" charset="0"/>
                        </a:rPr>
                        <a:t>m</a:t>
                      </a:r>
                      <a:r>
                        <a:rPr sz="1800" spc="10" dirty="0" smtClean="0">
                          <a:latin typeface="Times New Roman" panose="02020603050405020304" pitchFamily="18" charset="0"/>
                          <a:cs typeface="Times New Roman" panose="02020603050405020304" pitchFamily="18" charset="0"/>
                        </a:rPr>
                        <a:t>ų </a:t>
                      </a:r>
                      <a:r>
                        <a:rPr sz="1800" spc="5" dirty="0">
                          <a:latin typeface="Times New Roman" panose="02020603050405020304" pitchFamily="18" charset="0"/>
                          <a:cs typeface="Times New Roman" panose="02020603050405020304" pitchFamily="18" charset="0"/>
                        </a:rPr>
                        <a:t>pagrįstumas ir </a:t>
                      </a:r>
                      <a:r>
                        <a:rPr sz="1800" spc="-26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veiksmingumas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920692603"/>
                  </a:ext>
                </a:extLst>
              </a:tr>
            </a:tbl>
          </a:graphicData>
        </a:graphic>
      </p:graphicFrame>
      <p:sp>
        <p:nvSpPr>
          <p:cNvPr id="3" name="Stačiakampis 2"/>
          <p:cNvSpPr/>
          <p:nvPr/>
        </p:nvSpPr>
        <p:spPr>
          <a:xfrm>
            <a:off x="2367058" y="428625"/>
            <a:ext cx="6260048" cy="584775"/>
          </a:xfrm>
          <a:prstGeom prst="rect">
            <a:avLst/>
          </a:prstGeom>
        </p:spPr>
        <p:txBody>
          <a:bodyPr wrap="none">
            <a:spAutoFit/>
          </a:bodyPr>
          <a:lstStyle/>
          <a:p>
            <a:pPr marL="12700" algn="ctr">
              <a:spcBef>
                <a:spcPts val="100"/>
              </a:spcBef>
            </a:pPr>
            <a:r>
              <a:rPr lang="en-US" sz="3200" kern="0" cap="all" spc="-150" dirty="0">
                <a:solidFill>
                  <a:srgbClr val="000000"/>
                </a:solidFill>
                <a:latin typeface="Times New Roman" panose="02020603050405020304" pitchFamily="18" charset="0"/>
                <a:cs typeface="Times New Roman" panose="02020603050405020304" pitchFamily="18" charset="0"/>
              </a:rPr>
              <a:t>IV. LYDERYSTĖ IR VADYBA  </a:t>
            </a:r>
            <a:r>
              <a:rPr lang="en-US" sz="3200" kern="0" spc="-150" dirty="0" smtClean="0">
                <a:solidFill>
                  <a:srgbClr val="000000"/>
                </a:solidFill>
                <a:latin typeface="Times New Roman" panose="02020603050405020304" pitchFamily="18" charset="0"/>
                <a:cs typeface="Times New Roman" panose="02020603050405020304" pitchFamily="18" charset="0"/>
              </a:rPr>
              <a:t>(</a:t>
            </a:r>
            <a:r>
              <a:rPr lang="lt-LT" sz="3200" kern="0" spc="-150" dirty="0" smtClean="0">
                <a:solidFill>
                  <a:srgbClr val="000000"/>
                </a:solidFill>
                <a:latin typeface="Times New Roman" panose="02020603050405020304" pitchFamily="18" charset="0"/>
                <a:cs typeface="Times New Roman" panose="02020603050405020304" pitchFamily="18" charset="0"/>
              </a:rPr>
              <a:t>tėvai</a:t>
            </a:r>
            <a:r>
              <a:rPr lang="en-US" sz="3200" kern="0" spc="-150" dirty="0" smtClean="0">
                <a:solidFill>
                  <a:srgbClr val="000000"/>
                </a:solidFill>
                <a:latin typeface="Times New Roman" panose="02020603050405020304" pitchFamily="18" charset="0"/>
                <a:cs typeface="Times New Roman" panose="02020603050405020304" pitchFamily="18" charset="0"/>
              </a:rPr>
              <a:t>)</a:t>
            </a:r>
            <a:endParaRPr lang="en-US" sz="3200" kern="0" spc="-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13721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Lentelė 5"/>
          <p:cNvGraphicFramePr>
            <a:graphicFrameLocks noGrp="1"/>
          </p:cNvGraphicFramePr>
          <p:nvPr>
            <p:extLst>
              <p:ext uri="{D42A27DB-BD31-4B8C-83A1-F6EECF244321}">
                <p14:modId xmlns:p14="http://schemas.microsoft.com/office/powerpoint/2010/main" val="341544884"/>
              </p:ext>
            </p:extLst>
          </p:nvPr>
        </p:nvGraphicFramePr>
        <p:xfrm>
          <a:off x="241300" y="1419225"/>
          <a:ext cx="10210800" cy="4571999"/>
        </p:xfrm>
        <a:graphic>
          <a:graphicData uri="http://schemas.openxmlformats.org/drawingml/2006/table">
            <a:tbl>
              <a:tblPr firstRow="1" bandRow="1">
                <a:tableStyleId>{2D5ABB26-0587-4C30-8999-92F81FD0307C}</a:tableStyleId>
              </a:tblPr>
              <a:tblGrid>
                <a:gridCol w="6400800">
                  <a:extLst>
                    <a:ext uri="{9D8B030D-6E8A-4147-A177-3AD203B41FA5}">
                      <a16:colId xmlns:a16="http://schemas.microsoft.com/office/drawing/2014/main" val="1570795676"/>
                    </a:ext>
                  </a:extLst>
                </a:gridCol>
                <a:gridCol w="838200">
                  <a:extLst>
                    <a:ext uri="{9D8B030D-6E8A-4147-A177-3AD203B41FA5}">
                      <a16:colId xmlns:a16="http://schemas.microsoft.com/office/drawing/2014/main" val="1174009060"/>
                    </a:ext>
                  </a:extLst>
                </a:gridCol>
                <a:gridCol w="838200">
                  <a:extLst>
                    <a:ext uri="{9D8B030D-6E8A-4147-A177-3AD203B41FA5}">
                      <a16:colId xmlns:a16="http://schemas.microsoft.com/office/drawing/2014/main" val="1184493998"/>
                    </a:ext>
                  </a:extLst>
                </a:gridCol>
                <a:gridCol w="2133600">
                  <a:extLst>
                    <a:ext uri="{9D8B030D-6E8A-4147-A177-3AD203B41FA5}">
                      <a16:colId xmlns:a16="http://schemas.microsoft.com/office/drawing/2014/main" val="131710502"/>
                    </a:ext>
                  </a:extLst>
                </a:gridCol>
              </a:tblGrid>
              <a:tr h="901356">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lt-LT" sz="1400" b="1" noProof="0" dirty="0"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lt-LT" sz="1400" b="1" noProof="0" dirty="0" smtClean="0">
                          <a:solidFill>
                            <a:schemeClr val="tx1"/>
                          </a:solidFill>
                          <a:latin typeface="Times New Roman" panose="02020603050405020304" pitchFamily="18" charset="0"/>
                          <a:cs typeface="Times New Roman" panose="02020603050405020304" pitchFamily="18" charset="0"/>
                        </a:rPr>
                        <a:t>Rodiklis</a:t>
                      </a:r>
                      <a:endParaRPr lang="lt-LT" sz="1400" noProof="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en-US" sz="1400" b="1" dirty="0" err="1" smtClean="0">
                          <a:solidFill>
                            <a:schemeClr val="tx1"/>
                          </a:solidFill>
                          <a:latin typeface="Times New Roman" panose="02020603050405020304" pitchFamily="18" charset="0"/>
                          <a:cs typeface="Times New Roman" panose="02020603050405020304" pitchFamily="18" charset="0"/>
                        </a:rPr>
                        <a:t>Raktinis</a:t>
                      </a:r>
                      <a:r>
                        <a:rPr lang="en-US" sz="1400" b="1" spc="5" dirty="0" smtClean="0">
                          <a:solidFill>
                            <a:schemeClr val="tx1"/>
                          </a:solidFill>
                          <a:latin typeface="Times New Roman" panose="02020603050405020304" pitchFamily="18" charset="0"/>
                          <a:cs typeface="Times New Roman" panose="02020603050405020304" pitchFamily="18" charset="0"/>
                        </a:rPr>
                        <a:t> </a:t>
                      </a:r>
                      <a:r>
                        <a:rPr lang="en-US" sz="1400" b="1" spc="5" dirty="0" err="1" smtClean="0">
                          <a:solidFill>
                            <a:schemeClr val="tx1"/>
                          </a:solidFill>
                          <a:latin typeface="Times New Roman" panose="02020603050405020304" pitchFamily="18" charset="0"/>
                          <a:cs typeface="Times New Roman" panose="02020603050405020304" pitchFamily="18" charset="0"/>
                        </a:rPr>
                        <a:t>žodis</a:t>
                      </a:r>
                      <a:endParaRPr lang="en-US" sz="140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759242">
                <a:tc>
                  <a:txBody>
                    <a:bodyPr/>
                    <a:lstStyle/>
                    <a:p>
                      <a:pPr marL="4762" marR="0" lvl="0" indent="0" algn="l" rtl="0">
                        <a:lnSpc>
                          <a:spcPct val="116666"/>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8. Mokytojai bendradarbiauja su manimi dėl asmeninės vaiko mokymosi pažangos</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3/87,1</a:t>
                      </a:r>
                      <a:r>
                        <a:rPr lang="en-US" sz="1800" b="0" i="0" u="none" dirty="0" smtClean="0">
                          <a:solidFill>
                            <a:srgbClr val="FF0000"/>
                          </a:solidFill>
                          <a:latin typeface="Times New Roman" panose="02020603050405020304" pitchFamily="18" charset="0"/>
                          <a:ea typeface="Calibri"/>
                          <a:cs typeface="Times New Roman" panose="02020603050405020304" pitchFamily="18" charset="0"/>
                          <a:sym typeface="Calibri"/>
                        </a:rPr>
                        <a:t>  </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386" marR="0" lvl="0" indent="0" algn="ctr" rtl="0">
                        <a:lnSpc>
                          <a:spcPct val="116666"/>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422</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487"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en-US" sz="1800" dirty="0" err="1" smtClean="0">
                          <a:latin typeface="Times New Roman" panose="02020603050405020304" pitchFamily="18" charset="0"/>
                          <a:cs typeface="Times New Roman" panose="02020603050405020304" pitchFamily="18" charset="0"/>
                        </a:rPr>
                        <a:t>Pažinimas</a:t>
                      </a:r>
                      <a:r>
                        <a:rPr lang="en-US" sz="1800" spc="2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ir</a:t>
                      </a:r>
                      <a:r>
                        <a:rPr lang="en-US" sz="180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sąveika</a:t>
                      </a:r>
                      <a:endParaRPr lang="en-US" sz="1800" dirty="0" smtClean="0">
                        <a:latin typeface="Times New Roman" panose="02020603050405020304" pitchFamily="18" charset="0"/>
                        <a:cs typeface="Times New Roman" panose="02020603050405020304" pitchFamily="18" charset="0"/>
                      </a:endParaRPr>
                    </a:p>
                    <a:p>
                      <a:pPr marL="90487" marR="0" lvl="0" indent="0" algn="l" rtl="0">
                        <a:lnSpc>
                          <a:spcPct val="116666"/>
                        </a:lnSpc>
                        <a:spcBef>
                          <a:spcPts val="0"/>
                        </a:spcBef>
                        <a:spcAft>
                          <a:spcPts val="0"/>
                        </a:spcAft>
                        <a:buClr>
                          <a:schemeClr val="dk1"/>
                        </a:buClr>
                        <a:buSzPts val="1200"/>
                        <a:buFont typeface="Calibri"/>
                        <a:buNone/>
                      </a:pP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540018295"/>
                  </a:ext>
                </a:extLst>
              </a:tr>
              <a:tr h="973465">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9. </a:t>
                      </a:r>
                      <a:r>
                        <a:rPr lang="lt-LT" sz="1800" noProof="0" dirty="0" smtClean="0">
                          <a:latin typeface="Times New Roman" panose="02020603050405020304" pitchFamily="18" charset="0"/>
                          <a:cs typeface="Times New Roman" panose="02020603050405020304" pitchFamily="18" charset="0"/>
                        </a:rPr>
                        <a:t>Aš aktyviai dalyvauju mokyklos renginiuose, bendruose susitikimuose su mokytojais, pamokose</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dirty="0" smtClean="0">
                          <a:latin typeface="Times New Roman" panose="02020603050405020304" pitchFamily="18" charset="0"/>
                          <a:cs typeface="Times New Roman" panose="02020603050405020304" pitchFamily="18" charset="0"/>
                        </a:rPr>
                        <a:t>3/85,1</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1800" spc="5" noProof="0" dirty="0" smtClean="0">
                          <a:latin typeface="Times New Roman" panose="02020603050405020304" pitchFamily="18" charset="0"/>
                          <a:cs typeface="Times New Roman" panose="02020603050405020304" pitchFamily="18" charset="0"/>
                        </a:rPr>
                        <a:t>Bendradarbiavimo</a:t>
                      </a:r>
                      <a:r>
                        <a:rPr lang="lt-LT" sz="1800" spc="20"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kultūra</a:t>
                      </a:r>
                    </a:p>
                    <a:p>
                      <a:pPr marL="90487" marR="0" lvl="0" indent="0" algn="l" rtl="0">
                        <a:lnSpc>
                          <a:spcPct val="100000"/>
                        </a:lnSpc>
                        <a:spcBef>
                          <a:spcPts val="0"/>
                        </a:spcBef>
                        <a:spcAft>
                          <a:spcPts val="0"/>
                        </a:spcAft>
                        <a:buClr>
                          <a:schemeClr val="dk1"/>
                        </a:buClr>
                        <a:buSzPts val="1200"/>
                        <a:buFont typeface="Calibri"/>
                        <a:buNone/>
                      </a:pP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714144361"/>
                  </a:ext>
                </a:extLst>
              </a:tr>
              <a:tr h="968968">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10. </a:t>
                      </a:r>
                      <a:r>
                        <a:rPr lang="lt-LT" dirty="0" smtClean="0">
                          <a:latin typeface="Times New Roman" panose="02020603050405020304" pitchFamily="18" charset="0"/>
                          <a:cs typeface="Times New Roman" panose="02020603050405020304" pitchFamily="18" charset="0"/>
                        </a:rPr>
                        <a:t>Mano vaiko mokytojų vedamos pamokos yra įdomios, šiuolaikiškos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4/91,5</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431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1800" noProof="0" dirty="0" smtClean="0">
                          <a:latin typeface="Times New Roman" panose="02020603050405020304" pitchFamily="18" charset="0"/>
                          <a:cs typeface="Times New Roman" panose="02020603050405020304" pitchFamily="18" charset="0"/>
                        </a:rPr>
                        <a:t>Pozityvus</a:t>
                      </a:r>
                      <a:r>
                        <a:rPr lang="lt-LT" sz="1800" spc="1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profesionalumas</a:t>
                      </a:r>
                      <a:endParaRPr lang="lt-LT" sz="1800" noProof="0" dirty="0" smtClean="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3740592991"/>
                  </a:ext>
                </a:extLst>
              </a:tr>
              <a:tr h="968968">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11. </a:t>
                      </a:r>
                      <a:r>
                        <a:rPr lang="fi-FI" sz="1800" dirty="0" smtClean="0">
                          <a:latin typeface="Times New Roman" panose="02020603050405020304" pitchFamily="18" charset="0"/>
                          <a:cs typeface="Times New Roman" panose="02020603050405020304" pitchFamily="18" charset="0"/>
                        </a:rPr>
                        <a:t>Pastebiu, kad mokytojai mokosi vieni iš kitų</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3/81,6</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sz="1800" noProof="0" dirty="0" smtClean="0">
                          <a:latin typeface="Times New Roman" panose="02020603050405020304" pitchFamily="18" charset="0"/>
                          <a:cs typeface="Times New Roman" panose="02020603050405020304" pitchFamily="18" charset="0"/>
                        </a:rPr>
                        <a:t>Kolegialus mokymasis</a:t>
                      </a:r>
                      <a:endParaRPr lang="lt-LT" sz="1800" noProof="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1940913483"/>
                  </a:ext>
                </a:extLst>
              </a:tr>
            </a:tbl>
          </a:graphicData>
        </a:graphic>
      </p:graphicFrame>
      <p:sp>
        <p:nvSpPr>
          <p:cNvPr id="5" name="Stačiakampis 4"/>
          <p:cNvSpPr/>
          <p:nvPr/>
        </p:nvSpPr>
        <p:spPr>
          <a:xfrm>
            <a:off x="2367058" y="428625"/>
            <a:ext cx="6260048" cy="584775"/>
          </a:xfrm>
          <a:prstGeom prst="rect">
            <a:avLst/>
          </a:prstGeom>
        </p:spPr>
        <p:txBody>
          <a:bodyPr wrap="none">
            <a:spAutoFit/>
          </a:bodyPr>
          <a:lstStyle/>
          <a:p>
            <a:pPr marL="12700" algn="ctr">
              <a:spcBef>
                <a:spcPts val="100"/>
              </a:spcBef>
            </a:pPr>
            <a:r>
              <a:rPr lang="en-US" sz="3200" kern="0" cap="all" spc="-150" dirty="0">
                <a:solidFill>
                  <a:srgbClr val="000000"/>
                </a:solidFill>
                <a:latin typeface="Times New Roman" panose="02020603050405020304" pitchFamily="18" charset="0"/>
                <a:cs typeface="Times New Roman" panose="02020603050405020304" pitchFamily="18" charset="0"/>
              </a:rPr>
              <a:t>IV. LYDERYSTĖ IR VADYBA  </a:t>
            </a:r>
            <a:r>
              <a:rPr lang="en-US" sz="3200" kern="0" spc="-150" dirty="0" smtClean="0">
                <a:solidFill>
                  <a:srgbClr val="000000"/>
                </a:solidFill>
                <a:latin typeface="Times New Roman" panose="02020603050405020304" pitchFamily="18" charset="0"/>
                <a:cs typeface="Times New Roman" panose="02020603050405020304" pitchFamily="18" charset="0"/>
              </a:rPr>
              <a:t>(</a:t>
            </a:r>
            <a:r>
              <a:rPr lang="lt-LT" sz="3200" kern="0" spc="-150" dirty="0" smtClean="0">
                <a:solidFill>
                  <a:srgbClr val="000000"/>
                </a:solidFill>
                <a:latin typeface="Times New Roman" panose="02020603050405020304" pitchFamily="18" charset="0"/>
                <a:cs typeface="Times New Roman" panose="02020603050405020304" pitchFamily="18" charset="0"/>
              </a:rPr>
              <a:t>tėvai</a:t>
            </a:r>
            <a:r>
              <a:rPr lang="en-US" sz="3200" kern="0" spc="-150" dirty="0" smtClean="0">
                <a:solidFill>
                  <a:srgbClr val="000000"/>
                </a:solidFill>
                <a:latin typeface="Times New Roman" panose="02020603050405020304" pitchFamily="18" charset="0"/>
                <a:cs typeface="Times New Roman" panose="02020603050405020304" pitchFamily="18" charset="0"/>
              </a:rPr>
              <a:t>)</a:t>
            </a:r>
            <a:endParaRPr lang="en-US" sz="3200" kern="0" spc="-1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92678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97902" y="462196"/>
            <a:ext cx="2481798" cy="6031871"/>
            <a:chOff x="0" y="772668"/>
            <a:chExt cx="3052572" cy="6014085"/>
          </a:xfrm>
        </p:grpSpPr>
        <p:sp>
          <p:nvSpPr>
            <p:cNvPr id="3" name="object 3"/>
            <p:cNvSpPr/>
            <p:nvPr/>
          </p:nvSpPr>
          <p:spPr>
            <a:xfrm>
              <a:off x="0" y="772668"/>
              <a:ext cx="1766570" cy="6014085"/>
            </a:xfrm>
            <a:custGeom>
              <a:avLst/>
              <a:gdLst/>
              <a:ahLst/>
              <a:cxnLst/>
              <a:rect l="l" t="t" r="r" b="b"/>
              <a:pathLst>
                <a:path w="1766570" h="6014084">
                  <a:moveTo>
                    <a:pt x="1766316" y="6013703"/>
                  </a:moveTo>
                  <a:lnTo>
                    <a:pt x="0" y="6013703"/>
                  </a:lnTo>
                  <a:lnTo>
                    <a:pt x="0" y="0"/>
                  </a:lnTo>
                  <a:lnTo>
                    <a:pt x="1766316" y="0"/>
                  </a:lnTo>
                  <a:lnTo>
                    <a:pt x="1766316" y="6013703"/>
                  </a:lnTo>
                  <a:close/>
                </a:path>
              </a:pathLst>
            </a:custGeom>
            <a:solidFill>
              <a:srgbClr val="7E7E7E"/>
            </a:solidFill>
          </p:spPr>
          <p:txBody>
            <a:bodyPr wrap="square" lIns="0" tIns="0" rIns="0" bIns="0" rtlCol="0"/>
            <a:lstStyle/>
            <a:p>
              <a:endParaRPr/>
            </a:p>
          </p:txBody>
        </p:sp>
        <p:pic>
          <p:nvPicPr>
            <p:cNvPr id="4" name="object 4"/>
            <p:cNvPicPr/>
            <p:nvPr/>
          </p:nvPicPr>
          <p:blipFill>
            <a:blip r:embed="rId3" cstate="print"/>
            <a:stretch>
              <a:fillRect/>
            </a:stretch>
          </p:blipFill>
          <p:spPr>
            <a:xfrm>
              <a:off x="371341" y="2516124"/>
              <a:ext cx="2681231" cy="2097813"/>
            </a:xfrm>
            <a:prstGeom prst="rect">
              <a:avLst/>
            </a:prstGeom>
          </p:spPr>
        </p:pic>
      </p:grpSp>
      <p:sp>
        <p:nvSpPr>
          <p:cNvPr id="5" name="object 5"/>
          <p:cNvSpPr txBox="1"/>
          <p:nvPr/>
        </p:nvSpPr>
        <p:spPr>
          <a:xfrm>
            <a:off x="1062752" y="2909864"/>
            <a:ext cx="978535" cy="373380"/>
          </a:xfrm>
          <a:prstGeom prst="rect">
            <a:avLst/>
          </a:prstGeom>
        </p:spPr>
        <p:txBody>
          <a:bodyPr vert="horz" wrap="square" lIns="0" tIns="16510" rIns="0" bIns="0" rtlCol="0">
            <a:spAutoFit/>
          </a:bodyPr>
          <a:lstStyle/>
          <a:p>
            <a:pPr marL="12700">
              <a:lnSpc>
                <a:spcPct val="100000"/>
              </a:lnSpc>
              <a:spcBef>
                <a:spcPts val="130"/>
              </a:spcBef>
            </a:pPr>
            <a:r>
              <a:rPr sz="2250" spc="-10" dirty="0">
                <a:solidFill>
                  <a:srgbClr val="FFFFFF"/>
                </a:solidFill>
                <a:latin typeface="Calibri"/>
                <a:cs typeface="Calibri"/>
              </a:rPr>
              <a:t>Mokinių</a:t>
            </a:r>
            <a:endParaRPr sz="2250" dirty="0">
              <a:latin typeface="Calibri"/>
              <a:cs typeface="Calibri"/>
            </a:endParaRPr>
          </a:p>
        </p:txBody>
      </p:sp>
      <p:sp>
        <p:nvSpPr>
          <p:cNvPr id="6" name="object 6"/>
          <p:cNvSpPr txBox="1"/>
          <p:nvPr/>
        </p:nvSpPr>
        <p:spPr>
          <a:xfrm>
            <a:off x="985042" y="3464796"/>
            <a:ext cx="1243965" cy="373380"/>
          </a:xfrm>
          <a:prstGeom prst="rect">
            <a:avLst/>
          </a:prstGeom>
        </p:spPr>
        <p:txBody>
          <a:bodyPr vert="horz" wrap="square" lIns="0" tIns="16510" rIns="0" bIns="0" rtlCol="0">
            <a:spAutoFit/>
          </a:bodyPr>
          <a:lstStyle/>
          <a:p>
            <a:pPr marL="12700">
              <a:lnSpc>
                <a:spcPct val="100000"/>
              </a:lnSpc>
              <a:spcBef>
                <a:spcPts val="130"/>
              </a:spcBef>
            </a:pPr>
            <a:r>
              <a:rPr sz="2250" spc="-10" dirty="0">
                <a:solidFill>
                  <a:srgbClr val="FFFFFF"/>
                </a:solidFill>
                <a:latin typeface="Calibri"/>
                <a:cs typeface="Calibri"/>
              </a:rPr>
              <a:t>vertinimas</a:t>
            </a:r>
            <a:endParaRPr sz="2250" dirty="0">
              <a:latin typeface="Calibri"/>
              <a:cs typeface="Calibri"/>
            </a:endParaRPr>
          </a:p>
        </p:txBody>
      </p:sp>
      <p:sp>
        <p:nvSpPr>
          <p:cNvPr id="13" name="object 13"/>
          <p:cNvSpPr txBox="1"/>
          <p:nvPr/>
        </p:nvSpPr>
        <p:spPr>
          <a:xfrm>
            <a:off x="7890775" y="2733505"/>
            <a:ext cx="1454150" cy="292735"/>
          </a:xfrm>
          <a:prstGeom prst="rect">
            <a:avLst/>
          </a:prstGeom>
        </p:spPr>
        <p:txBody>
          <a:bodyPr vert="horz" wrap="square" lIns="0" tIns="12700" rIns="0" bIns="0" rtlCol="0">
            <a:spAutoFit/>
          </a:bodyPr>
          <a:lstStyle/>
          <a:p>
            <a:pPr marL="12700">
              <a:lnSpc>
                <a:spcPct val="100000"/>
              </a:lnSpc>
              <a:spcBef>
                <a:spcPts val="100"/>
              </a:spcBef>
            </a:pPr>
            <a:r>
              <a:rPr sz="1750" spc="-5" dirty="0">
                <a:latin typeface="Calibri"/>
                <a:cs typeface="Calibri"/>
              </a:rPr>
              <a:t>111</a:t>
            </a:r>
            <a:r>
              <a:rPr sz="1750" spc="150" dirty="0">
                <a:latin typeface="Calibri"/>
                <a:cs typeface="Calibri"/>
              </a:rPr>
              <a:t> </a:t>
            </a:r>
            <a:r>
              <a:rPr sz="1750" dirty="0">
                <a:latin typeface="Calibri"/>
                <a:cs typeface="Calibri"/>
              </a:rPr>
              <a:t>Socialumas</a:t>
            </a:r>
            <a:endParaRPr sz="1750">
              <a:latin typeface="Calibri"/>
              <a:cs typeface="Calibri"/>
            </a:endParaRPr>
          </a:p>
        </p:txBody>
      </p:sp>
      <p:sp>
        <p:nvSpPr>
          <p:cNvPr id="19" name="object 19"/>
          <p:cNvSpPr txBox="1">
            <a:spLocks noGrp="1"/>
          </p:cNvSpPr>
          <p:nvPr>
            <p:ph type="title"/>
          </p:nvPr>
        </p:nvSpPr>
        <p:spPr>
          <a:xfrm>
            <a:off x="3670300" y="462196"/>
            <a:ext cx="5910810" cy="511679"/>
          </a:xfrm>
          <a:prstGeom prst="rect">
            <a:avLst/>
          </a:prstGeom>
          <a:solidFill>
            <a:srgbClr val="262626"/>
          </a:solidFill>
        </p:spPr>
        <p:txBody>
          <a:bodyPr vert="horz" wrap="square" lIns="0" tIns="19050" rIns="0" bIns="0" rtlCol="0">
            <a:spAutoFit/>
          </a:bodyPr>
          <a:lstStyle/>
          <a:p>
            <a:pPr algn="ctr">
              <a:lnSpc>
                <a:spcPct val="100000"/>
              </a:lnSpc>
              <a:spcBef>
                <a:spcPts val="150"/>
              </a:spcBef>
            </a:pPr>
            <a:r>
              <a:rPr sz="3200" spc="-20" dirty="0"/>
              <a:t>Aukščiausios</a:t>
            </a:r>
            <a:r>
              <a:rPr sz="3200" spc="-55" dirty="0"/>
              <a:t> </a:t>
            </a:r>
            <a:r>
              <a:rPr sz="3200" spc="-20" dirty="0"/>
              <a:t>vertės</a:t>
            </a:r>
            <a:endParaRPr sz="3200" dirty="0"/>
          </a:p>
        </p:txBody>
      </p:sp>
      <p:graphicFrame>
        <p:nvGraphicFramePr>
          <p:cNvPr id="20" name="Lentelė 19"/>
          <p:cNvGraphicFramePr>
            <a:graphicFrameLocks noGrp="1"/>
          </p:cNvGraphicFramePr>
          <p:nvPr>
            <p:extLst>
              <p:ext uri="{D42A27DB-BD31-4B8C-83A1-F6EECF244321}">
                <p14:modId xmlns:p14="http://schemas.microsoft.com/office/powerpoint/2010/main" val="1701540124"/>
              </p:ext>
            </p:extLst>
          </p:nvPr>
        </p:nvGraphicFramePr>
        <p:xfrm>
          <a:off x="2777605" y="1202824"/>
          <a:ext cx="7696200" cy="4160840"/>
        </p:xfrm>
        <a:graphic>
          <a:graphicData uri="http://schemas.openxmlformats.org/drawingml/2006/table">
            <a:tbl>
              <a:tblPr firstRow="1" bandRow="1">
                <a:tableStyleId>{00A15C55-8517-42AA-B614-E9B94910E393}</a:tableStyleId>
              </a:tblPr>
              <a:tblGrid>
                <a:gridCol w="3962398">
                  <a:extLst>
                    <a:ext uri="{9D8B030D-6E8A-4147-A177-3AD203B41FA5}">
                      <a16:colId xmlns:a16="http://schemas.microsoft.com/office/drawing/2014/main" val="2586308222"/>
                    </a:ext>
                  </a:extLst>
                </a:gridCol>
                <a:gridCol w="857444">
                  <a:extLst>
                    <a:ext uri="{9D8B030D-6E8A-4147-A177-3AD203B41FA5}">
                      <a16:colId xmlns:a16="http://schemas.microsoft.com/office/drawing/2014/main" val="474745168"/>
                    </a:ext>
                  </a:extLst>
                </a:gridCol>
                <a:gridCol w="971356">
                  <a:extLst>
                    <a:ext uri="{9D8B030D-6E8A-4147-A177-3AD203B41FA5}">
                      <a16:colId xmlns:a16="http://schemas.microsoft.com/office/drawing/2014/main" val="1147411877"/>
                    </a:ext>
                  </a:extLst>
                </a:gridCol>
                <a:gridCol w="1905002">
                  <a:extLst>
                    <a:ext uri="{9D8B030D-6E8A-4147-A177-3AD203B41FA5}">
                      <a16:colId xmlns:a16="http://schemas.microsoft.com/office/drawing/2014/main" val="3380499176"/>
                    </a:ext>
                  </a:extLst>
                </a:gridCol>
              </a:tblGrid>
              <a:tr h="737567">
                <a:tc>
                  <a:txBody>
                    <a:bodyPr/>
                    <a:lstStyle/>
                    <a:p>
                      <a:pPr algn="ctr"/>
                      <a:r>
                        <a:rPr lang="lt-LT" sz="2000" dirty="0" smtClean="0"/>
                        <a:t>Teiginys</a:t>
                      </a:r>
                      <a:endParaRPr lang="en-US" sz="2000" dirty="0"/>
                    </a:p>
                  </a:txBody>
                  <a:tcPr/>
                </a:tc>
                <a:tc>
                  <a:txBody>
                    <a:bodyPr/>
                    <a:lstStyle/>
                    <a:p>
                      <a:pPr algn="ctr"/>
                      <a:r>
                        <a:rPr lang="lt-LT" sz="2000" dirty="0" smtClean="0"/>
                        <a:t>Lygis/ </a:t>
                      </a:r>
                    </a:p>
                    <a:p>
                      <a:pPr algn="ctr"/>
                      <a:r>
                        <a:rPr lang="pl-PL" sz="2000" dirty="0" smtClean="0"/>
                        <a:t>%</a:t>
                      </a:r>
                      <a:endParaRPr lang="en-US" sz="2000" dirty="0"/>
                    </a:p>
                  </a:txBody>
                  <a:tcPr/>
                </a:tc>
                <a:tc>
                  <a:txBody>
                    <a:bodyPr/>
                    <a:lstStyle/>
                    <a:p>
                      <a:pPr algn="ctr"/>
                      <a:r>
                        <a:rPr lang="lt-LT" sz="1600" dirty="0" smtClean="0"/>
                        <a:t>Rodiklis</a:t>
                      </a:r>
                      <a:endParaRPr lang="en-US" sz="1600" dirty="0"/>
                    </a:p>
                  </a:txBody>
                  <a:tcPr/>
                </a:tc>
                <a:tc>
                  <a:txBody>
                    <a:bodyPr/>
                    <a:lstStyle/>
                    <a:p>
                      <a:pPr algn="ctr"/>
                      <a:r>
                        <a:rPr lang="lt-LT" sz="2000" dirty="0" smtClean="0"/>
                        <a:t>Raktinis žodis</a:t>
                      </a:r>
                      <a:endParaRPr lang="en-US" sz="2000" dirty="0"/>
                    </a:p>
                  </a:txBody>
                  <a:tcPr/>
                </a:tc>
                <a:extLst>
                  <a:ext uri="{0D108BD9-81ED-4DB2-BD59-A6C34878D82A}">
                    <a16:rowId xmlns:a16="http://schemas.microsoft.com/office/drawing/2014/main" val="2442234498"/>
                  </a:ext>
                </a:extLst>
              </a:tr>
              <a:tr h="577226">
                <a:tc>
                  <a:txBody>
                    <a:bodyPr/>
                    <a:lstStyle/>
                    <a:p>
                      <a:pPr marL="4762" marR="0" lvl="0" indent="0" algn="l" rtl="0">
                        <a:lnSpc>
                          <a:spcPct val="100000"/>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Mokytojų pamokos visada gerai suplanuotos ir paruoštos</a:t>
                      </a:r>
                      <a:endParaRPr lang="lt-LT" sz="1800" noProof="0" dirty="0">
                        <a:latin typeface="Times New Roman" panose="02020603050405020304" pitchFamily="18" charset="0"/>
                        <a:cs typeface="Times New Roman" panose="02020603050405020304" pitchFamily="18" charset="0"/>
                      </a:endParaRPr>
                    </a:p>
                  </a:txBody>
                  <a:tcPr marL="0" marR="0" marT="0" marB="0"/>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4/98,4</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212</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Planų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naudingumas</a:t>
                      </a:r>
                      <a:endParaRPr sz="18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25812073"/>
                  </a:ext>
                </a:extLst>
              </a:tr>
              <a:tr h="577226">
                <a:tc>
                  <a:txBody>
                    <a:bodyPr/>
                    <a:lstStyle/>
                    <a:p>
                      <a:pPr marL="7620">
                        <a:lnSpc>
                          <a:spcPct val="100000"/>
                        </a:lnSpc>
                        <a:spcBef>
                          <a:spcPts val="25"/>
                        </a:spcBef>
                        <a:tabLst>
                          <a:tab pos="344805" algn="l"/>
                        </a:tabLst>
                      </a:pPr>
                      <a:r>
                        <a:rPr lang="lt-LT" sz="1800" spc="-20" noProof="0" dirty="0" smtClean="0">
                          <a:latin typeface="Times New Roman" panose="02020603050405020304" pitchFamily="18" charset="0"/>
                          <a:cs typeface="Times New Roman" panose="02020603050405020304" pitchFamily="18" charset="0"/>
                        </a:rPr>
                        <a:t>Tėvai</a:t>
                      </a:r>
                      <a:r>
                        <a:rPr sz="1800" spc="25"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žino </a:t>
                      </a:r>
                      <a:r>
                        <a:rPr sz="1800" spc="10" dirty="0">
                          <a:latin typeface="Times New Roman" panose="02020603050405020304" pitchFamily="18" charset="0"/>
                          <a:cs typeface="Times New Roman" panose="02020603050405020304" pitchFamily="18" charset="0"/>
                        </a:rPr>
                        <a:t>apie</a:t>
                      </a:r>
                      <a:r>
                        <a:rPr sz="1800" spc="15" dirty="0">
                          <a:latin typeface="Times New Roman" panose="02020603050405020304" pitchFamily="18" charset="0"/>
                          <a:cs typeface="Times New Roman" panose="02020603050405020304" pitchFamily="18" charset="0"/>
                        </a:rPr>
                        <a:t> mano</a:t>
                      </a:r>
                      <a:r>
                        <a:rPr sz="1800" spc="5" dirty="0">
                          <a:latin typeface="Times New Roman" panose="02020603050405020304" pitchFamily="18" charset="0"/>
                          <a:cs typeface="Times New Roman" panose="02020603050405020304" pitchFamily="18" charset="0"/>
                        </a:rPr>
                        <a:t> mokymosi</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pasiekimus,</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aptaria</a:t>
                      </a:r>
                      <a:r>
                        <a:rPr sz="1800" spc="15"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juos</a:t>
                      </a:r>
                      <a:r>
                        <a:rPr sz="1800" dirty="0">
                          <a:latin typeface="Times New Roman" panose="02020603050405020304" pitchFamily="18" charset="0"/>
                          <a:cs typeface="Times New Roman" panose="02020603050405020304" pitchFamily="18" charset="0"/>
                        </a:rPr>
                        <a:t> </a:t>
                      </a:r>
                      <a:r>
                        <a:rPr sz="1800" spc="5" dirty="0" err="1">
                          <a:latin typeface="Times New Roman" panose="02020603050405020304" pitchFamily="18" charset="0"/>
                          <a:cs typeface="Times New Roman" panose="02020603050405020304" pitchFamily="18" charset="0"/>
                        </a:rPr>
                        <a:t>su</a:t>
                      </a:r>
                      <a:r>
                        <a:rPr sz="1800" spc="20" dirty="0">
                          <a:latin typeface="Times New Roman" panose="02020603050405020304" pitchFamily="18" charset="0"/>
                          <a:cs typeface="Times New Roman" panose="02020603050405020304" pitchFamily="18" charset="0"/>
                        </a:rPr>
                        <a:t> </a:t>
                      </a:r>
                      <a:r>
                        <a:rPr sz="1800" spc="5" dirty="0" err="1" smtClean="0">
                          <a:latin typeface="Times New Roman" panose="02020603050405020304" pitchFamily="18" charset="0"/>
                          <a:cs typeface="Times New Roman" panose="02020603050405020304" pitchFamily="18" charset="0"/>
                        </a:rPr>
                        <a:t>mokytojais</a:t>
                      </a:r>
                      <a:endParaRPr sz="1800" dirty="0">
                        <a:latin typeface="Times New Roman" panose="02020603050405020304" pitchFamily="18" charset="0"/>
                        <a:cs typeface="Times New Roman" panose="02020603050405020304" pitchFamily="18" charset="0"/>
                      </a:endParaRPr>
                    </a:p>
                  </a:txBody>
                  <a:tcPr marL="0" marR="0" marT="3175" marB="0"/>
                </a:tc>
                <a:tc>
                  <a:txBody>
                    <a:bodyPr/>
                    <a:lstStyle/>
                    <a:p>
                      <a:pPr marL="276860" marR="0" indent="0" algn="l" defTabSz="914400" eaLnBrk="1" fontAlgn="auto" latinLnBrk="0" hangingPunct="1">
                        <a:lnSpc>
                          <a:spcPct val="100000"/>
                        </a:lnSpc>
                        <a:spcBef>
                          <a:spcPts val="25"/>
                        </a:spcBef>
                        <a:spcAft>
                          <a:spcPts val="0"/>
                        </a:spcAft>
                        <a:buClrTx/>
                        <a:buSzTx/>
                        <a:buFontTx/>
                        <a:buNone/>
                        <a:tabLst/>
                        <a:defRPr/>
                      </a:pPr>
                      <a:r>
                        <a:rPr lang="lt-LT" sz="1700" spc="10" dirty="0" smtClean="0">
                          <a:latin typeface="Times New Roman" panose="02020603050405020304" pitchFamily="18" charset="0"/>
                          <a:cs typeface="Times New Roman" panose="02020603050405020304" pitchFamily="18" charset="0"/>
                        </a:rPr>
                        <a:t>4/97,8</a:t>
                      </a:r>
                      <a:endParaRPr lang="lt-LT" sz="1700" dirty="0" smtClean="0">
                        <a:latin typeface="Times New Roman" panose="02020603050405020304" pitchFamily="18" charset="0"/>
                        <a:cs typeface="Times New Roman" panose="02020603050405020304" pitchFamily="18" charset="0"/>
                      </a:endParaRPr>
                    </a:p>
                  </a:txBody>
                  <a:tcPr marL="0" marR="0" marT="3175" marB="0"/>
                </a:tc>
                <a:tc>
                  <a:txBody>
                    <a:bodyPr/>
                    <a:lstStyle/>
                    <a:p>
                      <a:pPr marR="155575" algn="ctr">
                        <a:lnSpc>
                          <a:spcPct val="100000"/>
                        </a:lnSpc>
                        <a:spcBef>
                          <a:spcPts val="10"/>
                        </a:spcBef>
                      </a:pPr>
                      <a:r>
                        <a:rPr lang="lt-LT" sz="1800" spc="10" dirty="0" smtClean="0">
                          <a:latin typeface="Times New Roman" panose="02020603050405020304" pitchFamily="18" charset="0"/>
                          <a:cs typeface="Times New Roman" panose="02020603050405020304" pitchFamily="18" charset="0"/>
                        </a:rPr>
                        <a:t>   </a:t>
                      </a:r>
                      <a:r>
                        <a:rPr sz="1800" spc="10" dirty="0" smtClean="0">
                          <a:latin typeface="Times New Roman" panose="02020603050405020304" pitchFamily="18" charset="0"/>
                          <a:cs typeface="Times New Roman" panose="02020603050405020304" pitchFamily="18" charset="0"/>
                        </a:rPr>
                        <a:t>422</a:t>
                      </a:r>
                      <a:endParaRPr sz="1800" dirty="0">
                        <a:latin typeface="Times New Roman" panose="02020603050405020304" pitchFamily="18" charset="0"/>
                        <a:cs typeface="Times New Roman" panose="02020603050405020304" pitchFamily="18" charset="0"/>
                      </a:endParaRPr>
                    </a:p>
                  </a:txBody>
                  <a:tcPr marL="0" marR="0" marT="1270" marB="0"/>
                </a:tc>
                <a:tc>
                  <a:txBody>
                    <a:bodyPr/>
                    <a:lstStyle/>
                    <a:p>
                      <a:pPr marL="163195">
                        <a:lnSpc>
                          <a:spcPct val="100000"/>
                        </a:lnSpc>
                        <a:spcBef>
                          <a:spcPts val="10"/>
                        </a:spcBef>
                      </a:pPr>
                      <a:r>
                        <a:rPr sz="1800" dirty="0">
                          <a:latin typeface="Times New Roman" panose="02020603050405020304" pitchFamily="18" charset="0"/>
                          <a:cs typeface="Times New Roman" panose="02020603050405020304" pitchFamily="18" charset="0"/>
                        </a:rPr>
                        <a:t>Pažinimas</a:t>
                      </a:r>
                      <a:r>
                        <a:rPr sz="1800" spc="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ir</a:t>
                      </a:r>
                      <a:r>
                        <a:rPr sz="180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sąveika</a:t>
                      </a:r>
                      <a:endParaRPr sz="1800" dirty="0">
                        <a:latin typeface="Times New Roman" panose="02020603050405020304" pitchFamily="18" charset="0"/>
                        <a:cs typeface="Times New Roman" panose="02020603050405020304" pitchFamily="18" charset="0"/>
                      </a:endParaRPr>
                    </a:p>
                  </a:txBody>
                  <a:tcPr marL="0" marR="0" marT="1270" marB="0"/>
                </a:tc>
                <a:extLst>
                  <a:ext uri="{0D108BD9-81ED-4DB2-BD59-A6C34878D82A}">
                    <a16:rowId xmlns:a16="http://schemas.microsoft.com/office/drawing/2014/main" val="1431936985"/>
                  </a:ext>
                </a:extLst>
              </a:tr>
              <a:tr h="675302">
                <a:tc>
                  <a:txBody>
                    <a:bodyPr/>
                    <a:lstStyle/>
                    <a:p>
                      <a:pPr marL="4762" marR="0" lvl="0" indent="0" algn="l" rtl="0">
                        <a:lnSpc>
                          <a:spcPct val="116666"/>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Kiekvienoje pamokoje man yra aišku, ką aš turiu išmokti.</a:t>
                      </a:r>
                      <a:endParaRPr lang="lt-LT" sz="1800" noProof="0" dirty="0">
                        <a:latin typeface="Times New Roman" panose="02020603050405020304" pitchFamily="18" charset="0"/>
                        <a:cs typeface="Times New Roman" panose="02020603050405020304" pitchFamily="18" charset="0"/>
                      </a:endParaRPr>
                    </a:p>
                  </a:txBody>
                  <a:tcPr marL="0" marR="0" marT="0" marB="0"/>
                </a:tc>
                <a:tc>
                  <a:txBody>
                    <a:bodyPr/>
                    <a:lstStyle/>
                    <a:p>
                      <a:pPr marL="125412" marR="0" lvl="0" indent="0" algn="ctr" rtl="0">
                        <a:lnSpc>
                          <a:spcPct val="100000"/>
                        </a:lnSpc>
                        <a:spcBef>
                          <a:spcPts val="0"/>
                        </a:spcBef>
                        <a:spcAft>
                          <a:spcPts val="0"/>
                        </a:spcAft>
                        <a:buClr>
                          <a:srgbClr val="FF0000"/>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4/95,2</a:t>
                      </a:r>
                      <a:r>
                        <a:rPr lang="en-US" sz="1800" b="0" i="0" u="none" dirty="0">
                          <a:solidFill>
                            <a:srgbClr val="FF0000"/>
                          </a:solidFill>
                          <a:latin typeface="Times New Roman" panose="02020603050405020304" pitchFamily="18" charset="0"/>
                          <a:ea typeface="Calibri"/>
                          <a:cs typeface="Times New Roman" panose="02020603050405020304" pitchFamily="18" charset="0"/>
                          <a:sym typeface="Calibri"/>
                        </a:rPr>
                        <a:t>  </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211</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90487" marR="0" lvl="0" indent="0" algn="l" rtl="0">
                        <a:lnSpc>
                          <a:spcPct val="116666"/>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Pagrįstumas ir sąryšingumas</a:t>
                      </a:r>
                      <a:endParaRPr lang="lt-LT" sz="1800" noProof="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2435124609"/>
                  </a:ext>
                </a:extLst>
              </a:tr>
              <a:tr h="580567">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Aš</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žinau</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į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ką</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galiu</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kreiptis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pagalbos</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kai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kyla</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sunkumų</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4/95,2</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213</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Pagalba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mokiniui</a:t>
                      </a:r>
                      <a:endParaRPr sz="18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220926273"/>
                  </a:ext>
                </a:extLst>
              </a:tr>
              <a:tr h="1012952">
                <a:tc>
                  <a:txBody>
                    <a:bodyPr/>
                    <a:lstStyle/>
                    <a:p>
                      <a:pPr marL="4762" marR="0" lvl="0" indent="0" algn="l" rtl="0">
                        <a:lnSpc>
                          <a:spcPct val="116666"/>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Per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mes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mokomės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kartu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grupelėse</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vieną</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1905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4/94,9</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222</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90487" marR="0" lvl="0" indent="0" algn="l" rtl="0">
                        <a:lnSpc>
                          <a:spcPct val="116666"/>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Įvairovė</a:t>
                      </a:r>
                      <a:endParaRPr sz="18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663244446"/>
                  </a:ext>
                </a:extLst>
              </a:tr>
            </a:tbl>
          </a:graphicData>
        </a:graphic>
      </p:graphicFrame>
    </p:spTree>
    <p:extLst>
      <p:ext uri="{BB962C8B-B14F-4D97-AF65-F5344CB8AC3E}">
        <p14:creationId xmlns:p14="http://schemas.microsoft.com/office/powerpoint/2010/main" val="3559256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142905" y="809626"/>
            <a:ext cx="2460595" cy="6097636"/>
            <a:chOff x="0" y="772668"/>
            <a:chExt cx="3052571" cy="6014085"/>
          </a:xfrm>
        </p:grpSpPr>
        <p:sp>
          <p:nvSpPr>
            <p:cNvPr id="3" name="object 3"/>
            <p:cNvSpPr/>
            <p:nvPr/>
          </p:nvSpPr>
          <p:spPr>
            <a:xfrm>
              <a:off x="0" y="772668"/>
              <a:ext cx="1766570" cy="6014085"/>
            </a:xfrm>
            <a:custGeom>
              <a:avLst/>
              <a:gdLst/>
              <a:ahLst/>
              <a:cxnLst/>
              <a:rect l="l" t="t" r="r" b="b"/>
              <a:pathLst>
                <a:path w="1766570" h="6014084">
                  <a:moveTo>
                    <a:pt x="1766316" y="6013703"/>
                  </a:moveTo>
                  <a:lnTo>
                    <a:pt x="0" y="6013703"/>
                  </a:lnTo>
                  <a:lnTo>
                    <a:pt x="0" y="0"/>
                  </a:lnTo>
                  <a:lnTo>
                    <a:pt x="1766316" y="0"/>
                  </a:lnTo>
                  <a:lnTo>
                    <a:pt x="1766316" y="6013703"/>
                  </a:lnTo>
                  <a:close/>
                </a:path>
              </a:pathLst>
            </a:custGeom>
            <a:solidFill>
              <a:srgbClr val="7E7E7E"/>
            </a:solidFill>
          </p:spPr>
          <p:txBody>
            <a:bodyPr wrap="square" lIns="0" tIns="0" rIns="0" bIns="0" rtlCol="0"/>
            <a:lstStyle/>
            <a:p>
              <a:endParaRPr/>
            </a:p>
          </p:txBody>
        </p:sp>
        <p:pic>
          <p:nvPicPr>
            <p:cNvPr id="4" name="object 4"/>
            <p:cNvPicPr/>
            <p:nvPr/>
          </p:nvPicPr>
          <p:blipFill>
            <a:blip r:embed="rId2" cstate="print"/>
            <a:stretch>
              <a:fillRect/>
            </a:stretch>
          </p:blipFill>
          <p:spPr>
            <a:xfrm>
              <a:off x="293034" y="2516125"/>
              <a:ext cx="2759537" cy="2089494"/>
            </a:xfrm>
            <a:prstGeom prst="rect">
              <a:avLst/>
            </a:prstGeom>
          </p:spPr>
        </p:pic>
      </p:grpSp>
      <p:sp>
        <p:nvSpPr>
          <p:cNvPr id="5" name="object 5"/>
          <p:cNvSpPr txBox="1"/>
          <p:nvPr/>
        </p:nvSpPr>
        <p:spPr>
          <a:xfrm>
            <a:off x="947965" y="3372534"/>
            <a:ext cx="978535" cy="373380"/>
          </a:xfrm>
          <a:prstGeom prst="rect">
            <a:avLst/>
          </a:prstGeom>
        </p:spPr>
        <p:txBody>
          <a:bodyPr vert="horz" wrap="square" lIns="0" tIns="16510" rIns="0" bIns="0" rtlCol="0">
            <a:spAutoFit/>
          </a:bodyPr>
          <a:lstStyle/>
          <a:p>
            <a:pPr marL="12700">
              <a:lnSpc>
                <a:spcPct val="100000"/>
              </a:lnSpc>
              <a:spcBef>
                <a:spcPts val="130"/>
              </a:spcBef>
            </a:pPr>
            <a:r>
              <a:rPr sz="2250" spc="-10" dirty="0">
                <a:solidFill>
                  <a:srgbClr val="FFFFFF"/>
                </a:solidFill>
                <a:latin typeface="Calibri"/>
                <a:cs typeface="Calibri"/>
              </a:rPr>
              <a:t>Mokinių</a:t>
            </a:r>
            <a:endParaRPr sz="2250" dirty="0">
              <a:latin typeface="Calibri"/>
              <a:cs typeface="Calibri"/>
            </a:endParaRPr>
          </a:p>
        </p:txBody>
      </p:sp>
      <p:sp>
        <p:nvSpPr>
          <p:cNvPr id="6" name="object 6"/>
          <p:cNvSpPr txBox="1"/>
          <p:nvPr/>
        </p:nvSpPr>
        <p:spPr>
          <a:xfrm>
            <a:off x="898869" y="3671754"/>
            <a:ext cx="1243965" cy="373380"/>
          </a:xfrm>
          <a:prstGeom prst="rect">
            <a:avLst/>
          </a:prstGeom>
        </p:spPr>
        <p:txBody>
          <a:bodyPr vert="horz" wrap="square" lIns="0" tIns="16510" rIns="0" bIns="0" rtlCol="0">
            <a:spAutoFit/>
          </a:bodyPr>
          <a:lstStyle/>
          <a:p>
            <a:pPr marL="12700">
              <a:lnSpc>
                <a:spcPct val="100000"/>
              </a:lnSpc>
              <a:spcBef>
                <a:spcPts val="130"/>
              </a:spcBef>
            </a:pPr>
            <a:r>
              <a:rPr sz="2250" spc="-10" dirty="0">
                <a:solidFill>
                  <a:srgbClr val="FFFFFF"/>
                </a:solidFill>
                <a:latin typeface="Calibri"/>
                <a:cs typeface="Calibri"/>
              </a:rPr>
              <a:t>vertinimas</a:t>
            </a:r>
            <a:endParaRPr sz="2250" dirty="0">
              <a:latin typeface="Calibri"/>
              <a:cs typeface="Calibri"/>
            </a:endParaRPr>
          </a:p>
        </p:txBody>
      </p:sp>
      <p:sp>
        <p:nvSpPr>
          <p:cNvPr id="18" name="object 18"/>
          <p:cNvSpPr txBox="1">
            <a:spLocks noGrp="1"/>
          </p:cNvSpPr>
          <p:nvPr>
            <p:ph type="title"/>
          </p:nvPr>
        </p:nvSpPr>
        <p:spPr>
          <a:xfrm>
            <a:off x="3671283" y="543115"/>
            <a:ext cx="6303645" cy="511679"/>
          </a:xfrm>
          <a:prstGeom prst="rect">
            <a:avLst/>
          </a:prstGeom>
          <a:solidFill>
            <a:srgbClr val="262626"/>
          </a:solidFill>
        </p:spPr>
        <p:txBody>
          <a:bodyPr vert="horz" wrap="square" lIns="0" tIns="19050" rIns="0" bIns="0" rtlCol="0">
            <a:spAutoFit/>
          </a:bodyPr>
          <a:lstStyle/>
          <a:p>
            <a:pPr algn="ctr">
              <a:lnSpc>
                <a:spcPct val="100000"/>
              </a:lnSpc>
              <a:spcBef>
                <a:spcPts val="150"/>
              </a:spcBef>
            </a:pPr>
            <a:r>
              <a:rPr sz="3200" spc="-15" dirty="0"/>
              <a:t>Žemiausios</a:t>
            </a:r>
            <a:r>
              <a:rPr sz="3200" spc="-55" dirty="0"/>
              <a:t> </a:t>
            </a:r>
            <a:r>
              <a:rPr sz="3200" spc="-20" dirty="0"/>
              <a:t>vertės</a:t>
            </a:r>
            <a:endParaRPr sz="3200" dirty="0"/>
          </a:p>
        </p:txBody>
      </p:sp>
      <p:graphicFrame>
        <p:nvGraphicFramePr>
          <p:cNvPr id="19" name="Lentelė 18"/>
          <p:cNvGraphicFramePr>
            <a:graphicFrameLocks noGrp="1"/>
          </p:cNvGraphicFramePr>
          <p:nvPr>
            <p:extLst>
              <p:ext uri="{D42A27DB-BD31-4B8C-83A1-F6EECF244321}">
                <p14:modId xmlns:p14="http://schemas.microsoft.com/office/powerpoint/2010/main" val="2839965515"/>
              </p:ext>
            </p:extLst>
          </p:nvPr>
        </p:nvGraphicFramePr>
        <p:xfrm>
          <a:off x="2808000" y="1298998"/>
          <a:ext cx="7696200" cy="4808679"/>
        </p:xfrm>
        <a:graphic>
          <a:graphicData uri="http://schemas.openxmlformats.org/drawingml/2006/table">
            <a:tbl>
              <a:tblPr firstRow="1" bandRow="1">
                <a:tableStyleId>{16D9F66E-5EB9-4882-86FB-DCBF35E3C3E4}</a:tableStyleId>
              </a:tblPr>
              <a:tblGrid>
                <a:gridCol w="3895695">
                  <a:extLst>
                    <a:ext uri="{9D8B030D-6E8A-4147-A177-3AD203B41FA5}">
                      <a16:colId xmlns:a16="http://schemas.microsoft.com/office/drawing/2014/main" val="2586308222"/>
                    </a:ext>
                  </a:extLst>
                </a:gridCol>
                <a:gridCol w="924147">
                  <a:extLst>
                    <a:ext uri="{9D8B030D-6E8A-4147-A177-3AD203B41FA5}">
                      <a16:colId xmlns:a16="http://schemas.microsoft.com/office/drawing/2014/main" val="474745168"/>
                    </a:ext>
                  </a:extLst>
                </a:gridCol>
                <a:gridCol w="896116">
                  <a:extLst>
                    <a:ext uri="{9D8B030D-6E8A-4147-A177-3AD203B41FA5}">
                      <a16:colId xmlns:a16="http://schemas.microsoft.com/office/drawing/2014/main" val="1147411877"/>
                    </a:ext>
                  </a:extLst>
                </a:gridCol>
                <a:gridCol w="1980242">
                  <a:extLst>
                    <a:ext uri="{9D8B030D-6E8A-4147-A177-3AD203B41FA5}">
                      <a16:colId xmlns:a16="http://schemas.microsoft.com/office/drawing/2014/main" val="3380499176"/>
                    </a:ext>
                  </a:extLst>
                </a:gridCol>
              </a:tblGrid>
              <a:tr h="737567">
                <a:tc>
                  <a:txBody>
                    <a:bodyPr/>
                    <a:lstStyle/>
                    <a:p>
                      <a:pPr algn="ctr"/>
                      <a:r>
                        <a:rPr lang="lt-LT" sz="2000" dirty="0" smtClean="0"/>
                        <a:t>Teiginys</a:t>
                      </a:r>
                      <a:endParaRPr lang="en-US" sz="2000" dirty="0"/>
                    </a:p>
                  </a:txBody>
                  <a:tcPr/>
                </a:tc>
                <a:tc>
                  <a:txBody>
                    <a:bodyPr/>
                    <a:lstStyle/>
                    <a:p>
                      <a:pPr algn="ctr"/>
                      <a:r>
                        <a:rPr lang="lt-LT" sz="2000" dirty="0" smtClean="0"/>
                        <a:t>Lygis/ </a:t>
                      </a:r>
                    </a:p>
                    <a:p>
                      <a:pPr algn="ctr"/>
                      <a:r>
                        <a:rPr lang="pl-PL" sz="2000" dirty="0" smtClean="0"/>
                        <a:t>%</a:t>
                      </a:r>
                      <a:endParaRPr lang="en-US" sz="2000" dirty="0"/>
                    </a:p>
                  </a:txBody>
                  <a:tcPr/>
                </a:tc>
                <a:tc>
                  <a:txBody>
                    <a:bodyPr/>
                    <a:lstStyle/>
                    <a:p>
                      <a:pPr algn="ctr"/>
                      <a:r>
                        <a:rPr lang="lt-LT" sz="1600" dirty="0" smtClean="0"/>
                        <a:t>Rodiklis</a:t>
                      </a:r>
                      <a:endParaRPr lang="en-US" sz="1600" dirty="0"/>
                    </a:p>
                  </a:txBody>
                  <a:tcPr/>
                </a:tc>
                <a:tc>
                  <a:txBody>
                    <a:bodyPr/>
                    <a:lstStyle/>
                    <a:p>
                      <a:pPr algn="ctr"/>
                      <a:r>
                        <a:rPr lang="lt-LT" sz="2000" dirty="0" smtClean="0"/>
                        <a:t>Raktinis žodis</a:t>
                      </a:r>
                      <a:endParaRPr lang="en-US" sz="2000" dirty="0"/>
                    </a:p>
                  </a:txBody>
                  <a:tcPr/>
                </a:tc>
                <a:extLst>
                  <a:ext uri="{0D108BD9-81ED-4DB2-BD59-A6C34878D82A}">
                    <a16:rowId xmlns:a16="http://schemas.microsoft.com/office/drawing/2014/main" val="2442234498"/>
                  </a:ext>
                </a:extLst>
              </a:tr>
              <a:tr h="577226">
                <a:tc>
                  <a:txBody>
                    <a:bodyPr/>
                    <a:lstStyle/>
                    <a:p>
                      <a:pPr marL="4762"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lt-LT" sz="1800" dirty="0" smtClean="0">
                          <a:latin typeface="Times New Roman" panose="02020603050405020304" pitchFamily="18" charset="0"/>
                          <a:cs typeface="Times New Roman" panose="02020603050405020304" pitchFamily="18" charset="0"/>
                        </a:rPr>
                        <a:t>Aš mokausi ne tik klasėje, bet ir kitose mokyklos erdvėse (pvz., mokyklos bibliotekoje, lauke, gamtoje).</a:t>
                      </a:r>
                    </a:p>
                  </a:txBody>
                  <a:tcPr marL="0" marR="0" marT="0" marB="0"/>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2/48,9</a:t>
                      </a:r>
                      <a:r>
                        <a:rPr lang="en-US" sz="1800" b="0" i="0" u="none" dirty="0" smtClean="0">
                          <a:solidFill>
                            <a:srgbClr val="FF0000"/>
                          </a:solidFill>
                          <a:latin typeface="Times New Roman" panose="02020603050405020304" pitchFamily="18" charset="0"/>
                          <a:ea typeface="Calibri"/>
                          <a:cs typeface="Times New Roman" panose="02020603050405020304" pitchFamily="18" charset="0"/>
                          <a:sym typeface="Calibri"/>
                        </a:rPr>
                        <a:t>  </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algn="ctr"/>
                      <a:r>
                        <a:rPr lang="en-US" sz="1800" dirty="0" smtClean="0">
                          <a:latin typeface="Times New Roman" panose="02020603050405020304" pitchFamily="18" charset="0"/>
                          <a:cs typeface="Times New Roman" panose="02020603050405020304" pitchFamily="18" charset="0"/>
                        </a:rPr>
                        <a:t>321</a:t>
                      </a:r>
                      <a:endParaRPr lang="en-US" sz="1800" dirty="0">
                        <a:latin typeface="Times New Roman" panose="02020603050405020304" pitchFamily="18" charset="0"/>
                        <a:cs typeface="Times New Roman" panose="02020603050405020304" pitchFamily="18" charset="0"/>
                      </a:endParaRPr>
                    </a:p>
                  </a:txBody>
                  <a:tcPr marL="0" marR="0" marT="1270" marB="0"/>
                </a:tc>
                <a:tc>
                  <a:txBody>
                    <a:bodyPr/>
                    <a:lstStyle/>
                    <a:p>
                      <a:pPr marL="91440" marR="500380">
                        <a:lnSpc>
                          <a:spcPts val="1480"/>
                        </a:lnSpc>
                      </a:pPr>
                      <a:r>
                        <a:rPr lang="en-US" sz="1800" spc="5" dirty="0" err="1" smtClean="0">
                          <a:latin typeface="Times New Roman" panose="02020603050405020304" pitchFamily="18" charset="0"/>
                          <a:cs typeface="Times New Roman" panose="02020603050405020304" pitchFamily="18" charset="0"/>
                        </a:rPr>
                        <a:t>Mokyklos</a:t>
                      </a:r>
                      <a:r>
                        <a:rPr lang="en-US" sz="1800" spc="35"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teritorijos</a:t>
                      </a:r>
                      <a:r>
                        <a:rPr lang="en-US" sz="1800" spc="4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naudojimas</a:t>
                      </a:r>
                      <a:r>
                        <a:rPr lang="en-US" sz="1800" spc="5" dirty="0" smtClean="0">
                          <a:latin typeface="Times New Roman" panose="02020603050405020304" pitchFamily="18" charset="0"/>
                          <a:cs typeface="Times New Roman" panose="02020603050405020304" pitchFamily="18" charset="0"/>
                        </a:rPr>
                        <a:t> </a:t>
                      </a:r>
                      <a:r>
                        <a:rPr lang="en-US" sz="1800" spc="-26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ugdymui</a:t>
                      </a:r>
                      <a:endParaRPr lang="en-US" sz="1800" dirty="0">
                        <a:latin typeface="Times New Roman" panose="02020603050405020304" pitchFamily="18" charset="0"/>
                        <a:cs typeface="Times New Roman" panose="02020603050405020304" pitchFamily="18" charset="0"/>
                      </a:endParaRPr>
                    </a:p>
                  </a:txBody>
                  <a:tcPr marL="0" marR="0" marT="1270" marB="0"/>
                </a:tc>
                <a:extLst>
                  <a:ext uri="{0D108BD9-81ED-4DB2-BD59-A6C34878D82A}">
                    <a16:rowId xmlns:a16="http://schemas.microsoft.com/office/drawing/2014/main" val="225812073"/>
                  </a:ext>
                </a:extLst>
              </a:tr>
              <a:tr h="577226">
                <a:tc>
                  <a:txBody>
                    <a:bodyPr/>
                    <a:lstStyle/>
                    <a:p>
                      <a:pPr marL="4762" marR="0" lvl="0" indent="0" algn="l"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Mes mokykloje kalbame apie tai, kokia mūsų mokykla galėtų (turėtų) būti ateityje</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dirty="0" smtClean="0">
                          <a:latin typeface="Times New Roman" panose="02020603050405020304" pitchFamily="18" charset="0"/>
                          <a:cs typeface="Times New Roman" panose="02020603050405020304" pitchFamily="18" charset="0"/>
                        </a:rPr>
                        <a:t>2/49,1</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202565" marR="0" lvl="0" indent="0" algn="l" defTabSz="914400" rtl="0" eaLnBrk="1" fontAlgn="auto" latinLnBrk="0" hangingPunct="1">
                        <a:lnSpc>
                          <a:spcPct val="100000"/>
                        </a:lnSpc>
                        <a:spcBef>
                          <a:spcPts val="345"/>
                        </a:spcBef>
                        <a:spcAft>
                          <a:spcPts val="0"/>
                        </a:spcAft>
                        <a:buClrTx/>
                        <a:buSzTx/>
                        <a:buFontTx/>
                        <a:buNone/>
                        <a:tabLst/>
                        <a:defRPr/>
                      </a:pPr>
                      <a:r>
                        <a:rPr lang="lt-LT" sz="1800" dirty="0" smtClean="0">
                          <a:latin typeface="Times New Roman" panose="02020603050405020304" pitchFamily="18" charset="0"/>
                          <a:cs typeface="Times New Roman" panose="02020603050405020304" pitchFamily="18" charset="0"/>
                        </a:rPr>
                        <a:t>Vizijos</a:t>
                      </a:r>
                      <a:r>
                        <a:rPr lang="lt-LT" sz="1800" baseline="0" dirty="0" smtClean="0">
                          <a:latin typeface="Times New Roman" panose="02020603050405020304" pitchFamily="18" charset="0"/>
                          <a:cs typeface="Times New Roman" panose="02020603050405020304" pitchFamily="18" charset="0"/>
                        </a:rPr>
                        <a:t> bendrumas</a:t>
                      </a:r>
                      <a:endParaRPr lang="lt-LT" sz="1800" dirty="0" smtClean="0">
                        <a:latin typeface="Times New Roman" panose="02020603050405020304" pitchFamily="18" charset="0"/>
                        <a:cs typeface="Times New Roman" panose="02020603050405020304" pitchFamily="18" charset="0"/>
                      </a:endParaRPr>
                    </a:p>
                    <a:p>
                      <a:pPr marL="202565">
                        <a:lnSpc>
                          <a:spcPct val="100000"/>
                        </a:lnSpc>
                        <a:spcBef>
                          <a:spcPts val="345"/>
                        </a:spcBef>
                      </a:pPr>
                      <a:endParaRPr sz="1800" dirty="0">
                        <a:latin typeface="Times New Roman" panose="02020603050405020304" pitchFamily="18" charset="0"/>
                        <a:cs typeface="Times New Roman" panose="02020603050405020304" pitchFamily="18" charset="0"/>
                      </a:endParaRPr>
                    </a:p>
                  </a:txBody>
                  <a:tcPr marL="0" marR="0" marT="43815" marB="0"/>
                </a:tc>
                <a:extLst>
                  <a:ext uri="{0D108BD9-81ED-4DB2-BD59-A6C34878D82A}">
                    <a16:rowId xmlns:a16="http://schemas.microsoft.com/office/drawing/2014/main" val="1431936985"/>
                  </a:ext>
                </a:extLst>
              </a:tr>
              <a:tr h="675302">
                <a:tc>
                  <a:txBody>
                    <a:bodyPr/>
                    <a:lstStyle/>
                    <a:p>
                      <a:pPr marL="98425" algn="l">
                        <a:lnSpc>
                          <a:spcPct val="100000"/>
                        </a:lnSpc>
                        <a:spcBef>
                          <a:spcPts val="360"/>
                        </a:spcBef>
                        <a:tabLst>
                          <a:tab pos="436245" algn="l"/>
                        </a:tabLst>
                      </a:pPr>
                      <a:r>
                        <a:rPr lang="lt-LT" sz="1800" noProof="0" dirty="0" smtClean="0">
                          <a:latin typeface="Times New Roman" panose="02020603050405020304" pitchFamily="18" charset="0"/>
                          <a:cs typeface="Times New Roman" panose="02020603050405020304" pitchFamily="18" charset="0"/>
                        </a:rPr>
                        <a:t>Aš su mokytojais planuoju, kaip mokysiuosi toliau</a:t>
                      </a:r>
                      <a:endParaRPr lang="lt-LT" sz="1800" noProof="0" dirty="0">
                        <a:latin typeface="Times New Roman" panose="02020603050405020304" pitchFamily="18" charset="0"/>
                        <a:cs typeface="Times New Roman" panose="02020603050405020304" pitchFamily="18" charset="0"/>
                      </a:endParaRPr>
                    </a:p>
                  </a:txBody>
                  <a:tcPr marL="0" marR="0" marB="0"/>
                </a:tc>
                <a:tc>
                  <a:txBody>
                    <a:bodyPr/>
                    <a:lstStyle/>
                    <a:p>
                      <a:pPr marR="317500" lvl="0" algn="ctr">
                        <a:lnSpc>
                          <a:spcPct val="100000"/>
                        </a:lnSpc>
                        <a:spcBef>
                          <a:spcPts val="360"/>
                        </a:spcBef>
                      </a:pPr>
                      <a:r>
                        <a:rPr lang="pl-PL" sz="1800" dirty="0" smtClean="0">
                          <a:latin typeface="Times New Roman" panose="02020603050405020304" pitchFamily="18" charset="0"/>
                          <a:cs typeface="Times New Roman" panose="02020603050405020304" pitchFamily="18" charset="0"/>
                        </a:rPr>
                        <a:t>2/</a:t>
                      </a:r>
                      <a:r>
                        <a:rPr sz="1800" dirty="0" smtClean="0">
                          <a:latin typeface="Times New Roman" panose="02020603050405020304" pitchFamily="18" charset="0"/>
                          <a:cs typeface="Times New Roman" panose="02020603050405020304" pitchFamily="18" charset="0"/>
                        </a:rPr>
                        <a:t>5</a:t>
                      </a:r>
                      <a:r>
                        <a:rPr lang="lt-LT" sz="1800" dirty="0" smtClean="0">
                          <a:latin typeface="Times New Roman" panose="02020603050405020304" pitchFamily="18" charset="0"/>
                          <a:cs typeface="Times New Roman" panose="02020603050405020304" pitchFamily="18" charset="0"/>
                        </a:rPr>
                        <a:t>5,</a:t>
                      </a:r>
                      <a:r>
                        <a:rPr lang="pl-PL" sz="1800" dirty="0" smtClean="0">
                          <a:latin typeface="Times New Roman" panose="02020603050405020304" pitchFamily="18" charset="0"/>
                          <a:cs typeface="Times New Roman" panose="02020603050405020304" pitchFamily="18" charset="0"/>
                        </a:rPr>
                        <a:t>2</a:t>
                      </a:r>
                      <a:endParaRPr sz="1800" dirty="0">
                        <a:latin typeface="Times New Roman" panose="02020603050405020304" pitchFamily="18" charset="0"/>
                        <a:cs typeface="Times New Roman" panose="02020603050405020304" pitchFamily="18" charset="0"/>
                      </a:endParaRPr>
                    </a:p>
                  </a:txBody>
                  <a:tcPr marL="0" marR="0" marB="0"/>
                </a:tc>
                <a:tc>
                  <a:txBody>
                    <a:bodyPr/>
                    <a:lstStyle/>
                    <a:p>
                      <a:pPr marR="194945" algn="l">
                        <a:lnSpc>
                          <a:spcPct val="100000"/>
                        </a:lnSpc>
                        <a:spcBef>
                          <a:spcPts val="345"/>
                        </a:spcBef>
                      </a:pPr>
                      <a:r>
                        <a:rPr sz="1800" dirty="0">
                          <a:latin typeface="Times New Roman" panose="02020603050405020304" pitchFamily="18" charset="0"/>
                          <a:cs typeface="Times New Roman" panose="02020603050405020304" pitchFamily="18" charset="0"/>
                        </a:rPr>
                        <a:t>122</a:t>
                      </a:r>
                    </a:p>
                  </a:txBody>
                  <a:tcPr marL="0" marR="0" marT="43815" marB="0"/>
                </a:tc>
                <a:tc>
                  <a:txBody>
                    <a:bodyPr/>
                    <a:lstStyle/>
                    <a:p>
                      <a:pPr algn="l"/>
                      <a:r>
                        <a:rPr lang="lt-LT" sz="1800" dirty="0" smtClean="0">
                          <a:latin typeface="Times New Roman" panose="02020603050405020304" pitchFamily="18" charset="0"/>
                          <a:cs typeface="Times New Roman" panose="02020603050405020304" pitchFamily="18" charset="0"/>
                        </a:rPr>
                        <a:t>Pasiekimų ir pažangos pagrįstumas</a:t>
                      </a:r>
                      <a:endParaRPr lang="en-US" dirty="0"/>
                    </a:p>
                  </a:txBody>
                  <a:tcPr marL="0" marR="0" marT="0" marB="0"/>
                </a:tc>
                <a:extLst>
                  <a:ext uri="{0D108BD9-81ED-4DB2-BD59-A6C34878D82A}">
                    <a16:rowId xmlns:a16="http://schemas.microsoft.com/office/drawing/2014/main" val="2435124609"/>
                  </a:ext>
                </a:extLst>
              </a:tr>
              <a:tr h="580567">
                <a:tc>
                  <a:txBody>
                    <a:bodyPr/>
                    <a:lstStyle/>
                    <a:p>
                      <a:pPr marL="4762" marR="0" lvl="0" indent="0" algn="l" rtl="0">
                        <a:lnSpc>
                          <a:spcPct val="116666"/>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Aš žinau, kokia yra mokyklos ateities svajonė (vizija)</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125412" marR="0" lvl="0" indent="0" algn="ctr" rtl="0">
                        <a:lnSpc>
                          <a:spcPct val="100000"/>
                        </a:lnSpc>
                        <a:spcBef>
                          <a:spcPts val="0"/>
                        </a:spcBef>
                        <a:spcAft>
                          <a:spcPts val="0"/>
                        </a:spcAft>
                        <a:buClr>
                          <a:srgbClr val="FF0000"/>
                        </a:buClr>
                        <a:buSzPts val="1200"/>
                        <a:buFont typeface="Calibri"/>
                        <a:buNone/>
                      </a:pPr>
                      <a:r>
                        <a:rPr lang="lt-LT" sz="1800" b="0" i="0" u="none" dirty="0" smtClean="0">
                          <a:solidFill>
                            <a:schemeClr val="tx1"/>
                          </a:solidFill>
                          <a:latin typeface="Times New Roman" panose="02020603050405020304" pitchFamily="18" charset="0"/>
                          <a:ea typeface="Calibri"/>
                          <a:cs typeface="Times New Roman" panose="02020603050405020304" pitchFamily="18" charset="0"/>
                          <a:sym typeface="Calibri"/>
                        </a:rPr>
                        <a:t>2/55,6</a:t>
                      </a:r>
                      <a:endParaRPr sz="1800" dirty="0">
                        <a:solidFill>
                          <a:schemeClr val="tx1"/>
                        </a:solidFill>
                        <a:latin typeface="Times New Roman" panose="02020603050405020304" pitchFamily="18" charset="0"/>
                        <a:cs typeface="Times New Roman" panose="02020603050405020304" pitchFamily="18" charset="0"/>
                      </a:endParaRPr>
                    </a:p>
                  </a:txBody>
                  <a:tcPr marL="0" marR="0" marT="0" marB="0"/>
                </a:tc>
                <a:tc>
                  <a:txBody>
                    <a:bodyPr/>
                    <a:lstStyle/>
                    <a:p>
                      <a:pPr marL="52386" marR="0" lvl="0" indent="0" algn="ctr" rtl="0">
                        <a:lnSpc>
                          <a:spcPct val="116666"/>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90487" marR="0" lvl="0" indent="0" algn="l" rtl="0">
                        <a:lnSpc>
                          <a:spcPct val="116666"/>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Vizijos</a:t>
                      </a:r>
                      <a:r>
                        <a:rPr lang="lt-LT" sz="1800" baseline="0" dirty="0" smtClean="0">
                          <a:latin typeface="Times New Roman" panose="02020603050405020304" pitchFamily="18" charset="0"/>
                          <a:cs typeface="Times New Roman" panose="02020603050405020304" pitchFamily="18" charset="0"/>
                        </a:rPr>
                        <a:t> bendrumas</a:t>
                      </a:r>
                      <a:endParaRPr sz="18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220926273"/>
                  </a:ext>
                </a:extLst>
              </a:tr>
              <a:tr h="1012952">
                <a:tc>
                  <a:txBody>
                    <a:bodyPr/>
                    <a:lstStyle/>
                    <a:p>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Aš išsakau savo idėjas, pasiūlymus dėl mokyklos gyvenimo gerinimo.</a:t>
                      </a:r>
                      <a:endParaRPr lang="en-US" sz="1800" dirty="0">
                        <a:latin typeface="Times New Roman" panose="02020603050405020304" pitchFamily="18" charset="0"/>
                        <a:cs typeface="Times New Roman" panose="02020603050405020304" pitchFamily="18" charset="0"/>
                      </a:endParaRPr>
                    </a:p>
                  </a:txBody>
                  <a:tcPr marL="0" marR="0" marT="2540" marB="0"/>
                </a:tc>
                <a:tc>
                  <a:txBody>
                    <a:bodyPr/>
                    <a:lstStyle/>
                    <a:p>
                      <a:pPr algn="ctr"/>
                      <a:r>
                        <a:rPr lang="lt-LT" sz="1800" dirty="0" smtClean="0">
                          <a:latin typeface="Times New Roman" panose="02020603050405020304" pitchFamily="18" charset="0"/>
                          <a:cs typeface="Times New Roman" panose="02020603050405020304" pitchFamily="18" charset="0"/>
                        </a:rPr>
                        <a:t>3/64,7</a:t>
                      </a:r>
                      <a:endParaRPr lang="en-US" sz="1800" dirty="0">
                        <a:latin typeface="Times New Roman" panose="02020603050405020304" pitchFamily="18" charset="0"/>
                        <a:cs typeface="Times New Roman" panose="02020603050405020304" pitchFamily="18" charset="0"/>
                      </a:endParaRPr>
                    </a:p>
                  </a:txBody>
                  <a:tcPr marL="0" marR="0" marT="2540" marB="0"/>
                </a:tc>
                <a:tc>
                  <a:txBody>
                    <a:bodyPr/>
                    <a:lstStyle/>
                    <a:p>
                      <a:pPr algn="ctr"/>
                      <a:r>
                        <a:rPr lang="lt-LT" sz="1800" dirty="0" smtClean="0">
                          <a:latin typeface="Times New Roman" panose="02020603050405020304" pitchFamily="18" charset="0"/>
                          <a:cs typeface="Times New Roman" panose="02020603050405020304" pitchFamily="18" charset="0"/>
                        </a:rPr>
                        <a:t>313</a:t>
                      </a:r>
                      <a:endParaRPr lang="en-US" sz="1800" dirty="0">
                        <a:latin typeface="Times New Roman" panose="02020603050405020304" pitchFamily="18" charset="0"/>
                        <a:cs typeface="Times New Roman" panose="02020603050405020304" pitchFamily="18" charset="0"/>
                      </a:endParaRPr>
                    </a:p>
                  </a:txBody>
                  <a:tcPr marL="0" marR="0" marT="1270" marB="0"/>
                </a:tc>
                <a:tc>
                  <a:txBody>
                    <a:bodyPr/>
                    <a:lstStyle/>
                    <a:p>
                      <a:pPr marL="91440" marR="500380">
                        <a:lnSpc>
                          <a:spcPts val="1480"/>
                        </a:lnSpc>
                      </a:pPr>
                      <a:endParaRPr lang="pl-PL" sz="1800" spc="5" dirty="0" smtClean="0">
                        <a:latin typeface="Times New Roman" panose="02020603050405020304" pitchFamily="18" charset="0"/>
                        <a:cs typeface="Times New Roman" panose="02020603050405020304" pitchFamily="18" charset="0"/>
                      </a:endParaRPr>
                    </a:p>
                    <a:p>
                      <a:pPr marL="91440" marR="500380">
                        <a:lnSpc>
                          <a:spcPts val="1480"/>
                        </a:lnSpc>
                      </a:pPr>
                      <a:r>
                        <a:rPr lang="lt-LT" sz="1800" spc="5" dirty="0" smtClean="0">
                          <a:latin typeface="Times New Roman" panose="02020603050405020304" pitchFamily="18" charset="0"/>
                          <a:cs typeface="Times New Roman" panose="02020603050405020304" pitchFamily="18" charset="0"/>
                        </a:rPr>
                        <a:t>Mokinių įtraukimas</a:t>
                      </a:r>
                      <a:endParaRPr lang="lt-LT" sz="1800" dirty="0">
                        <a:latin typeface="Times New Roman" panose="02020603050405020304" pitchFamily="18" charset="0"/>
                        <a:cs typeface="Times New Roman" panose="02020603050405020304" pitchFamily="18" charset="0"/>
                      </a:endParaRPr>
                    </a:p>
                  </a:txBody>
                  <a:tcPr marL="0" marR="0" marT="1270" marB="0"/>
                </a:tc>
                <a:extLst>
                  <a:ext uri="{0D108BD9-81ED-4DB2-BD59-A6C34878D82A}">
                    <a16:rowId xmlns:a16="http://schemas.microsoft.com/office/drawing/2014/main" val="1663244446"/>
                  </a:ext>
                </a:extLst>
              </a:tr>
            </a:tbl>
          </a:graphicData>
        </a:graphic>
      </p:graphicFrame>
    </p:spTree>
    <p:extLst>
      <p:ext uri="{BB962C8B-B14F-4D97-AF65-F5344CB8AC3E}">
        <p14:creationId xmlns:p14="http://schemas.microsoft.com/office/powerpoint/2010/main" val="9980017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85420" y="649973"/>
            <a:ext cx="2418080" cy="6014085"/>
            <a:chOff x="0" y="772668"/>
            <a:chExt cx="3052572" cy="6014085"/>
          </a:xfrm>
        </p:grpSpPr>
        <p:sp>
          <p:nvSpPr>
            <p:cNvPr id="3" name="object 3"/>
            <p:cNvSpPr/>
            <p:nvPr/>
          </p:nvSpPr>
          <p:spPr>
            <a:xfrm>
              <a:off x="0" y="772668"/>
              <a:ext cx="1766570" cy="6014085"/>
            </a:xfrm>
            <a:custGeom>
              <a:avLst/>
              <a:gdLst/>
              <a:ahLst/>
              <a:cxnLst/>
              <a:rect l="l" t="t" r="r" b="b"/>
              <a:pathLst>
                <a:path w="1766570" h="6014084">
                  <a:moveTo>
                    <a:pt x="1766316" y="6013703"/>
                  </a:moveTo>
                  <a:lnTo>
                    <a:pt x="0" y="6013703"/>
                  </a:lnTo>
                  <a:lnTo>
                    <a:pt x="0" y="0"/>
                  </a:lnTo>
                  <a:lnTo>
                    <a:pt x="1766316" y="0"/>
                  </a:lnTo>
                  <a:lnTo>
                    <a:pt x="1766316" y="6013703"/>
                  </a:lnTo>
                  <a:close/>
                </a:path>
              </a:pathLst>
            </a:custGeom>
            <a:solidFill>
              <a:srgbClr val="7E7E7E"/>
            </a:solidFill>
          </p:spPr>
          <p:txBody>
            <a:bodyPr wrap="square" lIns="0" tIns="0" rIns="0" bIns="0" rtlCol="0"/>
            <a:lstStyle/>
            <a:p>
              <a:endParaRPr/>
            </a:p>
          </p:txBody>
        </p:sp>
        <p:pic>
          <p:nvPicPr>
            <p:cNvPr id="4" name="object 4"/>
            <p:cNvPicPr/>
            <p:nvPr/>
          </p:nvPicPr>
          <p:blipFill>
            <a:blip r:embed="rId2" cstate="print"/>
            <a:stretch>
              <a:fillRect/>
            </a:stretch>
          </p:blipFill>
          <p:spPr>
            <a:xfrm>
              <a:off x="484632" y="2516124"/>
              <a:ext cx="2567940" cy="2150176"/>
            </a:xfrm>
            <a:prstGeom prst="rect">
              <a:avLst/>
            </a:prstGeom>
          </p:spPr>
        </p:pic>
      </p:grpSp>
      <p:sp>
        <p:nvSpPr>
          <p:cNvPr id="5" name="object 5"/>
          <p:cNvSpPr txBox="1"/>
          <p:nvPr/>
        </p:nvSpPr>
        <p:spPr>
          <a:xfrm>
            <a:off x="814862" y="3121627"/>
            <a:ext cx="1539875" cy="693779"/>
          </a:xfrm>
          <a:prstGeom prst="rect">
            <a:avLst/>
          </a:prstGeom>
        </p:spPr>
        <p:txBody>
          <a:bodyPr vert="horz" wrap="square" lIns="0" tIns="52069" rIns="0" bIns="0" rtlCol="0">
            <a:spAutoFit/>
          </a:bodyPr>
          <a:lstStyle/>
          <a:p>
            <a:pPr marL="12065" marR="5080" indent="-1270" algn="ctr">
              <a:lnSpc>
                <a:spcPts val="2460"/>
              </a:lnSpc>
              <a:spcBef>
                <a:spcPts val="409"/>
              </a:spcBef>
            </a:pPr>
            <a:r>
              <a:rPr lang="pl-PL" sz="2250" spc="-5" dirty="0" err="1">
                <a:solidFill>
                  <a:srgbClr val="FFFFFF"/>
                </a:solidFill>
                <a:latin typeface="Calibri"/>
                <a:cs typeface="Calibri"/>
              </a:rPr>
              <a:t>T</a:t>
            </a:r>
            <a:r>
              <a:rPr sz="2250" spc="-5" dirty="0" err="1" smtClean="0">
                <a:solidFill>
                  <a:srgbClr val="FFFFFF"/>
                </a:solidFill>
                <a:latin typeface="Calibri"/>
                <a:cs typeface="Calibri"/>
              </a:rPr>
              <a:t>ėvų</a:t>
            </a:r>
            <a:r>
              <a:rPr sz="2250" spc="-5" dirty="0">
                <a:solidFill>
                  <a:srgbClr val="FFFFFF"/>
                </a:solidFill>
                <a:latin typeface="Calibri"/>
                <a:cs typeface="Calibri"/>
              </a:rPr>
              <a:t>,</a:t>
            </a:r>
            <a:r>
              <a:rPr sz="2250" spc="-60" dirty="0">
                <a:solidFill>
                  <a:srgbClr val="FFFFFF"/>
                </a:solidFill>
                <a:latin typeface="Calibri"/>
                <a:cs typeface="Calibri"/>
              </a:rPr>
              <a:t> </a:t>
            </a:r>
            <a:r>
              <a:rPr sz="2250" spc="-5" dirty="0">
                <a:solidFill>
                  <a:srgbClr val="FFFFFF"/>
                </a:solidFill>
                <a:latin typeface="Calibri"/>
                <a:cs typeface="Calibri"/>
              </a:rPr>
              <a:t>globėjų </a:t>
            </a:r>
            <a:r>
              <a:rPr sz="2250" spc="-490" dirty="0">
                <a:solidFill>
                  <a:srgbClr val="FFFFFF"/>
                </a:solidFill>
                <a:latin typeface="Calibri"/>
                <a:cs typeface="Calibri"/>
              </a:rPr>
              <a:t> </a:t>
            </a:r>
            <a:r>
              <a:rPr sz="2250" spc="-10" dirty="0">
                <a:solidFill>
                  <a:srgbClr val="FFFFFF"/>
                </a:solidFill>
                <a:latin typeface="Calibri"/>
                <a:cs typeface="Calibri"/>
              </a:rPr>
              <a:t>vertinimas</a:t>
            </a:r>
            <a:endParaRPr sz="2250" dirty="0">
              <a:latin typeface="Calibri"/>
              <a:cs typeface="Calibri"/>
            </a:endParaRPr>
          </a:p>
        </p:txBody>
      </p:sp>
      <p:sp>
        <p:nvSpPr>
          <p:cNvPr id="12" name="object 12"/>
          <p:cNvSpPr txBox="1">
            <a:spLocks noGrp="1"/>
          </p:cNvSpPr>
          <p:nvPr>
            <p:ph type="title"/>
          </p:nvPr>
        </p:nvSpPr>
        <p:spPr>
          <a:xfrm>
            <a:off x="3213100" y="834578"/>
            <a:ext cx="6847840" cy="450123"/>
          </a:xfrm>
          <a:prstGeom prst="rect">
            <a:avLst/>
          </a:prstGeom>
          <a:solidFill>
            <a:srgbClr val="262626"/>
          </a:solidFill>
        </p:spPr>
        <p:txBody>
          <a:bodyPr vert="horz" wrap="square" lIns="0" tIns="19050" rIns="0" bIns="0" rtlCol="0">
            <a:spAutoFit/>
          </a:bodyPr>
          <a:lstStyle/>
          <a:p>
            <a:pPr algn="ctr">
              <a:lnSpc>
                <a:spcPct val="100000"/>
              </a:lnSpc>
              <a:spcBef>
                <a:spcPts val="150"/>
              </a:spcBef>
            </a:pPr>
            <a:r>
              <a:rPr sz="2450" spc="-55" dirty="0" smtClean="0"/>
              <a:t> </a:t>
            </a:r>
            <a:r>
              <a:rPr lang="lt-LT" sz="2800" spc="-20" dirty="0"/>
              <a:t>Aukščiausios</a:t>
            </a:r>
            <a:r>
              <a:rPr lang="lt-LT" sz="2800" spc="-55" dirty="0"/>
              <a:t> </a:t>
            </a:r>
            <a:r>
              <a:rPr lang="lt-LT" sz="2800" spc="-20" dirty="0"/>
              <a:t>vertės</a:t>
            </a:r>
            <a:endParaRPr sz="2450" dirty="0"/>
          </a:p>
        </p:txBody>
      </p:sp>
      <p:graphicFrame>
        <p:nvGraphicFramePr>
          <p:cNvPr id="13" name="Lentelė 12"/>
          <p:cNvGraphicFramePr>
            <a:graphicFrameLocks noGrp="1"/>
          </p:cNvGraphicFramePr>
          <p:nvPr>
            <p:extLst>
              <p:ext uri="{D42A27DB-BD31-4B8C-83A1-F6EECF244321}">
                <p14:modId xmlns:p14="http://schemas.microsoft.com/office/powerpoint/2010/main" val="4115618429"/>
              </p:ext>
            </p:extLst>
          </p:nvPr>
        </p:nvGraphicFramePr>
        <p:xfrm>
          <a:off x="2788920" y="1952625"/>
          <a:ext cx="7696200" cy="4160840"/>
        </p:xfrm>
        <a:graphic>
          <a:graphicData uri="http://schemas.openxmlformats.org/drawingml/2006/table">
            <a:tbl>
              <a:tblPr firstRow="1" bandRow="1">
                <a:tableStyleId>{00A15C55-8517-42AA-B614-E9B94910E393}</a:tableStyleId>
              </a:tblPr>
              <a:tblGrid>
                <a:gridCol w="3962398">
                  <a:extLst>
                    <a:ext uri="{9D8B030D-6E8A-4147-A177-3AD203B41FA5}">
                      <a16:colId xmlns:a16="http://schemas.microsoft.com/office/drawing/2014/main" val="2586308222"/>
                    </a:ext>
                  </a:extLst>
                </a:gridCol>
                <a:gridCol w="857444">
                  <a:extLst>
                    <a:ext uri="{9D8B030D-6E8A-4147-A177-3AD203B41FA5}">
                      <a16:colId xmlns:a16="http://schemas.microsoft.com/office/drawing/2014/main" val="474745168"/>
                    </a:ext>
                  </a:extLst>
                </a:gridCol>
                <a:gridCol w="971356">
                  <a:extLst>
                    <a:ext uri="{9D8B030D-6E8A-4147-A177-3AD203B41FA5}">
                      <a16:colId xmlns:a16="http://schemas.microsoft.com/office/drawing/2014/main" val="1147411877"/>
                    </a:ext>
                  </a:extLst>
                </a:gridCol>
                <a:gridCol w="1905002">
                  <a:extLst>
                    <a:ext uri="{9D8B030D-6E8A-4147-A177-3AD203B41FA5}">
                      <a16:colId xmlns:a16="http://schemas.microsoft.com/office/drawing/2014/main" val="3380499176"/>
                    </a:ext>
                  </a:extLst>
                </a:gridCol>
              </a:tblGrid>
              <a:tr h="737567">
                <a:tc>
                  <a:txBody>
                    <a:bodyPr/>
                    <a:lstStyle/>
                    <a:p>
                      <a:pPr algn="ctr"/>
                      <a:r>
                        <a:rPr lang="lt-LT" sz="2000" dirty="0" smtClean="0"/>
                        <a:t>Teiginys</a:t>
                      </a:r>
                      <a:endParaRPr lang="en-US" sz="2000" dirty="0"/>
                    </a:p>
                  </a:txBody>
                  <a:tcPr/>
                </a:tc>
                <a:tc>
                  <a:txBody>
                    <a:bodyPr/>
                    <a:lstStyle/>
                    <a:p>
                      <a:pPr algn="ctr"/>
                      <a:r>
                        <a:rPr lang="lt-LT" sz="2000" dirty="0" smtClean="0"/>
                        <a:t>Lygis/ </a:t>
                      </a:r>
                    </a:p>
                    <a:p>
                      <a:pPr algn="ctr"/>
                      <a:r>
                        <a:rPr lang="pl-PL" sz="2000" dirty="0" smtClean="0"/>
                        <a:t>%</a:t>
                      </a:r>
                      <a:endParaRPr lang="en-US" sz="2000" dirty="0"/>
                    </a:p>
                  </a:txBody>
                  <a:tcPr/>
                </a:tc>
                <a:tc>
                  <a:txBody>
                    <a:bodyPr/>
                    <a:lstStyle/>
                    <a:p>
                      <a:pPr algn="ctr"/>
                      <a:r>
                        <a:rPr lang="lt-LT" sz="1600" dirty="0" smtClean="0"/>
                        <a:t>Rodiklis</a:t>
                      </a:r>
                      <a:endParaRPr lang="en-US" sz="1600" dirty="0"/>
                    </a:p>
                  </a:txBody>
                  <a:tcPr/>
                </a:tc>
                <a:tc>
                  <a:txBody>
                    <a:bodyPr/>
                    <a:lstStyle/>
                    <a:p>
                      <a:pPr algn="ctr"/>
                      <a:r>
                        <a:rPr lang="lt-LT" sz="2000" dirty="0" smtClean="0"/>
                        <a:t>Raktinis žodis</a:t>
                      </a:r>
                      <a:endParaRPr lang="en-US" sz="2000" dirty="0"/>
                    </a:p>
                  </a:txBody>
                  <a:tcPr/>
                </a:tc>
                <a:extLst>
                  <a:ext uri="{0D108BD9-81ED-4DB2-BD59-A6C34878D82A}">
                    <a16:rowId xmlns:a16="http://schemas.microsoft.com/office/drawing/2014/main" val="2442234498"/>
                  </a:ext>
                </a:extLst>
              </a:tr>
              <a:tr h="577226">
                <a:tc>
                  <a:txBody>
                    <a:bodyPr/>
                    <a:lstStyle/>
                    <a:p>
                      <a:pPr marL="7620">
                        <a:lnSpc>
                          <a:spcPct val="100000"/>
                        </a:lnSpc>
                        <a:spcBef>
                          <a:spcPts val="25"/>
                        </a:spcBef>
                        <a:tabLst>
                          <a:tab pos="403860" algn="l"/>
                        </a:tabLst>
                      </a:pPr>
                      <a:r>
                        <a:rPr dirty="0" err="1" smtClean="0">
                          <a:latin typeface="Times New Roman" panose="02020603050405020304" pitchFamily="18" charset="0"/>
                          <a:cs typeface="Times New Roman" panose="02020603050405020304" pitchFamily="18" charset="0"/>
                        </a:rPr>
                        <a:t>Aš</a:t>
                      </a:r>
                      <a:r>
                        <a:rPr dirty="0" smtClean="0">
                          <a:latin typeface="Times New Roman" panose="02020603050405020304" pitchFamily="18" charset="0"/>
                          <a:cs typeface="Times New Roman" panose="02020603050405020304" pitchFamily="18" charset="0"/>
                        </a:rPr>
                        <a:t> </a:t>
                      </a:r>
                      <a:r>
                        <a:rPr dirty="0">
                          <a:latin typeface="Times New Roman" panose="02020603050405020304" pitchFamily="18" charset="0"/>
                          <a:cs typeface="Times New Roman" panose="02020603050405020304" pitchFamily="18" charset="0"/>
                        </a:rPr>
                        <a:t>žinau, kas mano </a:t>
                      </a:r>
                      <a:r>
                        <a:rPr dirty="0" err="1">
                          <a:latin typeface="Times New Roman" panose="02020603050405020304" pitchFamily="18" charset="0"/>
                          <a:cs typeface="Times New Roman" panose="02020603050405020304" pitchFamily="18" charset="0"/>
                        </a:rPr>
                        <a:t>vaikui</a:t>
                      </a:r>
                      <a:r>
                        <a:rPr dirty="0">
                          <a:latin typeface="Times New Roman" panose="02020603050405020304" pitchFamily="18" charset="0"/>
                          <a:cs typeface="Times New Roman" panose="02020603050405020304" pitchFamily="18" charset="0"/>
                        </a:rPr>
                        <a:t> </a:t>
                      </a:r>
                      <a:r>
                        <a:rPr dirty="0" err="1" smtClean="0">
                          <a:latin typeface="Times New Roman" panose="02020603050405020304" pitchFamily="18" charset="0"/>
                          <a:cs typeface="Times New Roman" panose="02020603050405020304" pitchFamily="18" charset="0"/>
                        </a:rPr>
                        <a:t>sekasi</a:t>
                      </a:r>
                      <a:endParaRPr dirty="0">
                        <a:latin typeface="Times New Roman" panose="02020603050405020304" pitchFamily="18" charset="0"/>
                        <a:cs typeface="Times New Roman" panose="02020603050405020304" pitchFamily="18" charset="0"/>
                      </a:endParaRPr>
                    </a:p>
                  </a:txBody>
                  <a:tcPr marL="0" marR="0" marT="3175" marB="0"/>
                </a:tc>
                <a:tc>
                  <a:txBody>
                    <a:bodyPr/>
                    <a:lstStyle/>
                    <a:p>
                      <a:pPr marL="265430" algn="ctr">
                        <a:lnSpc>
                          <a:spcPct val="100000"/>
                        </a:lnSpc>
                        <a:spcBef>
                          <a:spcPts val="25"/>
                        </a:spcBef>
                      </a:pPr>
                      <a:r>
                        <a:rPr lang="lt-LT" dirty="0" smtClean="0">
                          <a:latin typeface="Times New Roman" panose="02020603050405020304" pitchFamily="18" charset="0"/>
                          <a:cs typeface="Times New Roman" panose="02020603050405020304" pitchFamily="18" charset="0"/>
                        </a:rPr>
                        <a:t>4/</a:t>
                      </a:r>
                      <a:r>
                        <a:rPr dirty="0" smtClean="0">
                          <a:latin typeface="Times New Roman" panose="02020603050405020304" pitchFamily="18" charset="0"/>
                          <a:cs typeface="Times New Roman" panose="02020603050405020304" pitchFamily="18" charset="0"/>
                        </a:rPr>
                        <a:t>9</a:t>
                      </a:r>
                      <a:r>
                        <a:rPr lang="lt-LT" dirty="0">
                          <a:latin typeface="Times New Roman" panose="02020603050405020304" pitchFamily="18" charset="0"/>
                          <a:cs typeface="Times New Roman" panose="02020603050405020304" pitchFamily="18" charset="0"/>
                        </a:rPr>
                        <a:t>8,5</a:t>
                      </a:r>
                      <a:endParaRPr dirty="0">
                        <a:latin typeface="Times New Roman" panose="02020603050405020304" pitchFamily="18" charset="0"/>
                        <a:cs typeface="Times New Roman" panose="02020603050405020304" pitchFamily="18" charset="0"/>
                      </a:endParaRPr>
                    </a:p>
                  </a:txBody>
                  <a:tcPr marL="0" marR="0" marT="3175" marB="0"/>
                </a:tc>
                <a:tc>
                  <a:txBody>
                    <a:bodyPr/>
                    <a:lstStyle/>
                    <a:p>
                      <a:pPr marR="155575" algn="ctr">
                        <a:lnSpc>
                          <a:spcPct val="100000"/>
                        </a:lnSpc>
                        <a:spcBef>
                          <a:spcPts val="25"/>
                        </a:spcBef>
                      </a:pPr>
                      <a:r>
                        <a:rPr dirty="0">
                          <a:latin typeface="Times New Roman" panose="02020603050405020304" pitchFamily="18" charset="0"/>
                          <a:cs typeface="Times New Roman" panose="02020603050405020304" pitchFamily="18" charset="0"/>
                        </a:rPr>
                        <a:t>121</a:t>
                      </a:r>
                    </a:p>
                  </a:txBody>
                  <a:tcPr marL="0" marR="0" marT="3175" marB="0"/>
                </a:tc>
                <a:tc>
                  <a:txBody>
                    <a:bodyPr/>
                    <a:lstStyle/>
                    <a:p>
                      <a:pPr marL="163195">
                        <a:lnSpc>
                          <a:spcPct val="100000"/>
                        </a:lnSpc>
                        <a:spcBef>
                          <a:spcPts val="25"/>
                        </a:spcBef>
                      </a:pPr>
                      <a:r>
                        <a:rPr dirty="0">
                          <a:latin typeface="Times New Roman" panose="02020603050405020304" pitchFamily="18" charset="0"/>
                          <a:cs typeface="Times New Roman" panose="02020603050405020304" pitchFamily="18" charset="0"/>
                        </a:rPr>
                        <a:t>Pasiekimų asmeniškumas</a:t>
                      </a:r>
                    </a:p>
                  </a:txBody>
                  <a:tcPr marL="0" marR="0" marT="3175" marB="0"/>
                </a:tc>
                <a:extLst>
                  <a:ext uri="{0D108BD9-81ED-4DB2-BD59-A6C34878D82A}">
                    <a16:rowId xmlns:a16="http://schemas.microsoft.com/office/drawing/2014/main" val="225812073"/>
                  </a:ext>
                </a:extLst>
              </a:tr>
              <a:tr h="577226">
                <a:tc>
                  <a:txBody>
                    <a:bodyPr/>
                    <a:lstStyle/>
                    <a:p>
                      <a:pPr marL="7620">
                        <a:lnSpc>
                          <a:spcPct val="100000"/>
                        </a:lnSpc>
                        <a:spcBef>
                          <a:spcPts val="10"/>
                        </a:spcBef>
                        <a:tabLst>
                          <a:tab pos="403860" algn="l"/>
                        </a:tabLst>
                      </a:pPr>
                      <a:r>
                        <a:rPr dirty="0" smtClean="0">
                          <a:latin typeface="Times New Roman" panose="02020603050405020304" pitchFamily="18" charset="0"/>
                          <a:cs typeface="Times New Roman" panose="02020603050405020304" pitchFamily="18" charset="0"/>
                        </a:rPr>
                        <a:t>Mano </a:t>
                      </a:r>
                      <a:r>
                        <a:rPr dirty="0">
                          <a:latin typeface="Times New Roman" panose="02020603050405020304" pitchFamily="18" charset="0"/>
                          <a:cs typeface="Times New Roman" panose="02020603050405020304" pitchFamily="18" charset="0"/>
                        </a:rPr>
                        <a:t>vaikas po truputį išmoksta naujų dalykų.</a:t>
                      </a:r>
                    </a:p>
                  </a:txBody>
                  <a:tcPr marL="0" marR="0" marT="1270" marB="0"/>
                </a:tc>
                <a:tc>
                  <a:txBody>
                    <a:bodyPr/>
                    <a:lstStyle/>
                    <a:p>
                      <a:pPr marL="265430" algn="ctr">
                        <a:lnSpc>
                          <a:spcPct val="100000"/>
                        </a:lnSpc>
                        <a:spcBef>
                          <a:spcPts val="10"/>
                        </a:spcBef>
                      </a:pPr>
                      <a:r>
                        <a:rPr lang="lt-LT" dirty="0" smtClean="0">
                          <a:latin typeface="Times New Roman" panose="02020603050405020304" pitchFamily="18" charset="0"/>
                          <a:cs typeface="Times New Roman" panose="02020603050405020304" pitchFamily="18" charset="0"/>
                        </a:rPr>
                        <a:t>4/</a:t>
                      </a:r>
                      <a:r>
                        <a:rPr dirty="0" smtClean="0">
                          <a:latin typeface="Times New Roman" panose="02020603050405020304" pitchFamily="18" charset="0"/>
                          <a:cs typeface="Times New Roman" panose="02020603050405020304" pitchFamily="18" charset="0"/>
                        </a:rPr>
                        <a:t>97</a:t>
                      </a:r>
                      <a:r>
                        <a:rPr lang="lt-LT" dirty="0">
                          <a:latin typeface="Times New Roman" panose="02020603050405020304" pitchFamily="18" charset="0"/>
                          <a:cs typeface="Times New Roman" panose="02020603050405020304" pitchFamily="18" charset="0"/>
                        </a:rPr>
                        <a:t>,4</a:t>
                      </a:r>
                      <a:endParaRPr dirty="0">
                        <a:latin typeface="Times New Roman" panose="02020603050405020304" pitchFamily="18" charset="0"/>
                        <a:cs typeface="Times New Roman" panose="02020603050405020304" pitchFamily="18" charset="0"/>
                      </a:endParaRPr>
                    </a:p>
                  </a:txBody>
                  <a:tcPr marL="0" marR="0" marT="1270" marB="0"/>
                </a:tc>
                <a:tc>
                  <a:txBody>
                    <a:bodyPr/>
                    <a:lstStyle/>
                    <a:p>
                      <a:pPr marR="155575" algn="ctr">
                        <a:lnSpc>
                          <a:spcPct val="100000"/>
                        </a:lnSpc>
                        <a:spcBef>
                          <a:spcPts val="10"/>
                        </a:spcBef>
                      </a:pPr>
                      <a:r>
                        <a:rPr dirty="0">
                          <a:latin typeface="Times New Roman" panose="02020603050405020304" pitchFamily="18" charset="0"/>
                          <a:cs typeface="Times New Roman" panose="02020603050405020304" pitchFamily="18" charset="0"/>
                        </a:rPr>
                        <a:t>121</a:t>
                      </a:r>
                    </a:p>
                  </a:txBody>
                  <a:tcPr marL="0" marR="0" marT="1270" marB="0"/>
                </a:tc>
                <a:tc>
                  <a:txBody>
                    <a:bodyPr/>
                    <a:lstStyle/>
                    <a:p>
                      <a:pPr marL="163195">
                        <a:lnSpc>
                          <a:spcPct val="100000"/>
                        </a:lnSpc>
                        <a:spcBef>
                          <a:spcPts val="10"/>
                        </a:spcBef>
                      </a:pPr>
                      <a:r>
                        <a:rPr dirty="0">
                          <a:latin typeface="Times New Roman" panose="02020603050405020304" pitchFamily="18" charset="0"/>
                          <a:cs typeface="Times New Roman" panose="02020603050405020304" pitchFamily="18" charset="0"/>
                        </a:rPr>
                        <a:t>Pažangos pastovumas</a:t>
                      </a:r>
                    </a:p>
                  </a:txBody>
                  <a:tcPr marL="0" marR="0" marT="1270" marB="0"/>
                </a:tc>
                <a:extLst>
                  <a:ext uri="{0D108BD9-81ED-4DB2-BD59-A6C34878D82A}">
                    <a16:rowId xmlns:a16="http://schemas.microsoft.com/office/drawing/2014/main" val="1431936985"/>
                  </a:ext>
                </a:extLst>
              </a:tr>
              <a:tr h="675302">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vaikui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patinka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kartu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0" marR="0" lvl="0" indent="0" algn="ctr" rtl="0">
                        <a:lnSpc>
                          <a:spcPct val="100000"/>
                        </a:lnSpc>
                        <a:spcBef>
                          <a:spcPts val="0"/>
                        </a:spcBef>
                        <a:spcAft>
                          <a:spcPts val="0"/>
                        </a:spcAft>
                        <a:buClr>
                          <a:schemeClr val="dk1"/>
                        </a:buClr>
                        <a:buSzPts val="1200"/>
                        <a:buFont typeface="Calibri"/>
                        <a:buNone/>
                      </a:pPr>
                      <a:r>
                        <a:rPr lang="pl-PL" sz="1800" dirty="0" smtClean="0">
                          <a:solidFill>
                            <a:schemeClr val="tx1"/>
                          </a:solidFill>
                          <a:latin typeface="Times New Roman" panose="02020603050405020304" pitchFamily="18" charset="0"/>
                          <a:ea typeface="Calibri"/>
                          <a:cs typeface="Times New Roman" panose="02020603050405020304" pitchFamily="18" charset="0"/>
                          <a:sym typeface="Calibri"/>
                        </a:rPr>
                        <a:t>    </a:t>
                      </a: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4/97,1</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231</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Mokymosi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socialumas</a:t>
                      </a:r>
                      <a:endParaRPr sz="1800" dirty="0">
                        <a:latin typeface="Times New Roman" panose="02020603050405020304" pitchFamily="18" charset="0"/>
                        <a:cs typeface="Times New Roman" panose="02020603050405020304" pitchFamily="18" charset="0"/>
                      </a:endParaRPr>
                    </a:p>
                  </a:txBody>
                  <a:tcPr marL="0" marR="0" marT="1275" marB="0"/>
                </a:tc>
                <a:extLst>
                  <a:ext uri="{0D108BD9-81ED-4DB2-BD59-A6C34878D82A}">
                    <a16:rowId xmlns:a16="http://schemas.microsoft.com/office/drawing/2014/main" val="2435124609"/>
                  </a:ext>
                </a:extLst>
              </a:tr>
              <a:tr h="580567">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per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pamokas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mokosi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visi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kartu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grupėmis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vieną</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4/96,5</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222</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Įvairovė</a:t>
                      </a:r>
                      <a:endParaRPr sz="18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220926273"/>
                  </a:ext>
                </a:extLst>
              </a:tr>
              <a:tr h="1012952">
                <a:tc>
                  <a:txBody>
                    <a:bodyPr/>
                    <a:lstStyle/>
                    <a:p>
                      <a:pPr marL="4762" marR="0" lvl="0" indent="0" algn="l" rtl="0">
                        <a:lnSpc>
                          <a:spcPct val="116666"/>
                        </a:lnSpc>
                        <a:spcBef>
                          <a:spcPts val="0"/>
                        </a:spcBef>
                        <a:spcAft>
                          <a:spcPts val="0"/>
                        </a:spcAft>
                        <a:buClr>
                          <a:schemeClr val="dk1"/>
                        </a:buClr>
                        <a:buSzPts val="1200"/>
                        <a:buFont typeface="Calibri"/>
                        <a:buNone/>
                      </a:pP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vaikus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būdais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pažymiais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kaupiamaisiais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balais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pagyrimais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komentarais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raštu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ar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žodžiu</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0" marR="0" lvl="0" indent="0" algn="ctr" rtl="0">
                        <a:lnSpc>
                          <a:spcPct val="100000"/>
                        </a:lnSpc>
                        <a:spcBef>
                          <a:spcPts val="0"/>
                        </a:spcBef>
                        <a:spcAft>
                          <a:spcPts val="0"/>
                        </a:spcAft>
                        <a:buClr>
                          <a:schemeClr val="dk1"/>
                        </a:buClr>
                        <a:buSzPts val="1200"/>
                        <a:buFont typeface="Calibri"/>
                        <a:buNone/>
                      </a:pPr>
                      <a:r>
                        <a:rPr lang="pl-PL" sz="1800" dirty="0" smtClean="0">
                          <a:solidFill>
                            <a:schemeClr val="tx1"/>
                          </a:solidFill>
                          <a:latin typeface="Times New Roman" panose="02020603050405020304" pitchFamily="18" charset="0"/>
                          <a:ea typeface="Calibri"/>
                          <a:cs typeface="Times New Roman" panose="02020603050405020304" pitchFamily="18" charset="0"/>
                          <a:sym typeface="Calibri"/>
                        </a:rPr>
                        <a:t>  </a:t>
                      </a: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4/95,7</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tc>
                <a:tc>
                  <a:txBody>
                    <a:bodyPr/>
                    <a:lstStyle/>
                    <a:p>
                      <a:pPr marL="53975"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241</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Vertinimo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įvairovė</a:t>
                      </a:r>
                      <a:endParaRPr sz="1800" dirty="0">
                        <a:latin typeface="Times New Roman" panose="02020603050405020304" pitchFamily="18" charset="0"/>
                        <a:cs typeface="Times New Roman" panose="02020603050405020304" pitchFamily="18" charset="0"/>
                      </a:endParaRPr>
                    </a:p>
                  </a:txBody>
                  <a:tcPr marL="0" marR="0" marT="1275" marB="0"/>
                </a:tc>
                <a:extLst>
                  <a:ext uri="{0D108BD9-81ED-4DB2-BD59-A6C34878D82A}">
                    <a16:rowId xmlns:a16="http://schemas.microsoft.com/office/drawing/2014/main" val="1663244446"/>
                  </a:ext>
                </a:extLst>
              </a:tr>
            </a:tbl>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861869"/>
            <a:ext cx="2679253" cy="6014085"/>
            <a:chOff x="0" y="772668"/>
            <a:chExt cx="3052572" cy="6014085"/>
          </a:xfrm>
        </p:grpSpPr>
        <p:sp>
          <p:nvSpPr>
            <p:cNvPr id="3" name="object 3"/>
            <p:cNvSpPr/>
            <p:nvPr/>
          </p:nvSpPr>
          <p:spPr>
            <a:xfrm>
              <a:off x="0" y="772668"/>
              <a:ext cx="1766570" cy="6014085"/>
            </a:xfrm>
            <a:custGeom>
              <a:avLst/>
              <a:gdLst/>
              <a:ahLst/>
              <a:cxnLst/>
              <a:rect l="l" t="t" r="r" b="b"/>
              <a:pathLst>
                <a:path w="1766570" h="6014084">
                  <a:moveTo>
                    <a:pt x="1766316" y="6013703"/>
                  </a:moveTo>
                  <a:lnTo>
                    <a:pt x="0" y="6013703"/>
                  </a:lnTo>
                  <a:lnTo>
                    <a:pt x="0" y="0"/>
                  </a:lnTo>
                  <a:lnTo>
                    <a:pt x="1766316" y="0"/>
                  </a:lnTo>
                  <a:lnTo>
                    <a:pt x="1766316" y="6013703"/>
                  </a:lnTo>
                  <a:close/>
                </a:path>
              </a:pathLst>
            </a:custGeom>
            <a:solidFill>
              <a:srgbClr val="7E7E7E"/>
            </a:solidFill>
          </p:spPr>
          <p:txBody>
            <a:bodyPr wrap="square" lIns="0" tIns="0" rIns="0" bIns="0" rtlCol="0"/>
            <a:lstStyle/>
            <a:p>
              <a:endParaRPr/>
            </a:p>
          </p:txBody>
        </p:sp>
        <p:pic>
          <p:nvPicPr>
            <p:cNvPr id="4" name="object 4"/>
            <p:cNvPicPr/>
            <p:nvPr/>
          </p:nvPicPr>
          <p:blipFill>
            <a:blip r:embed="rId2" cstate="print"/>
            <a:stretch>
              <a:fillRect/>
            </a:stretch>
          </p:blipFill>
          <p:spPr>
            <a:xfrm>
              <a:off x="484632" y="2516124"/>
              <a:ext cx="2567940" cy="2166700"/>
            </a:xfrm>
            <a:prstGeom prst="rect">
              <a:avLst/>
            </a:prstGeom>
          </p:spPr>
        </p:pic>
      </p:grpSp>
      <p:sp>
        <p:nvSpPr>
          <p:cNvPr id="6" name="object 6"/>
          <p:cNvSpPr txBox="1"/>
          <p:nvPr/>
        </p:nvSpPr>
        <p:spPr>
          <a:xfrm>
            <a:off x="851772" y="3315295"/>
            <a:ext cx="1539875" cy="373380"/>
          </a:xfrm>
          <a:prstGeom prst="rect">
            <a:avLst/>
          </a:prstGeom>
        </p:spPr>
        <p:txBody>
          <a:bodyPr vert="horz" wrap="square" lIns="0" tIns="16510" rIns="0" bIns="0" rtlCol="0">
            <a:spAutoFit/>
          </a:bodyPr>
          <a:lstStyle/>
          <a:p>
            <a:pPr marL="12700">
              <a:lnSpc>
                <a:spcPct val="100000"/>
              </a:lnSpc>
              <a:spcBef>
                <a:spcPts val="130"/>
              </a:spcBef>
            </a:pPr>
            <a:r>
              <a:rPr lang="pl-PL" sz="2250" spc="-5" dirty="0">
                <a:solidFill>
                  <a:srgbClr val="FFFFFF"/>
                </a:solidFill>
                <a:latin typeface="Calibri"/>
                <a:cs typeface="Calibri"/>
              </a:rPr>
              <a:t>T</a:t>
            </a:r>
            <a:r>
              <a:rPr sz="2250" spc="-5" dirty="0" err="1" smtClean="0">
                <a:solidFill>
                  <a:srgbClr val="FFFFFF"/>
                </a:solidFill>
                <a:latin typeface="Calibri"/>
                <a:cs typeface="Calibri"/>
              </a:rPr>
              <a:t>ėvų</a:t>
            </a:r>
            <a:r>
              <a:rPr sz="2250" spc="-5" dirty="0">
                <a:solidFill>
                  <a:srgbClr val="FFFFFF"/>
                </a:solidFill>
                <a:latin typeface="Calibri"/>
                <a:cs typeface="Calibri"/>
              </a:rPr>
              <a:t>,</a:t>
            </a:r>
            <a:r>
              <a:rPr sz="2250" spc="-50" dirty="0">
                <a:solidFill>
                  <a:srgbClr val="FFFFFF"/>
                </a:solidFill>
                <a:latin typeface="Calibri"/>
                <a:cs typeface="Calibri"/>
              </a:rPr>
              <a:t> </a:t>
            </a:r>
            <a:r>
              <a:rPr sz="2250" spc="-5" dirty="0">
                <a:solidFill>
                  <a:srgbClr val="FFFFFF"/>
                </a:solidFill>
                <a:latin typeface="Calibri"/>
                <a:cs typeface="Calibri"/>
              </a:rPr>
              <a:t>globėjų</a:t>
            </a:r>
            <a:endParaRPr sz="2250" dirty="0">
              <a:latin typeface="Calibri"/>
              <a:cs typeface="Calibri"/>
            </a:endParaRPr>
          </a:p>
        </p:txBody>
      </p:sp>
      <p:sp>
        <p:nvSpPr>
          <p:cNvPr id="7" name="object 7"/>
          <p:cNvSpPr txBox="1"/>
          <p:nvPr/>
        </p:nvSpPr>
        <p:spPr>
          <a:xfrm>
            <a:off x="999727" y="3701866"/>
            <a:ext cx="1243965" cy="373380"/>
          </a:xfrm>
          <a:prstGeom prst="rect">
            <a:avLst/>
          </a:prstGeom>
        </p:spPr>
        <p:txBody>
          <a:bodyPr vert="horz" wrap="square" lIns="0" tIns="16510" rIns="0" bIns="0" rtlCol="0">
            <a:spAutoFit/>
          </a:bodyPr>
          <a:lstStyle/>
          <a:p>
            <a:pPr marL="12700">
              <a:lnSpc>
                <a:spcPct val="100000"/>
              </a:lnSpc>
              <a:spcBef>
                <a:spcPts val="130"/>
              </a:spcBef>
            </a:pPr>
            <a:r>
              <a:rPr sz="2250" spc="-10" dirty="0">
                <a:solidFill>
                  <a:srgbClr val="FFFFFF"/>
                </a:solidFill>
                <a:latin typeface="Calibri"/>
                <a:cs typeface="Calibri"/>
              </a:rPr>
              <a:t>vertinimas</a:t>
            </a:r>
            <a:endParaRPr sz="2250" dirty="0">
              <a:latin typeface="Calibri"/>
              <a:cs typeface="Calibri"/>
            </a:endParaRPr>
          </a:p>
        </p:txBody>
      </p:sp>
      <p:sp>
        <p:nvSpPr>
          <p:cNvPr id="22" name="object 22"/>
          <p:cNvSpPr txBox="1">
            <a:spLocks noGrp="1"/>
          </p:cNvSpPr>
          <p:nvPr>
            <p:ph type="title"/>
          </p:nvPr>
        </p:nvSpPr>
        <p:spPr>
          <a:xfrm>
            <a:off x="3517900" y="885825"/>
            <a:ext cx="6303645" cy="450123"/>
          </a:xfrm>
          <a:prstGeom prst="rect">
            <a:avLst/>
          </a:prstGeom>
          <a:solidFill>
            <a:srgbClr val="262626"/>
          </a:solidFill>
        </p:spPr>
        <p:txBody>
          <a:bodyPr vert="horz" wrap="square" lIns="0" tIns="19050" rIns="0" bIns="0" rtlCol="0">
            <a:spAutoFit/>
          </a:bodyPr>
          <a:lstStyle/>
          <a:p>
            <a:pPr algn="ctr">
              <a:lnSpc>
                <a:spcPct val="100000"/>
              </a:lnSpc>
              <a:spcBef>
                <a:spcPts val="150"/>
              </a:spcBef>
            </a:pPr>
            <a:r>
              <a:rPr sz="2450" spc="-55" dirty="0" smtClean="0"/>
              <a:t> </a:t>
            </a:r>
            <a:r>
              <a:rPr lang="lt-LT" sz="2800" spc="-15" dirty="0"/>
              <a:t>Žemiausios</a:t>
            </a:r>
            <a:r>
              <a:rPr lang="lt-LT" sz="2800" spc="-55" dirty="0"/>
              <a:t> </a:t>
            </a:r>
            <a:r>
              <a:rPr lang="lt-LT" sz="2800" spc="-20" dirty="0"/>
              <a:t>vertės</a:t>
            </a:r>
            <a:endParaRPr sz="2450" dirty="0"/>
          </a:p>
        </p:txBody>
      </p:sp>
      <p:graphicFrame>
        <p:nvGraphicFramePr>
          <p:cNvPr id="24" name="Lentelė 23"/>
          <p:cNvGraphicFramePr>
            <a:graphicFrameLocks noGrp="1"/>
          </p:cNvGraphicFramePr>
          <p:nvPr>
            <p:extLst>
              <p:ext uri="{D42A27DB-BD31-4B8C-83A1-F6EECF244321}">
                <p14:modId xmlns:p14="http://schemas.microsoft.com/office/powerpoint/2010/main" val="2125406696"/>
              </p:ext>
            </p:extLst>
          </p:nvPr>
        </p:nvGraphicFramePr>
        <p:xfrm>
          <a:off x="2821622" y="1837952"/>
          <a:ext cx="7696200" cy="4840091"/>
        </p:xfrm>
        <a:graphic>
          <a:graphicData uri="http://schemas.openxmlformats.org/drawingml/2006/table">
            <a:tbl>
              <a:tblPr firstRow="1" bandRow="1">
                <a:tableStyleId>{16D9F66E-5EB9-4882-86FB-DCBF35E3C3E4}</a:tableStyleId>
              </a:tblPr>
              <a:tblGrid>
                <a:gridCol w="3895695">
                  <a:extLst>
                    <a:ext uri="{9D8B030D-6E8A-4147-A177-3AD203B41FA5}">
                      <a16:colId xmlns:a16="http://schemas.microsoft.com/office/drawing/2014/main" val="2586308222"/>
                    </a:ext>
                  </a:extLst>
                </a:gridCol>
                <a:gridCol w="924147">
                  <a:extLst>
                    <a:ext uri="{9D8B030D-6E8A-4147-A177-3AD203B41FA5}">
                      <a16:colId xmlns:a16="http://schemas.microsoft.com/office/drawing/2014/main" val="474745168"/>
                    </a:ext>
                  </a:extLst>
                </a:gridCol>
                <a:gridCol w="896116">
                  <a:extLst>
                    <a:ext uri="{9D8B030D-6E8A-4147-A177-3AD203B41FA5}">
                      <a16:colId xmlns:a16="http://schemas.microsoft.com/office/drawing/2014/main" val="1147411877"/>
                    </a:ext>
                  </a:extLst>
                </a:gridCol>
                <a:gridCol w="1980242">
                  <a:extLst>
                    <a:ext uri="{9D8B030D-6E8A-4147-A177-3AD203B41FA5}">
                      <a16:colId xmlns:a16="http://schemas.microsoft.com/office/drawing/2014/main" val="3380499176"/>
                    </a:ext>
                  </a:extLst>
                </a:gridCol>
              </a:tblGrid>
              <a:tr h="737567">
                <a:tc>
                  <a:txBody>
                    <a:bodyPr/>
                    <a:lstStyle/>
                    <a:p>
                      <a:pPr algn="ctr"/>
                      <a:r>
                        <a:rPr lang="lt-LT" sz="2000" dirty="0" smtClean="0"/>
                        <a:t>Teiginys</a:t>
                      </a:r>
                      <a:endParaRPr lang="en-US" sz="2000" dirty="0"/>
                    </a:p>
                  </a:txBody>
                  <a:tcPr/>
                </a:tc>
                <a:tc>
                  <a:txBody>
                    <a:bodyPr/>
                    <a:lstStyle/>
                    <a:p>
                      <a:pPr algn="ctr"/>
                      <a:r>
                        <a:rPr lang="lt-LT" sz="2000" dirty="0" smtClean="0"/>
                        <a:t>Lygis/ </a:t>
                      </a:r>
                    </a:p>
                    <a:p>
                      <a:pPr algn="ctr"/>
                      <a:r>
                        <a:rPr lang="pl-PL" sz="2000" dirty="0" smtClean="0"/>
                        <a:t>%</a:t>
                      </a:r>
                      <a:endParaRPr lang="en-US" sz="2000" dirty="0"/>
                    </a:p>
                  </a:txBody>
                  <a:tcPr/>
                </a:tc>
                <a:tc>
                  <a:txBody>
                    <a:bodyPr/>
                    <a:lstStyle/>
                    <a:p>
                      <a:pPr algn="ctr"/>
                      <a:r>
                        <a:rPr lang="lt-LT" sz="1600" dirty="0" smtClean="0"/>
                        <a:t>Rodiklis</a:t>
                      </a:r>
                      <a:endParaRPr lang="en-US" sz="1600" dirty="0"/>
                    </a:p>
                  </a:txBody>
                  <a:tcPr/>
                </a:tc>
                <a:tc>
                  <a:txBody>
                    <a:bodyPr/>
                    <a:lstStyle/>
                    <a:p>
                      <a:pPr algn="ctr"/>
                      <a:r>
                        <a:rPr lang="lt-LT" sz="2000" dirty="0" smtClean="0"/>
                        <a:t>Raktinis žodis</a:t>
                      </a:r>
                      <a:endParaRPr lang="en-US" sz="2000" dirty="0"/>
                    </a:p>
                  </a:txBody>
                  <a:tcPr/>
                </a:tc>
                <a:extLst>
                  <a:ext uri="{0D108BD9-81ED-4DB2-BD59-A6C34878D82A}">
                    <a16:rowId xmlns:a16="http://schemas.microsoft.com/office/drawing/2014/main" val="2442234498"/>
                  </a:ext>
                </a:extLst>
              </a:tr>
              <a:tr h="577226">
                <a:tc>
                  <a:txBody>
                    <a:bodyPr/>
                    <a:lstStyle/>
                    <a:p>
                      <a:pPr marL="7620" marR="402590">
                        <a:lnSpc>
                          <a:spcPts val="1480"/>
                        </a:lnSpc>
                        <a:tabLst>
                          <a:tab pos="403860" algn="l"/>
                        </a:tabLst>
                      </a:pPr>
                      <a:endParaRPr lang="pl-PL" sz="1800" spc="5" dirty="0" smtClean="0">
                        <a:latin typeface="Times New Roman" panose="02020603050405020304" pitchFamily="18" charset="0"/>
                        <a:cs typeface="Times New Roman" panose="02020603050405020304" pitchFamily="18" charset="0"/>
                      </a:endParaRPr>
                    </a:p>
                    <a:p>
                      <a:pPr marL="7620" marR="402590">
                        <a:lnSpc>
                          <a:spcPts val="1480"/>
                        </a:lnSpc>
                        <a:tabLst>
                          <a:tab pos="403860" algn="l"/>
                        </a:tabLst>
                      </a:pPr>
                      <a:r>
                        <a:rPr sz="1800" spc="5" dirty="0" err="1" smtClean="0">
                          <a:latin typeface="Times New Roman" panose="02020603050405020304" pitchFamily="18" charset="0"/>
                          <a:cs typeface="Times New Roman" panose="02020603050405020304" pitchFamily="18" charset="0"/>
                        </a:rPr>
                        <a:t>Mokykloje</a:t>
                      </a:r>
                      <a:r>
                        <a:rPr sz="1800" spc="65"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paklausia</a:t>
                      </a:r>
                      <a:r>
                        <a:rPr sz="1800" spc="5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mūsų</a:t>
                      </a:r>
                      <a:r>
                        <a:rPr sz="1800" spc="2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nuomonės</a:t>
                      </a:r>
                      <a:r>
                        <a:rPr sz="180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apie</a:t>
                      </a:r>
                      <a:r>
                        <a:rPr sz="1800" spc="3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tai,</a:t>
                      </a:r>
                      <a:r>
                        <a:rPr sz="1800" spc="2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ką</a:t>
                      </a:r>
                      <a:r>
                        <a:rPr sz="1800" spc="2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mes </a:t>
                      </a:r>
                      <a:r>
                        <a:rPr sz="1800" spc="5" dirty="0">
                          <a:latin typeface="Times New Roman" panose="02020603050405020304" pitchFamily="18" charset="0"/>
                          <a:cs typeface="Times New Roman" panose="02020603050405020304" pitchFamily="18" charset="0"/>
                        </a:rPr>
                        <a:t>norėtume</a:t>
                      </a:r>
                      <a:r>
                        <a:rPr sz="1800" spc="1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pakeisti</a:t>
                      </a:r>
                      <a:r>
                        <a:rPr sz="1800" spc="3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mokyklos </a:t>
                      </a:r>
                      <a:r>
                        <a:rPr sz="1800" spc="-254"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veikloje.</a:t>
                      </a:r>
                    </a:p>
                  </a:txBody>
                  <a:tcPr marL="0" marR="0" marT="0" marB="0"/>
                </a:tc>
                <a:tc>
                  <a:txBody>
                    <a:bodyPr/>
                    <a:lstStyle/>
                    <a:p>
                      <a:pPr marL="303530" algn="ctr">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3/75,2</a:t>
                      </a:r>
                      <a:endParaRPr sz="1800" dirty="0">
                        <a:latin typeface="Times New Roman" panose="02020603050405020304" pitchFamily="18" charset="0"/>
                        <a:cs typeface="Times New Roman" panose="02020603050405020304" pitchFamily="18" charset="0"/>
                      </a:endParaRPr>
                    </a:p>
                  </a:txBody>
                  <a:tcPr marL="0" marR="0" marT="3175" marB="0"/>
                </a:tc>
                <a:tc>
                  <a:txBody>
                    <a:bodyPr/>
                    <a:lstStyle/>
                    <a:p>
                      <a:pPr marR="155575" algn="ctr">
                        <a:lnSpc>
                          <a:spcPct val="100000"/>
                        </a:lnSpc>
                        <a:spcBef>
                          <a:spcPts val="10"/>
                        </a:spcBef>
                      </a:pPr>
                      <a:r>
                        <a:rPr sz="1800" spc="10" dirty="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1270" marB="0"/>
                </a:tc>
                <a:tc>
                  <a:txBody>
                    <a:bodyPr/>
                    <a:lstStyle/>
                    <a:p>
                      <a:pPr marL="163195">
                        <a:lnSpc>
                          <a:spcPct val="100000"/>
                        </a:lnSpc>
                        <a:spcBef>
                          <a:spcPts val="10"/>
                        </a:spcBef>
                      </a:pPr>
                      <a:r>
                        <a:rPr sz="1800" spc="10" dirty="0">
                          <a:latin typeface="Times New Roman" panose="02020603050405020304" pitchFamily="18" charset="0"/>
                          <a:cs typeface="Times New Roman" panose="02020603050405020304" pitchFamily="18" charset="0"/>
                        </a:rPr>
                        <a:t>Sprendimų</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pagrįstumas</a:t>
                      </a:r>
                      <a:endParaRPr sz="1800" dirty="0">
                        <a:latin typeface="Times New Roman" panose="02020603050405020304" pitchFamily="18" charset="0"/>
                        <a:cs typeface="Times New Roman" panose="02020603050405020304" pitchFamily="18" charset="0"/>
                      </a:endParaRPr>
                    </a:p>
                  </a:txBody>
                  <a:tcPr marL="0" marR="0" marT="1270" marB="0"/>
                </a:tc>
                <a:extLst>
                  <a:ext uri="{0D108BD9-81ED-4DB2-BD59-A6C34878D82A}">
                    <a16:rowId xmlns:a16="http://schemas.microsoft.com/office/drawing/2014/main" val="225812073"/>
                  </a:ext>
                </a:extLst>
              </a:tr>
              <a:tr h="577226">
                <a:tc>
                  <a:txBody>
                    <a:bodyPr/>
                    <a:lstStyle/>
                    <a:p>
                      <a:pPr marL="7620">
                        <a:lnSpc>
                          <a:spcPct val="100000"/>
                        </a:lnSpc>
                        <a:spcBef>
                          <a:spcPts val="25"/>
                        </a:spcBef>
                        <a:tabLst>
                          <a:tab pos="403860" algn="l"/>
                        </a:tabLst>
                      </a:pPr>
                      <a:r>
                        <a:rPr sz="1800" spc="10" dirty="0" err="1" smtClean="0">
                          <a:latin typeface="Times New Roman" panose="02020603050405020304" pitchFamily="18" charset="0"/>
                          <a:cs typeface="Times New Roman" panose="02020603050405020304" pitchFamily="18" charset="0"/>
                        </a:rPr>
                        <a:t>Mes</a:t>
                      </a:r>
                      <a:r>
                        <a:rPr sz="1800" spc="20" dirty="0" smtClean="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mokykloje</a:t>
                      </a:r>
                      <a:r>
                        <a:rPr sz="1800" spc="4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kalbame</a:t>
                      </a:r>
                      <a:r>
                        <a:rPr sz="1800" spc="5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apie</a:t>
                      </a:r>
                      <a:r>
                        <a:rPr sz="1800" spc="15"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tai,</a:t>
                      </a:r>
                      <a:r>
                        <a:rPr sz="1800" spc="2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kokia</a:t>
                      </a:r>
                      <a:r>
                        <a:rPr sz="1800" spc="40" dirty="0">
                          <a:latin typeface="Times New Roman" panose="02020603050405020304" pitchFamily="18" charset="0"/>
                          <a:cs typeface="Times New Roman" panose="02020603050405020304" pitchFamily="18" charset="0"/>
                        </a:rPr>
                        <a:t> </a:t>
                      </a:r>
                      <a:r>
                        <a:rPr sz="1800" spc="10" dirty="0">
                          <a:latin typeface="Times New Roman" panose="02020603050405020304" pitchFamily="18" charset="0"/>
                          <a:cs typeface="Times New Roman" panose="02020603050405020304" pitchFamily="18" charset="0"/>
                        </a:rPr>
                        <a:t>mūsų</a:t>
                      </a:r>
                      <a:r>
                        <a:rPr sz="1800" spc="5" dirty="0">
                          <a:latin typeface="Times New Roman" panose="02020603050405020304" pitchFamily="18" charset="0"/>
                          <a:cs typeface="Times New Roman" panose="02020603050405020304" pitchFamily="18" charset="0"/>
                        </a:rPr>
                        <a:t> mokykla</a:t>
                      </a:r>
                      <a:r>
                        <a:rPr sz="1800" spc="5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galėtų</a:t>
                      </a:r>
                      <a:r>
                        <a:rPr sz="1800" spc="3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(turėtų)</a:t>
                      </a:r>
                      <a:r>
                        <a:rPr sz="1800" spc="20"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būti</a:t>
                      </a:r>
                      <a:r>
                        <a:rPr sz="1800" spc="10" dirty="0">
                          <a:latin typeface="Times New Roman" panose="02020603050405020304" pitchFamily="18" charset="0"/>
                          <a:cs typeface="Times New Roman" panose="02020603050405020304" pitchFamily="18" charset="0"/>
                        </a:rPr>
                        <a:t> </a:t>
                      </a:r>
                      <a:r>
                        <a:rPr sz="1800" dirty="0">
                          <a:latin typeface="Times New Roman" panose="02020603050405020304" pitchFamily="18" charset="0"/>
                          <a:cs typeface="Times New Roman" panose="02020603050405020304" pitchFamily="18" charset="0"/>
                        </a:rPr>
                        <a:t>ateityje.</a:t>
                      </a:r>
                    </a:p>
                  </a:txBody>
                  <a:tcPr marL="0" marR="0" marT="3175" marB="0"/>
                </a:tc>
                <a:tc>
                  <a:txBody>
                    <a:bodyPr/>
                    <a:lstStyle/>
                    <a:p>
                      <a:pPr marL="49530" algn="ctr">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3/79</a:t>
                      </a:r>
                      <a:endParaRPr sz="1800" dirty="0">
                        <a:latin typeface="Times New Roman" panose="02020603050405020304" pitchFamily="18" charset="0"/>
                        <a:cs typeface="Times New Roman" panose="02020603050405020304" pitchFamily="18" charset="0"/>
                      </a:endParaRPr>
                    </a:p>
                  </a:txBody>
                  <a:tcPr marL="0" marR="0" marT="3175" marB="0"/>
                </a:tc>
                <a:tc>
                  <a:txBody>
                    <a:bodyPr/>
                    <a:lstStyle/>
                    <a:p>
                      <a:pPr marR="155575" algn="ctr">
                        <a:lnSpc>
                          <a:spcPct val="100000"/>
                        </a:lnSpc>
                        <a:spcBef>
                          <a:spcPts val="10"/>
                        </a:spcBef>
                      </a:pPr>
                      <a:r>
                        <a:rPr sz="1800" spc="10" dirty="0">
                          <a:latin typeface="Times New Roman" panose="02020603050405020304" pitchFamily="18" charset="0"/>
                          <a:cs typeface="Times New Roman" panose="02020603050405020304" pitchFamily="18" charset="0"/>
                        </a:rPr>
                        <a:t>411</a:t>
                      </a:r>
                      <a:endParaRPr sz="1800" dirty="0">
                        <a:latin typeface="Times New Roman" panose="02020603050405020304" pitchFamily="18" charset="0"/>
                        <a:cs typeface="Times New Roman" panose="02020603050405020304" pitchFamily="18" charset="0"/>
                      </a:endParaRPr>
                    </a:p>
                  </a:txBody>
                  <a:tcPr marL="0" marR="0" marT="1270" marB="0"/>
                </a:tc>
                <a:tc>
                  <a:txBody>
                    <a:bodyPr/>
                    <a:lstStyle/>
                    <a:p>
                      <a:pPr marL="163195">
                        <a:lnSpc>
                          <a:spcPct val="100000"/>
                        </a:lnSpc>
                        <a:spcBef>
                          <a:spcPts val="10"/>
                        </a:spcBef>
                      </a:pPr>
                      <a:r>
                        <a:rPr sz="1800" spc="-5" dirty="0">
                          <a:latin typeface="Times New Roman" panose="02020603050405020304" pitchFamily="18" charset="0"/>
                          <a:cs typeface="Times New Roman" panose="02020603050405020304" pitchFamily="18" charset="0"/>
                        </a:rPr>
                        <a:t>Veiklos</a:t>
                      </a:r>
                      <a:r>
                        <a:rPr sz="1800" spc="15" dirty="0">
                          <a:latin typeface="Times New Roman" panose="02020603050405020304" pitchFamily="18" charset="0"/>
                          <a:cs typeface="Times New Roman" panose="02020603050405020304" pitchFamily="18" charset="0"/>
                        </a:rPr>
                        <a:t> </a:t>
                      </a:r>
                      <a:r>
                        <a:rPr sz="1800" spc="5" dirty="0">
                          <a:latin typeface="Times New Roman" panose="02020603050405020304" pitchFamily="18" charset="0"/>
                          <a:cs typeface="Times New Roman" panose="02020603050405020304" pitchFamily="18" charset="0"/>
                        </a:rPr>
                        <a:t>kryptingumas</a:t>
                      </a:r>
                      <a:endParaRPr sz="1800" dirty="0">
                        <a:latin typeface="Times New Roman" panose="02020603050405020304" pitchFamily="18" charset="0"/>
                        <a:cs typeface="Times New Roman" panose="02020603050405020304" pitchFamily="18" charset="0"/>
                      </a:endParaRPr>
                    </a:p>
                  </a:txBody>
                  <a:tcPr marL="0" marR="0" marT="1270" marB="0"/>
                </a:tc>
                <a:extLst>
                  <a:ext uri="{0D108BD9-81ED-4DB2-BD59-A6C34878D82A}">
                    <a16:rowId xmlns:a16="http://schemas.microsoft.com/office/drawing/2014/main" val="1431936985"/>
                  </a:ext>
                </a:extLst>
              </a:tr>
              <a:tr h="675302">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Mokykloje</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mano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vaikui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pakanka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būrelių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renginių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3/80,7</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232</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Veiklos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įvykiai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nuotykiai</a:t>
                      </a:r>
                      <a:endParaRPr sz="1800" dirty="0">
                        <a:latin typeface="Times New Roman" panose="02020603050405020304" pitchFamily="18" charset="0"/>
                        <a:cs typeface="Times New Roman" panose="02020603050405020304" pitchFamily="18" charset="0"/>
                      </a:endParaRPr>
                    </a:p>
                  </a:txBody>
                  <a:tcPr marL="0" marR="0" marT="1275" marB="0"/>
                </a:tc>
                <a:extLst>
                  <a:ext uri="{0D108BD9-81ED-4DB2-BD59-A6C34878D82A}">
                    <a16:rowId xmlns:a16="http://schemas.microsoft.com/office/drawing/2014/main" val="2435124609"/>
                  </a:ext>
                </a:extLst>
              </a:tr>
              <a:tr h="580567">
                <a:tc>
                  <a:txBody>
                    <a:bodyPr/>
                    <a:lstStyle/>
                    <a:p>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Mano vaikas mokosi ne tik klasėje, bet ir kitose aplinkose (pvz., mokyklos bibliotekoje, lauke, gamtoje)</a:t>
                      </a:r>
                      <a:endParaRPr lang="en-US" sz="1800" dirty="0">
                        <a:latin typeface="Times New Roman" panose="02020603050405020304" pitchFamily="18" charset="0"/>
                        <a:cs typeface="Times New Roman" panose="02020603050405020304" pitchFamily="18" charset="0"/>
                      </a:endParaRPr>
                    </a:p>
                  </a:txBody>
                  <a:tcPr marL="0" marR="0" marT="3175" marB="0"/>
                </a:tc>
                <a:tc>
                  <a:txBody>
                    <a:bodyPr/>
                    <a:lstStyle/>
                    <a:p>
                      <a:pPr algn="ctr"/>
                      <a:r>
                        <a:rPr lang="en-US" sz="1800" dirty="0" smtClean="0">
                          <a:latin typeface="Times New Roman" panose="02020603050405020304" pitchFamily="18" charset="0"/>
                          <a:cs typeface="Times New Roman" panose="02020603050405020304" pitchFamily="18" charset="0"/>
                        </a:rPr>
                        <a:t>3/81,4</a:t>
                      </a:r>
                      <a:endParaRPr lang="en-US" sz="1800" dirty="0">
                        <a:latin typeface="Times New Roman" panose="02020603050405020304" pitchFamily="18" charset="0"/>
                        <a:cs typeface="Times New Roman" panose="02020603050405020304" pitchFamily="18" charset="0"/>
                      </a:endParaRPr>
                    </a:p>
                  </a:txBody>
                  <a:tcPr marL="0" marR="0" marT="3175" marB="0"/>
                </a:tc>
                <a:tc>
                  <a:txBody>
                    <a:bodyPr/>
                    <a:lstStyle/>
                    <a:p>
                      <a:pPr algn="ctr"/>
                      <a:r>
                        <a:rPr lang="en-US" sz="1800" dirty="0" smtClean="0">
                          <a:latin typeface="Times New Roman" panose="02020603050405020304" pitchFamily="18" charset="0"/>
                          <a:cs typeface="Times New Roman" panose="02020603050405020304" pitchFamily="18" charset="0"/>
                        </a:rPr>
                        <a:t>321</a:t>
                      </a:r>
                      <a:endParaRPr lang="en-US" sz="1800" dirty="0">
                        <a:latin typeface="Times New Roman" panose="02020603050405020304" pitchFamily="18" charset="0"/>
                        <a:cs typeface="Times New Roman" panose="02020603050405020304" pitchFamily="18" charset="0"/>
                      </a:endParaRPr>
                    </a:p>
                  </a:txBody>
                  <a:tcPr marL="0" marR="0" marT="1270" marB="0"/>
                </a:tc>
                <a:tc>
                  <a:txBody>
                    <a:bodyPr/>
                    <a:lstStyle/>
                    <a:p>
                      <a:pPr marL="91440" marR="500380">
                        <a:lnSpc>
                          <a:spcPts val="1480"/>
                        </a:lnSpc>
                      </a:pPr>
                      <a:r>
                        <a:rPr lang="en-US" sz="1800" spc="5" dirty="0" err="1" smtClean="0">
                          <a:latin typeface="Times New Roman" panose="02020603050405020304" pitchFamily="18" charset="0"/>
                          <a:cs typeface="Times New Roman" panose="02020603050405020304" pitchFamily="18" charset="0"/>
                        </a:rPr>
                        <a:t>Mokyklos</a:t>
                      </a:r>
                      <a:r>
                        <a:rPr lang="en-US" sz="1800" spc="35"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teritorijos</a:t>
                      </a:r>
                      <a:r>
                        <a:rPr lang="en-US" sz="1800" spc="4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naudojimas</a:t>
                      </a:r>
                      <a:r>
                        <a:rPr lang="en-US" sz="1800" spc="5" dirty="0" smtClean="0">
                          <a:latin typeface="Times New Roman" panose="02020603050405020304" pitchFamily="18" charset="0"/>
                          <a:cs typeface="Times New Roman" panose="02020603050405020304" pitchFamily="18" charset="0"/>
                        </a:rPr>
                        <a:t> </a:t>
                      </a:r>
                      <a:r>
                        <a:rPr lang="en-US" sz="1800" spc="-260" dirty="0" smtClean="0">
                          <a:latin typeface="Times New Roman" panose="02020603050405020304" pitchFamily="18" charset="0"/>
                          <a:cs typeface="Times New Roman" panose="02020603050405020304" pitchFamily="18" charset="0"/>
                        </a:rPr>
                        <a:t> </a:t>
                      </a:r>
                      <a:r>
                        <a:rPr lang="en-US" sz="1800" spc="5" dirty="0" err="1" smtClean="0">
                          <a:latin typeface="Times New Roman" panose="02020603050405020304" pitchFamily="18" charset="0"/>
                          <a:cs typeface="Times New Roman" panose="02020603050405020304" pitchFamily="18" charset="0"/>
                        </a:rPr>
                        <a:t>ugdymui</a:t>
                      </a:r>
                      <a:endParaRPr lang="en-US" sz="1800" dirty="0">
                        <a:latin typeface="Times New Roman" panose="02020603050405020304" pitchFamily="18" charset="0"/>
                        <a:cs typeface="Times New Roman" panose="02020603050405020304" pitchFamily="18" charset="0"/>
                      </a:endParaRPr>
                    </a:p>
                  </a:txBody>
                  <a:tcPr marL="0" marR="0" marT="1270" marB="0"/>
                </a:tc>
                <a:extLst>
                  <a:ext uri="{0D108BD9-81ED-4DB2-BD59-A6C34878D82A}">
                    <a16:rowId xmlns:a16="http://schemas.microsoft.com/office/drawing/2014/main" val="3220926273"/>
                  </a:ext>
                </a:extLst>
              </a:tr>
              <a:tr h="1012952">
                <a:tc>
                  <a:txBody>
                    <a:bodyPr/>
                    <a:lstStyle/>
                    <a:p>
                      <a:pPr marL="4762" marR="0" lvl="0" indent="0" algn="l" rtl="0">
                        <a:lnSpc>
                          <a:spcPct val="116666"/>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vaikas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mokydamasis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nebijo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klysti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nes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žino</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kad</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mokykla</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mokytojai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suteiks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galimybę</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pasitaisyti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3/82,1</a:t>
                      </a:r>
                      <a:endParaRPr sz="1800" dirty="0">
                        <a:solidFill>
                          <a:schemeClr val="tx1"/>
                        </a:solidFill>
                        <a:latin typeface="Times New Roman" panose="02020603050405020304" pitchFamily="18" charset="0"/>
                        <a:cs typeface="Times New Roman" panose="02020603050405020304" pitchFamily="18" charset="0"/>
                      </a:endParaRPr>
                    </a:p>
                  </a:txBody>
                  <a:tcPr marL="0" marR="0" marT="1275" marB="0"/>
                </a:tc>
                <a:tc>
                  <a:txBody>
                    <a:bodyPr/>
                    <a:lstStyle/>
                    <a:p>
                      <a:pPr marL="53975"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242</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Įsivertinimas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kaip</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savivoka</a:t>
                      </a:r>
                      <a:endParaRPr sz="1800" dirty="0">
                        <a:latin typeface="Times New Roman" panose="02020603050405020304" pitchFamily="18" charset="0"/>
                        <a:cs typeface="Times New Roman" panose="02020603050405020304" pitchFamily="18" charset="0"/>
                      </a:endParaRPr>
                    </a:p>
                  </a:txBody>
                  <a:tcPr marL="0" marR="0" marT="1275" marB="0"/>
                </a:tc>
                <a:extLst>
                  <a:ext uri="{0D108BD9-81ED-4DB2-BD59-A6C34878D82A}">
                    <a16:rowId xmlns:a16="http://schemas.microsoft.com/office/drawing/2014/main" val="1663244446"/>
                  </a:ext>
                </a:extLst>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240977" y="736923"/>
            <a:ext cx="2438724" cy="6014085"/>
            <a:chOff x="0" y="772668"/>
            <a:chExt cx="3052572" cy="6014085"/>
          </a:xfrm>
        </p:grpSpPr>
        <p:sp>
          <p:nvSpPr>
            <p:cNvPr id="3" name="object 3"/>
            <p:cNvSpPr/>
            <p:nvPr/>
          </p:nvSpPr>
          <p:spPr>
            <a:xfrm>
              <a:off x="0" y="772668"/>
              <a:ext cx="1766570" cy="6014085"/>
            </a:xfrm>
            <a:custGeom>
              <a:avLst/>
              <a:gdLst/>
              <a:ahLst/>
              <a:cxnLst/>
              <a:rect l="l" t="t" r="r" b="b"/>
              <a:pathLst>
                <a:path w="1766570" h="6014084">
                  <a:moveTo>
                    <a:pt x="1766316" y="6013703"/>
                  </a:moveTo>
                  <a:lnTo>
                    <a:pt x="0" y="6013703"/>
                  </a:lnTo>
                  <a:lnTo>
                    <a:pt x="0" y="0"/>
                  </a:lnTo>
                  <a:lnTo>
                    <a:pt x="1766316" y="0"/>
                  </a:lnTo>
                  <a:lnTo>
                    <a:pt x="1766316" y="6013703"/>
                  </a:lnTo>
                  <a:close/>
                </a:path>
              </a:pathLst>
            </a:custGeom>
            <a:solidFill>
              <a:srgbClr val="7E7E7E"/>
            </a:solidFill>
          </p:spPr>
          <p:txBody>
            <a:bodyPr wrap="square" lIns="0" tIns="0" rIns="0" bIns="0" rtlCol="0"/>
            <a:lstStyle/>
            <a:p>
              <a:endParaRPr/>
            </a:p>
          </p:txBody>
        </p:sp>
        <p:pic>
          <p:nvPicPr>
            <p:cNvPr id="4" name="object 4"/>
            <p:cNvPicPr/>
            <p:nvPr/>
          </p:nvPicPr>
          <p:blipFill>
            <a:blip r:embed="rId2" cstate="print"/>
            <a:stretch>
              <a:fillRect/>
            </a:stretch>
          </p:blipFill>
          <p:spPr>
            <a:xfrm>
              <a:off x="484632" y="2516124"/>
              <a:ext cx="2567940" cy="2063046"/>
            </a:xfrm>
            <a:prstGeom prst="rect">
              <a:avLst/>
            </a:prstGeom>
          </p:spPr>
        </p:pic>
      </p:grpSp>
      <p:sp>
        <p:nvSpPr>
          <p:cNvPr id="5" name="object 5"/>
          <p:cNvSpPr txBox="1"/>
          <p:nvPr/>
        </p:nvSpPr>
        <p:spPr>
          <a:xfrm>
            <a:off x="1118267" y="3169002"/>
            <a:ext cx="1243965" cy="685800"/>
          </a:xfrm>
          <a:prstGeom prst="rect">
            <a:avLst/>
          </a:prstGeom>
        </p:spPr>
        <p:txBody>
          <a:bodyPr vert="horz" wrap="square" lIns="0" tIns="52069" rIns="0" bIns="0" rtlCol="0">
            <a:spAutoFit/>
          </a:bodyPr>
          <a:lstStyle/>
          <a:p>
            <a:pPr marL="12700" marR="5080" indent="51435">
              <a:lnSpc>
                <a:spcPts val="2460"/>
              </a:lnSpc>
              <a:spcBef>
                <a:spcPts val="409"/>
              </a:spcBef>
            </a:pPr>
            <a:r>
              <a:rPr sz="2250" spc="-10" dirty="0">
                <a:solidFill>
                  <a:srgbClr val="FFFFFF"/>
                </a:solidFill>
                <a:latin typeface="Calibri"/>
                <a:cs typeface="Calibri"/>
              </a:rPr>
              <a:t>Mokytojų </a:t>
            </a:r>
            <a:r>
              <a:rPr sz="2250" spc="-495" dirty="0">
                <a:solidFill>
                  <a:srgbClr val="FFFFFF"/>
                </a:solidFill>
                <a:latin typeface="Calibri"/>
                <a:cs typeface="Calibri"/>
              </a:rPr>
              <a:t> </a:t>
            </a:r>
            <a:r>
              <a:rPr sz="2250" spc="-40" dirty="0">
                <a:solidFill>
                  <a:srgbClr val="FFFFFF"/>
                </a:solidFill>
                <a:latin typeface="Calibri"/>
                <a:cs typeface="Calibri"/>
              </a:rPr>
              <a:t>v</a:t>
            </a:r>
            <a:r>
              <a:rPr sz="2250" spc="15" dirty="0">
                <a:solidFill>
                  <a:srgbClr val="FFFFFF"/>
                </a:solidFill>
                <a:latin typeface="Calibri"/>
                <a:cs typeface="Calibri"/>
              </a:rPr>
              <a:t>e</a:t>
            </a:r>
            <a:r>
              <a:rPr sz="2250" spc="-15" dirty="0">
                <a:solidFill>
                  <a:srgbClr val="FFFFFF"/>
                </a:solidFill>
                <a:latin typeface="Calibri"/>
                <a:cs typeface="Calibri"/>
              </a:rPr>
              <a:t>r</a:t>
            </a:r>
            <a:r>
              <a:rPr sz="2250" spc="-5" dirty="0">
                <a:solidFill>
                  <a:srgbClr val="FFFFFF"/>
                </a:solidFill>
                <a:latin typeface="Calibri"/>
                <a:cs typeface="Calibri"/>
              </a:rPr>
              <a:t>t</a:t>
            </a:r>
            <a:r>
              <a:rPr sz="2250" spc="-20" dirty="0">
                <a:solidFill>
                  <a:srgbClr val="FFFFFF"/>
                </a:solidFill>
                <a:latin typeface="Calibri"/>
                <a:cs typeface="Calibri"/>
              </a:rPr>
              <a:t>i</a:t>
            </a:r>
            <a:r>
              <a:rPr sz="2250" dirty="0">
                <a:solidFill>
                  <a:srgbClr val="FFFFFF"/>
                </a:solidFill>
                <a:latin typeface="Calibri"/>
                <a:cs typeface="Calibri"/>
              </a:rPr>
              <a:t>n</a:t>
            </a:r>
            <a:r>
              <a:rPr sz="2250" spc="-20" dirty="0">
                <a:solidFill>
                  <a:srgbClr val="FFFFFF"/>
                </a:solidFill>
                <a:latin typeface="Calibri"/>
                <a:cs typeface="Calibri"/>
              </a:rPr>
              <a:t>i</a:t>
            </a:r>
            <a:r>
              <a:rPr sz="2250" dirty="0">
                <a:solidFill>
                  <a:srgbClr val="FFFFFF"/>
                </a:solidFill>
                <a:latin typeface="Calibri"/>
                <a:cs typeface="Calibri"/>
              </a:rPr>
              <a:t>m</a:t>
            </a:r>
            <a:r>
              <a:rPr sz="2250" spc="-10" dirty="0">
                <a:solidFill>
                  <a:srgbClr val="FFFFFF"/>
                </a:solidFill>
                <a:latin typeface="Calibri"/>
                <a:cs typeface="Calibri"/>
              </a:rPr>
              <a:t>a</a:t>
            </a:r>
            <a:r>
              <a:rPr sz="2250" dirty="0">
                <a:solidFill>
                  <a:srgbClr val="FFFFFF"/>
                </a:solidFill>
                <a:latin typeface="Calibri"/>
                <a:cs typeface="Calibri"/>
              </a:rPr>
              <a:t>s</a:t>
            </a:r>
            <a:endParaRPr sz="2250" dirty="0">
              <a:latin typeface="Calibri"/>
              <a:cs typeface="Calibri"/>
            </a:endParaRPr>
          </a:p>
        </p:txBody>
      </p:sp>
      <p:sp>
        <p:nvSpPr>
          <p:cNvPr id="12" name="object 12"/>
          <p:cNvSpPr txBox="1">
            <a:spLocks noGrp="1"/>
          </p:cNvSpPr>
          <p:nvPr>
            <p:ph type="title"/>
          </p:nvPr>
        </p:nvSpPr>
        <p:spPr>
          <a:xfrm>
            <a:off x="3267005" y="538792"/>
            <a:ext cx="6818630" cy="396262"/>
          </a:xfrm>
          <a:prstGeom prst="rect">
            <a:avLst/>
          </a:prstGeom>
          <a:solidFill>
            <a:srgbClr val="262626"/>
          </a:solidFill>
        </p:spPr>
        <p:txBody>
          <a:bodyPr vert="horz" wrap="square" lIns="0" tIns="19050" rIns="0" bIns="0" rtlCol="0">
            <a:spAutoFit/>
          </a:bodyPr>
          <a:lstStyle/>
          <a:p>
            <a:pPr algn="ctr">
              <a:lnSpc>
                <a:spcPct val="100000"/>
              </a:lnSpc>
              <a:spcBef>
                <a:spcPts val="150"/>
              </a:spcBef>
            </a:pPr>
            <a:r>
              <a:rPr lang="pl-PL" sz="2450" spc="-20" dirty="0" err="1" smtClean="0"/>
              <a:t>Auk</a:t>
            </a:r>
            <a:r>
              <a:rPr lang="lt-LT" sz="2450" spc="-20" dirty="0" err="1" smtClean="0"/>
              <a:t>ščiausios</a:t>
            </a:r>
            <a:r>
              <a:rPr lang="lt-LT" sz="2450" spc="-20" dirty="0" smtClean="0"/>
              <a:t> </a:t>
            </a:r>
            <a:r>
              <a:rPr sz="2450" spc="-20" dirty="0" err="1" smtClean="0"/>
              <a:t>vertės</a:t>
            </a:r>
            <a:endParaRPr sz="2450" dirty="0"/>
          </a:p>
        </p:txBody>
      </p:sp>
      <p:graphicFrame>
        <p:nvGraphicFramePr>
          <p:cNvPr id="7" name="Lentelė 6"/>
          <p:cNvGraphicFramePr>
            <a:graphicFrameLocks noGrp="1"/>
          </p:cNvGraphicFramePr>
          <p:nvPr>
            <p:extLst>
              <p:ext uri="{D42A27DB-BD31-4B8C-83A1-F6EECF244321}">
                <p14:modId xmlns:p14="http://schemas.microsoft.com/office/powerpoint/2010/main" val="1702539828"/>
              </p:ext>
            </p:extLst>
          </p:nvPr>
        </p:nvGraphicFramePr>
        <p:xfrm>
          <a:off x="2646681" y="1343025"/>
          <a:ext cx="7844719" cy="5720455"/>
        </p:xfrm>
        <a:graphic>
          <a:graphicData uri="http://schemas.openxmlformats.org/drawingml/2006/table">
            <a:tbl>
              <a:tblPr firstRow="1" bandRow="1">
                <a:tableStyleId>{00A15C55-8517-42AA-B614-E9B94910E393}</a:tableStyleId>
              </a:tblPr>
              <a:tblGrid>
                <a:gridCol w="4353502">
                  <a:extLst>
                    <a:ext uri="{9D8B030D-6E8A-4147-A177-3AD203B41FA5}">
                      <a16:colId xmlns:a16="http://schemas.microsoft.com/office/drawing/2014/main" val="2586308222"/>
                    </a:ext>
                  </a:extLst>
                </a:gridCol>
                <a:gridCol w="854375">
                  <a:extLst>
                    <a:ext uri="{9D8B030D-6E8A-4147-A177-3AD203B41FA5}">
                      <a16:colId xmlns:a16="http://schemas.microsoft.com/office/drawing/2014/main" val="474745168"/>
                    </a:ext>
                  </a:extLst>
                </a:gridCol>
                <a:gridCol w="932046">
                  <a:extLst>
                    <a:ext uri="{9D8B030D-6E8A-4147-A177-3AD203B41FA5}">
                      <a16:colId xmlns:a16="http://schemas.microsoft.com/office/drawing/2014/main" val="1147411877"/>
                    </a:ext>
                  </a:extLst>
                </a:gridCol>
                <a:gridCol w="1704796">
                  <a:extLst>
                    <a:ext uri="{9D8B030D-6E8A-4147-A177-3AD203B41FA5}">
                      <a16:colId xmlns:a16="http://schemas.microsoft.com/office/drawing/2014/main" val="3380499176"/>
                    </a:ext>
                  </a:extLst>
                </a:gridCol>
              </a:tblGrid>
              <a:tr h="737567">
                <a:tc>
                  <a:txBody>
                    <a:bodyPr/>
                    <a:lstStyle/>
                    <a:p>
                      <a:pPr algn="ctr"/>
                      <a:r>
                        <a:rPr lang="lt-LT" sz="2000" dirty="0" smtClean="0"/>
                        <a:t>Teiginys</a:t>
                      </a:r>
                      <a:endParaRPr lang="en-US" sz="2000" dirty="0"/>
                    </a:p>
                  </a:txBody>
                  <a:tcPr/>
                </a:tc>
                <a:tc>
                  <a:txBody>
                    <a:bodyPr/>
                    <a:lstStyle/>
                    <a:p>
                      <a:pPr algn="ctr"/>
                      <a:r>
                        <a:rPr lang="lt-LT" sz="2000" dirty="0" smtClean="0"/>
                        <a:t>Lygis/ </a:t>
                      </a:r>
                    </a:p>
                    <a:p>
                      <a:pPr algn="ctr"/>
                      <a:r>
                        <a:rPr lang="pl-PL" sz="2000" dirty="0" smtClean="0"/>
                        <a:t>%</a:t>
                      </a:r>
                      <a:endParaRPr lang="en-US" sz="2000" dirty="0"/>
                    </a:p>
                  </a:txBody>
                  <a:tcPr/>
                </a:tc>
                <a:tc>
                  <a:txBody>
                    <a:bodyPr/>
                    <a:lstStyle/>
                    <a:p>
                      <a:pPr algn="ctr"/>
                      <a:r>
                        <a:rPr lang="lt-LT" sz="1600" dirty="0" smtClean="0"/>
                        <a:t>Rodiklis</a:t>
                      </a:r>
                      <a:endParaRPr lang="en-US" sz="1600" dirty="0"/>
                    </a:p>
                  </a:txBody>
                  <a:tcPr/>
                </a:tc>
                <a:tc>
                  <a:txBody>
                    <a:bodyPr/>
                    <a:lstStyle/>
                    <a:p>
                      <a:pPr algn="ctr"/>
                      <a:r>
                        <a:rPr lang="lt-LT" sz="2000" dirty="0" smtClean="0"/>
                        <a:t>Raktinis žodis</a:t>
                      </a:r>
                      <a:endParaRPr lang="en-US" sz="2000" dirty="0"/>
                    </a:p>
                  </a:txBody>
                  <a:tcPr/>
                </a:tc>
                <a:extLst>
                  <a:ext uri="{0D108BD9-81ED-4DB2-BD59-A6C34878D82A}">
                    <a16:rowId xmlns:a16="http://schemas.microsoft.com/office/drawing/2014/main" val="2442234498"/>
                  </a:ext>
                </a:extLst>
              </a:tr>
              <a:tr h="577226">
                <a:tc>
                  <a:txBody>
                    <a:bodyPr/>
                    <a:lstStyle/>
                    <a:p>
                      <a:pPr marL="4762" marR="0" lvl="0" indent="0" algn="l" rtl="0">
                        <a:lnSpc>
                          <a:spcPct val="116666"/>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Mokyklos ugdymo plane yra aptarta / numatyta galimybė organizuoti integruotas  pamokas, projektus ir kitas netradicines veiklas, kurios padeda siekti išsikeltų ugdymo tikslų.</a:t>
                      </a:r>
                      <a:endParaRPr lang="lt-LT" sz="1800" noProof="0" dirty="0">
                        <a:solidFill>
                          <a:srgbClr val="9900FF"/>
                        </a:solidFill>
                        <a:latin typeface="Times New Roman" panose="02020603050405020304" pitchFamily="18" charset="0"/>
                        <a:cs typeface="Times New Roman" panose="02020603050405020304" pitchFamily="18" charset="0"/>
                      </a:endParaRPr>
                    </a:p>
                  </a:txBody>
                  <a:tcPr marL="0" marR="0" marT="3175" marB="0"/>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100</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0"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212</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161925" marR="0" lvl="0" indent="0" algn="l" rtl="0">
                        <a:lnSpc>
                          <a:spcPct val="100000"/>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Planų naudingumas</a:t>
                      </a:r>
                      <a:endParaRPr lang="lt-LT" sz="1800" noProof="0" dirty="0">
                        <a:latin typeface="Times New Roman" panose="02020603050405020304" pitchFamily="18" charset="0"/>
                        <a:cs typeface="Times New Roman" panose="02020603050405020304" pitchFamily="18" charset="0"/>
                      </a:endParaRPr>
                    </a:p>
                  </a:txBody>
                  <a:tcPr marL="0" marR="0" marT="1275" marB="0"/>
                </a:tc>
                <a:extLst>
                  <a:ext uri="{0D108BD9-81ED-4DB2-BD59-A6C34878D82A}">
                    <a16:rowId xmlns:a16="http://schemas.microsoft.com/office/drawing/2014/main" val="225812073"/>
                  </a:ext>
                </a:extLst>
              </a:tr>
              <a:tr h="577226">
                <a:tc>
                  <a:txBody>
                    <a:bodyPr/>
                    <a:lstStyle/>
                    <a:p>
                      <a:pPr marL="7620" indent="0" algn="just">
                        <a:lnSpc>
                          <a:spcPct val="100000"/>
                        </a:lnSpc>
                        <a:spcBef>
                          <a:spcPts val="25"/>
                        </a:spcBef>
                        <a:buFont typeface="+mj-lt"/>
                        <a:buNone/>
                        <a:tabLst>
                          <a:tab pos="367665" algn="l"/>
                        </a:tabLst>
                      </a:pPr>
                      <a:r>
                        <a:rPr lang="lt-LT" sz="1800" b="0" i="0" dirty="0" smtClean="0">
                          <a:solidFill>
                            <a:schemeClr val="tx1"/>
                          </a:solidFill>
                          <a:effectLst/>
                          <a:latin typeface="Times New Roman" panose="02020603050405020304" pitchFamily="18" charset="0"/>
                          <a:ea typeface="+mn-ea"/>
                          <a:cs typeface="Times New Roman" panose="02020603050405020304" pitchFamily="18" charset="0"/>
                        </a:rPr>
                        <a:t>Estetiškumas (mokyklos interjeras estetiškas. Įvairių paskirčių erdvės skatina mokytis, bendrauti ir ilsėtis).</a:t>
                      </a:r>
                      <a:endParaRPr sz="1800" dirty="0">
                        <a:latin typeface="Times New Roman" panose="02020603050405020304" pitchFamily="18" charset="0"/>
                        <a:cs typeface="Times New Roman" panose="02020603050405020304" pitchFamily="18" charset="0"/>
                      </a:endParaRPr>
                    </a:p>
                  </a:txBody>
                  <a:tcPr marL="0" marR="0" marT="3175" marB="0"/>
                </a:tc>
                <a:tc>
                  <a:txBody>
                    <a:bodyPr/>
                    <a:lstStyle/>
                    <a:p>
                      <a:pPr marL="294640" algn="ctr">
                        <a:lnSpc>
                          <a:spcPct val="100000"/>
                        </a:lnSpc>
                        <a:spcBef>
                          <a:spcPts val="25"/>
                        </a:spcBef>
                      </a:pPr>
                      <a:r>
                        <a:rPr lang="lt-LT" sz="1800" spc="10" dirty="0" smtClean="0">
                          <a:latin typeface="Times New Roman" panose="02020603050405020304" pitchFamily="18" charset="0"/>
                          <a:cs typeface="Times New Roman" panose="02020603050405020304" pitchFamily="18" charset="0"/>
                        </a:rPr>
                        <a:t>4/100</a:t>
                      </a:r>
                      <a:endParaRPr sz="1800" dirty="0">
                        <a:latin typeface="Times New Roman" panose="02020603050405020304" pitchFamily="18" charset="0"/>
                        <a:cs typeface="Times New Roman" panose="02020603050405020304" pitchFamily="18" charset="0"/>
                      </a:endParaRPr>
                    </a:p>
                  </a:txBody>
                  <a:tcPr marL="0" marR="0" marT="3175" marB="0"/>
                </a:tc>
                <a:tc>
                  <a:txBody>
                    <a:bodyPr/>
                    <a:lstStyle/>
                    <a:p>
                      <a:pPr marR="155575" algn="ctr">
                        <a:lnSpc>
                          <a:spcPct val="100000"/>
                        </a:lnSpc>
                        <a:spcBef>
                          <a:spcPts val="10"/>
                        </a:spcBef>
                      </a:pPr>
                      <a:r>
                        <a:rPr sz="1800" spc="10" dirty="0" smtClean="0">
                          <a:latin typeface="Times New Roman" panose="02020603050405020304" pitchFamily="18" charset="0"/>
                          <a:cs typeface="Times New Roman" panose="02020603050405020304" pitchFamily="18" charset="0"/>
                        </a:rPr>
                        <a:t>31</a:t>
                      </a:r>
                      <a:r>
                        <a:rPr lang="lt-LT" sz="1800" spc="10" dirty="0" smtClean="0">
                          <a:latin typeface="Times New Roman" panose="02020603050405020304" pitchFamily="18" charset="0"/>
                          <a:cs typeface="Times New Roman" panose="02020603050405020304" pitchFamily="18" charset="0"/>
                        </a:rPr>
                        <a:t>2</a:t>
                      </a:r>
                      <a:endParaRPr sz="1800" dirty="0">
                        <a:latin typeface="Times New Roman" panose="02020603050405020304" pitchFamily="18" charset="0"/>
                        <a:cs typeface="Times New Roman" panose="02020603050405020304" pitchFamily="18" charset="0"/>
                      </a:endParaRPr>
                    </a:p>
                  </a:txBody>
                  <a:tcPr marL="0" marR="0" marT="1270" marB="0"/>
                </a:tc>
                <a:tc>
                  <a:txBody>
                    <a:bodyPr/>
                    <a:lstStyle/>
                    <a:p>
                      <a:pPr marL="163195" algn="l">
                        <a:lnSpc>
                          <a:spcPct val="100000"/>
                        </a:lnSpc>
                        <a:spcBef>
                          <a:spcPts val="10"/>
                        </a:spcBef>
                      </a:pPr>
                      <a:r>
                        <a:rPr lang="lt-LT" sz="1800" spc="5" dirty="0" smtClean="0">
                          <a:latin typeface="Times New Roman" panose="02020603050405020304" pitchFamily="18" charset="0"/>
                          <a:cs typeface="Times New Roman" panose="02020603050405020304" pitchFamily="18" charset="0"/>
                        </a:rPr>
                        <a:t>Estetiškumas</a:t>
                      </a:r>
                      <a:endParaRPr sz="1800" dirty="0">
                        <a:latin typeface="Times New Roman" panose="02020603050405020304" pitchFamily="18" charset="0"/>
                        <a:cs typeface="Times New Roman" panose="02020603050405020304" pitchFamily="18" charset="0"/>
                      </a:endParaRPr>
                    </a:p>
                  </a:txBody>
                  <a:tcPr marL="0" marR="0" marT="1270" marB="0"/>
                </a:tc>
                <a:extLst>
                  <a:ext uri="{0D108BD9-81ED-4DB2-BD59-A6C34878D82A}">
                    <a16:rowId xmlns:a16="http://schemas.microsoft.com/office/drawing/2014/main" val="1431936985"/>
                  </a:ext>
                </a:extLst>
              </a:tr>
              <a:tr h="675302">
                <a:tc>
                  <a:txBody>
                    <a:bodyPr/>
                    <a:lstStyle/>
                    <a:p>
                      <a:pPr marL="7620">
                        <a:lnSpc>
                          <a:spcPct val="100000"/>
                        </a:lnSpc>
                        <a:spcBef>
                          <a:spcPts val="25"/>
                        </a:spcBef>
                        <a:tabLst>
                          <a:tab pos="403860" algn="l"/>
                        </a:tabLst>
                      </a:pPr>
                      <a:r>
                        <a:rPr lang="lt-LT" sz="1800" spc="5" baseline="0" noProof="0" dirty="0" smtClean="0">
                          <a:latin typeface="Times New Roman" panose="02020603050405020304" pitchFamily="18" charset="0"/>
                          <a:cs typeface="Times New Roman" panose="02020603050405020304" pitchFamily="18" charset="0"/>
                        </a:rPr>
                        <a:t>Mokyklos</a:t>
                      </a:r>
                      <a:r>
                        <a:rPr lang="pl-PL" sz="1800" spc="5" baseline="0" noProof="0" dirty="0" smtClean="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vizija</a:t>
                      </a:r>
                      <a:r>
                        <a:rPr lang="en-US" sz="180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orientuota</a:t>
                      </a:r>
                      <a:r>
                        <a:rPr lang="en-US" sz="1800" dirty="0" smtClean="0">
                          <a:latin typeface="Times New Roman" panose="02020603050405020304" pitchFamily="18" charset="0"/>
                          <a:cs typeface="Times New Roman" panose="02020603050405020304" pitchFamily="18" charset="0"/>
                        </a:rPr>
                        <a:t> į </a:t>
                      </a:r>
                      <a:r>
                        <a:rPr lang="lt-LT" sz="1800" noProof="0" dirty="0" smtClean="0">
                          <a:latin typeface="Times New Roman" panose="02020603050405020304" pitchFamily="18" charset="0"/>
                          <a:cs typeface="Times New Roman" panose="02020603050405020304" pitchFamily="18" charset="0"/>
                        </a:rPr>
                        <a:t>ateities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iššūkius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švietimui</a:t>
                      </a:r>
                      <a:r>
                        <a:rPr lang="pl-PL" sz="1800" dirty="0" smtClean="0">
                          <a:latin typeface="Times New Roman" panose="02020603050405020304" pitchFamily="18" charset="0"/>
                          <a:cs typeface="Times New Roman" panose="02020603050405020304" pitchFamily="18" charset="0"/>
                        </a:rPr>
                        <a:t>. </a:t>
                      </a:r>
                      <a:endParaRPr lang="lt-LT" sz="1800" noProof="0" dirty="0">
                        <a:latin typeface="Times New Roman" panose="02020603050405020304" pitchFamily="18" charset="0"/>
                        <a:cs typeface="Times New Roman" panose="02020603050405020304" pitchFamily="18" charset="0"/>
                      </a:endParaRPr>
                    </a:p>
                  </a:txBody>
                  <a:tcPr marL="0" marR="0" marT="3175" marB="0"/>
                </a:tc>
                <a:tc>
                  <a:txBody>
                    <a:bodyPr/>
                    <a:lstStyle/>
                    <a:p>
                      <a:pPr marR="75565" algn="ctr">
                        <a:lnSpc>
                          <a:spcPct val="100000"/>
                        </a:lnSpc>
                        <a:spcBef>
                          <a:spcPts val="25"/>
                        </a:spcBef>
                      </a:pPr>
                      <a:r>
                        <a:rPr lang="pl-PL" sz="1800" noProof="0" dirty="0" smtClean="0">
                          <a:latin typeface="Times New Roman" panose="02020603050405020304" pitchFamily="18" charset="0"/>
                          <a:cs typeface="Times New Roman" panose="02020603050405020304" pitchFamily="18" charset="0"/>
                        </a:rPr>
                        <a:t>4/100</a:t>
                      </a:r>
                      <a:endParaRPr lang="lt-LT" sz="1800" noProof="0" dirty="0">
                        <a:latin typeface="Times New Roman" panose="02020603050405020304" pitchFamily="18" charset="0"/>
                        <a:cs typeface="Times New Roman" panose="02020603050405020304" pitchFamily="18" charset="0"/>
                      </a:endParaRPr>
                    </a:p>
                  </a:txBody>
                  <a:tcPr marL="0" marR="0" marT="3175" marB="0"/>
                </a:tc>
                <a:tc>
                  <a:txBody>
                    <a:bodyPr/>
                    <a:lstStyle/>
                    <a:p>
                      <a:pPr marL="52705" algn="ctr">
                        <a:lnSpc>
                          <a:spcPct val="100000"/>
                        </a:lnSpc>
                        <a:spcBef>
                          <a:spcPts val="25"/>
                        </a:spcBef>
                      </a:pPr>
                      <a:r>
                        <a:rPr lang="pl-PL" sz="1800" noProof="0" dirty="0" smtClean="0">
                          <a:latin typeface="Times New Roman" panose="02020603050405020304" pitchFamily="18" charset="0"/>
                          <a:cs typeface="Times New Roman" panose="02020603050405020304" pitchFamily="18" charset="0"/>
                        </a:rPr>
                        <a:t>411</a:t>
                      </a:r>
                      <a:endParaRPr lang="lt-LT" sz="1800" noProof="0" dirty="0">
                        <a:latin typeface="Times New Roman" panose="02020603050405020304" pitchFamily="18" charset="0"/>
                        <a:cs typeface="Times New Roman" panose="02020603050405020304" pitchFamily="18" charset="0"/>
                      </a:endParaRPr>
                    </a:p>
                  </a:txBody>
                  <a:tcPr marL="0" marR="0" marT="3175" marB="0"/>
                </a:tc>
                <a:tc>
                  <a:txBody>
                    <a:bodyPr/>
                    <a:lstStyle/>
                    <a:p>
                      <a:pPr marL="91440" marR="0" indent="0" algn="l" defTabSz="914400" eaLnBrk="1" fontAlgn="auto" latinLnBrk="0" hangingPunct="1">
                        <a:lnSpc>
                          <a:spcPct val="100000"/>
                        </a:lnSpc>
                        <a:spcBef>
                          <a:spcPts val="25"/>
                        </a:spcBef>
                        <a:spcAft>
                          <a:spcPts val="0"/>
                        </a:spcAft>
                        <a:buClrTx/>
                        <a:buSzTx/>
                        <a:buFontTx/>
                        <a:buNone/>
                        <a:tabLst/>
                        <a:defRPr/>
                      </a:pPr>
                      <a:r>
                        <a:rPr lang="lt-LT" sz="1800" noProof="0" dirty="0" smtClean="0">
                          <a:latin typeface="Times New Roman" panose="02020603050405020304" pitchFamily="18" charset="0"/>
                          <a:cs typeface="Times New Roman" panose="02020603050405020304" pitchFamily="18" charset="0"/>
                        </a:rPr>
                        <a:t>Vizijos</a:t>
                      </a:r>
                      <a:r>
                        <a:rPr lang="lt-LT" sz="1800" spc="30"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bendrumas</a:t>
                      </a:r>
                      <a:endParaRPr lang="lt-LT" sz="1800" noProof="0" dirty="0" smtClean="0">
                        <a:latin typeface="Times New Roman" panose="02020603050405020304" pitchFamily="18" charset="0"/>
                        <a:cs typeface="Times New Roman" panose="02020603050405020304" pitchFamily="18" charset="0"/>
                      </a:endParaRPr>
                    </a:p>
                  </a:txBody>
                  <a:tcPr marL="0" marR="0" marT="3175" marB="0"/>
                </a:tc>
                <a:extLst>
                  <a:ext uri="{0D108BD9-81ED-4DB2-BD59-A6C34878D82A}">
                    <a16:rowId xmlns:a16="http://schemas.microsoft.com/office/drawing/2014/main" val="2435124609"/>
                  </a:ext>
                </a:extLst>
              </a:tr>
              <a:tr h="580567">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lt-LT" sz="1800" spc="5" noProof="0" dirty="0" smtClean="0">
                          <a:latin typeface="Times New Roman" panose="02020603050405020304" pitchFamily="18" charset="0"/>
                          <a:cs typeface="Times New Roman" panose="02020603050405020304" pitchFamily="18" charset="0"/>
                        </a:rPr>
                        <a:t>Mokykloje</a:t>
                      </a:r>
                      <a:r>
                        <a:rPr lang="lt-LT" sz="1800" spc="60"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veikla</a:t>
                      </a:r>
                      <a:r>
                        <a:rPr lang="lt-LT" sz="1800" spc="50" noProof="0" dirty="0" smtClean="0">
                          <a:latin typeface="Times New Roman" panose="02020603050405020304" pitchFamily="18" charset="0"/>
                          <a:cs typeface="Times New Roman" panose="02020603050405020304" pitchFamily="18" charset="0"/>
                        </a:rPr>
                        <a:t> </a:t>
                      </a:r>
                      <a:r>
                        <a:rPr lang="lt-LT" sz="1800" noProof="0" dirty="0" smtClean="0">
                          <a:latin typeface="Times New Roman" panose="02020603050405020304" pitchFamily="18" charset="0"/>
                          <a:cs typeface="Times New Roman" panose="02020603050405020304" pitchFamily="18" charset="0"/>
                        </a:rPr>
                        <a:t>yra</a:t>
                      </a:r>
                      <a:r>
                        <a:rPr lang="lt-LT" sz="1800" spc="15"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tobulinama</a:t>
                      </a:r>
                      <a:r>
                        <a:rPr lang="lt-LT" sz="1800" spc="4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nuolat</a:t>
                      </a:r>
                      <a:r>
                        <a:rPr lang="lt-LT" sz="1800" spc="3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įvedant</a:t>
                      </a:r>
                      <a:r>
                        <a:rPr lang="lt-LT" sz="1800" spc="3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naujoves,</a:t>
                      </a:r>
                      <a:r>
                        <a:rPr lang="lt-LT" sz="1800" spc="10"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mokiniams</a:t>
                      </a:r>
                      <a:r>
                        <a:rPr lang="lt-LT" sz="1800" spc="50" noProof="0" dirty="0" smtClean="0">
                          <a:latin typeface="Times New Roman" panose="02020603050405020304" pitchFamily="18" charset="0"/>
                          <a:cs typeface="Times New Roman" panose="02020603050405020304" pitchFamily="18" charset="0"/>
                        </a:rPr>
                        <a:t> </a:t>
                      </a:r>
                      <a:r>
                        <a:rPr lang="lt-LT" sz="1800" spc="10" noProof="0" dirty="0" smtClean="0">
                          <a:latin typeface="Times New Roman" panose="02020603050405020304" pitchFamily="18" charset="0"/>
                          <a:cs typeface="Times New Roman" panose="02020603050405020304" pitchFamily="18" charset="0"/>
                        </a:rPr>
                        <a:t>įdomesnes </a:t>
                      </a:r>
                      <a:r>
                        <a:rPr lang="lt-LT" sz="1800" spc="-254" noProof="0" dirty="0" smtClean="0">
                          <a:latin typeface="Times New Roman" panose="02020603050405020304" pitchFamily="18" charset="0"/>
                          <a:cs typeface="Times New Roman" panose="02020603050405020304" pitchFamily="18" charset="0"/>
                        </a:rPr>
                        <a:t> </a:t>
                      </a:r>
                      <a:r>
                        <a:rPr lang="lt-LT" sz="1800" spc="5" noProof="0" dirty="0" smtClean="0">
                          <a:latin typeface="Times New Roman" panose="02020603050405020304" pitchFamily="18" charset="0"/>
                          <a:cs typeface="Times New Roman" panose="02020603050405020304" pitchFamily="18" charset="0"/>
                        </a:rPr>
                        <a:t>veiklas.</a:t>
                      </a:r>
                      <a:endParaRPr lang="lt-LT" sz="1800" noProof="0" dirty="0" smtClean="0">
                        <a:latin typeface="Times New Roman" panose="02020603050405020304" pitchFamily="18" charset="0"/>
                        <a:cs typeface="Times New Roman" panose="02020603050405020304" pitchFamily="18" charset="0"/>
                      </a:endParaRPr>
                    </a:p>
                    <a:p>
                      <a:endParaRPr lang="en-US" sz="1800" dirty="0">
                        <a:latin typeface="Times New Roman" panose="02020603050405020304" pitchFamily="18" charset="0"/>
                        <a:cs typeface="Times New Roman" panose="02020603050405020304" pitchFamily="18" charset="0"/>
                      </a:endParaRPr>
                    </a:p>
                  </a:txBody>
                  <a:tcPr marL="0" marR="0" marT="0" marB="0"/>
                </a:tc>
                <a:tc>
                  <a:txBody>
                    <a:bodyPr/>
                    <a:lstStyle/>
                    <a:p>
                      <a:pPr algn="ctr"/>
                      <a:r>
                        <a:rPr lang="pl-PL" sz="1800" dirty="0" smtClean="0">
                          <a:latin typeface="Times New Roman" panose="02020603050405020304" pitchFamily="18" charset="0"/>
                          <a:cs typeface="Times New Roman" panose="02020603050405020304" pitchFamily="18" charset="0"/>
                        </a:rPr>
                        <a:t>4/100</a:t>
                      </a:r>
                      <a:endParaRPr lang="en-US" sz="1800" dirty="0">
                        <a:latin typeface="Times New Roman" panose="02020603050405020304" pitchFamily="18" charset="0"/>
                        <a:cs typeface="Times New Roman" panose="02020603050405020304" pitchFamily="18" charset="0"/>
                      </a:endParaRPr>
                    </a:p>
                  </a:txBody>
                  <a:tcPr marL="0" marR="0" marT="1275" marB="0"/>
                </a:tc>
                <a:tc>
                  <a:txBody>
                    <a:bodyPr/>
                    <a:lstStyle/>
                    <a:p>
                      <a:pPr algn="ctr"/>
                      <a:r>
                        <a:rPr lang="pl-PL" sz="1800" dirty="0" smtClean="0">
                          <a:latin typeface="Times New Roman" panose="02020603050405020304" pitchFamily="18" charset="0"/>
                          <a:cs typeface="Times New Roman" panose="02020603050405020304" pitchFamily="18" charset="0"/>
                        </a:rPr>
                        <a:t>411</a:t>
                      </a:r>
                      <a:endParaRPr lang="en-US" sz="1800" dirty="0">
                        <a:latin typeface="Times New Roman" panose="02020603050405020304" pitchFamily="18" charset="0"/>
                        <a:cs typeface="Times New Roman" panose="02020603050405020304" pitchFamily="18" charset="0"/>
                      </a:endParaRPr>
                    </a:p>
                  </a:txBody>
                  <a:tcPr marL="0" marR="0" marT="0" marB="0"/>
                </a:tc>
                <a:tc>
                  <a:txBody>
                    <a:bodyPr/>
                    <a:lstStyle/>
                    <a:p>
                      <a:pPr algn="l"/>
                      <a:r>
                        <a:rPr lang="lt-LT" sz="1800" noProof="0" dirty="0" smtClean="0">
                          <a:latin typeface="Times New Roman" panose="02020603050405020304" pitchFamily="18" charset="0"/>
                          <a:cs typeface="Times New Roman" panose="02020603050405020304" pitchFamily="18" charset="0"/>
                        </a:rPr>
                        <a:t>Tobulinimo</a:t>
                      </a:r>
                      <a:r>
                        <a:rPr lang="pl-PL" sz="1800" dirty="0" smtClean="0">
                          <a:latin typeface="Times New Roman" panose="02020603050405020304" pitchFamily="18" charset="0"/>
                          <a:cs typeface="Times New Roman" panose="02020603050405020304" pitchFamily="18" charset="0"/>
                        </a:rPr>
                        <a:t> k</a:t>
                      </a:r>
                      <a:r>
                        <a:rPr lang="lt-LT" sz="1800" dirty="0" smtClean="0">
                          <a:latin typeface="Times New Roman" panose="02020603050405020304" pitchFamily="18" charset="0"/>
                          <a:cs typeface="Times New Roman" panose="02020603050405020304" pitchFamily="18" charset="0"/>
                        </a:rPr>
                        <a:t>u</a:t>
                      </a:r>
                      <a:r>
                        <a:rPr lang="pl-PL" sz="1800" dirty="0" err="1" smtClean="0">
                          <a:latin typeface="Times New Roman" panose="02020603050405020304" pitchFamily="18" charset="0"/>
                          <a:cs typeface="Times New Roman" panose="02020603050405020304" pitchFamily="18" charset="0"/>
                        </a:rPr>
                        <a:t>ltura</a:t>
                      </a:r>
                      <a:r>
                        <a:rPr lang="pl-PL" sz="1800" dirty="0" smtClean="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3220926273"/>
                  </a:ext>
                </a:extLst>
              </a:tr>
              <a:tr h="1012952">
                <a:tc>
                  <a:txBody>
                    <a:bodyPr/>
                    <a:lstStyle/>
                    <a:p>
                      <a:pPr marL="4762" marR="0" lvl="0" indent="0" algn="l" rtl="0">
                        <a:lnSpc>
                          <a:spcPct val="100000"/>
                        </a:lnSpc>
                        <a:spcBef>
                          <a:spcPts val="0"/>
                        </a:spcBef>
                        <a:spcAft>
                          <a:spcPts val="0"/>
                        </a:spcAft>
                        <a:buClr>
                          <a:schemeClr val="dk1"/>
                        </a:buClr>
                        <a:buSzPts val="1200"/>
                        <a:buFont typeface="Calibri"/>
                        <a:buNone/>
                      </a:pPr>
                      <a:r>
                        <a:rPr lang="lt-LT" sz="1800" noProof="0" dirty="0" smtClean="0">
                          <a:latin typeface="Times New Roman" panose="02020603050405020304" pitchFamily="18" charset="0"/>
                          <a:cs typeface="Times New Roman" panose="02020603050405020304" pitchFamily="18" charset="0"/>
                        </a:rPr>
                        <a:t>Mokytojai</a:t>
                      </a:r>
                      <a:r>
                        <a:rPr lang="lt-LT" sz="1800" dirty="0" smtClean="0">
                          <a:latin typeface="Times New Roman" panose="02020603050405020304" pitchFamily="18" charset="0"/>
                          <a:cs typeface="Times New Roman" panose="02020603050405020304" pitchFamily="18" charset="0"/>
                        </a:rPr>
                        <a:t> mokosi drauge ir vieni iš kitų: dalydamiesi patirtimi, atradimais, sumanymais ir kūriniais, studijuodami šaltinius, stebėdami kolegų pamokas. </a:t>
                      </a:r>
                      <a:endParaRPr lang="lt-LT" sz="1800" noProof="0" dirty="0">
                        <a:latin typeface="Times New Roman" panose="02020603050405020304" pitchFamily="18" charset="0"/>
                        <a:cs typeface="Times New Roman" panose="02020603050405020304" pitchFamily="18" charset="0"/>
                      </a:endParaRPr>
                    </a:p>
                  </a:txBody>
                  <a:tcPr marL="0" marR="0" marT="0" marB="0"/>
                </a:tc>
                <a:tc>
                  <a:txBody>
                    <a:bodyPr/>
                    <a:lstStyle/>
                    <a:p>
                      <a:pPr marL="125412"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4/98</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52386" marR="0" lvl="0" indent="0" algn="ctr" rtl="0">
                        <a:lnSpc>
                          <a:spcPct val="100000"/>
                        </a:lnSpc>
                        <a:spcBef>
                          <a:spcPts val="0"/>
                        </a:spcBef>
                        <a:spcAft>
                          <a:spcPts val="0"/>
                        </a:spcAft>
                        <a:buClr>
                          <a:schemeClr val="dk1"/>
                        </a:buClr>
                        <a:buSzPts val="1200"/>
                        <a:buFont typeface="Calibri"/>
                        <a:buNone/>
                      </a:pPr>
                      <a:r>
                        <a:rPr lang="lt-LT" sz="1800" dirty="0" smtClean="0">
                          <a:latin typeface="Times New Roman" panose="02020603050405020304" pitchFamily="18" charset="0"/>
                          <a:cs typeface="Times New Roman" panose="02020603050405020304" pitchFamily="18" charset="0"/>
                        </a:rPr>
                        <a:t>421</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90487" marR="0" lvl="0" indent="0" algn="l" rtl="0">
                        <a:lnSpc>
                          <a:spcPct val="100000"/>
                        </a:lnSpc>
                        <a:spcBef>
                          <a:spcPts val="0"/>
                        </a:spcBef>
                        <a:spcAft>
                          <a:spcPts val="0"/>
                        </a:spcAft>
                        <a:buClr>
                          <a:schemeClr val="dk1"/>
                        </a:buClr>
                        <a:buSzPts val="1200"/>
                        <a:buFont typeface="Calibri"/>
                        <a:buNone/>
                      </a:pPr>
                      <a:r>
                        <a:rPr lang="lt-LT" sz="1800" noProof="0" dirty="0" smtClean="0">
                          <a:latin typeface="Times New Roman" panose="02020603050405020304" pitchFamily="18" charset="0"/>
                          <a:cs typeface="Times New Roman" panose="02020603050405020304" pitchFamily="18" charset="0"/>
                        </a:rPr>
                        <a:t>Kolegialus mokymasis</a:t>
                      </a:r>
                      <a:endParaRPr lang="lt-LT" sz="1800" noProof="0" dirty="0">
                        <a:latin typeface="Times New Roman" panose="02020603050405020304" pitchFamily="18" charset="0"/>
                        <a:cs typeface="Times New Roman" panose="02020603050405020304" pitchFamily="18" charset="0"/>
                      </a:endParaRPr>
                    </a:p>
                  </a:txBody>
                  <a:tcPr marL="0" marR="0" marT="0" marB="0"/>
                </a:tc>
                <a:extLst>
                  <a:ext uri="{0D108BD9-81ED-4DB2-BD59-A6C34878D82A}">
                    <a16:rowId xmlns:a16="http://schemas.microsoft.com/office/drawing/2014/main" val="1663244446"/>
                  </a:ext>
                </a:extLst>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65100" y="767403"/>
            <a:ext cx="2224029" cy="6014085"/>
            <a:chOff x="0" y="772668"/>
            <a:chExt cx="3052572" cy="6014085"/>
          </a:xfrm>
        </p:grpSpPr>
        <p:sp>
          <p:nvSpPr>
            <p:cNvPr id="3" name="object 3"/>
            <p:cNvSpPr/>
            <p:nvPr/>
          </p:nvSpPr>
          <p:spPr>
            <a:xfrm>
              <a:off x="0" y="772668"/>
              <a:ext cx="1766570" cy="6014085"/>
            </a:xfrm>
            <a:custGeom>
              <a:avLst/>
              <a:gdLst/>
              <a:ahLst/>
              <a:cxnLst/>
              <a:rect l="l" t="t" r="r" b="b"/>
              <a:pathLst>
                <a:path w="1766570" h="6014084">
                  <a:moveTo>
                    <a:pt x="1766316" y="6013703"/>
                  </a:moveTo>
                  <a:lnTo>
                    <a:pt x="0" y="6013703"/>
                  </a:lnTo>
                  <a:lnTo>
                    <a:pt x="0" y="0"/>
                  </a:lnTo>
                  <a:lnTo>
                    <a:pt x="1766316" y="0"/>
                  </a:lnTo>
                  <a:lnTo>
                    <a:pt x="1766316" y="6013703"/>
                  </a:lnTo>
                  <a:close/>
                </a:path>
              </a:pathLst>
            </a:custGeom>
            <a:solidFill>
              <a:srgbClr val="7E7E7E"/>
            </a:solidFill>
          </p:spPr>
          <p:txBody>
            <a:bodyPr wrap="square" lIns="0" tIns="0" rIns="0" bIns="0" rtlCol="0"/>
            <a:lstStyle/>
            <a:p>
              <a:endParaRPr/>
            </a:p>
          </p:txBody>
        </p:sp>
        <p:pic>
          <p:nvPicPr>
            <p:cNvPr id="4" name="object 4"/>
            <p:cNvPicPr/>
            <p:nvPr/>
          </p:nvPicPr>
          <p:blipFill>
            <a:blip r:embed="rId2" cstate="print"/>
            <a:stretch>
              <a:fillRect/>
            </a:stretch>
          </p:blipFill>
          <p:spPr>
            <a:xfrm>
              <a:off x="484632" y="2516124"/>
              <a:ext cx="2567940" cy="1956366"/>
            </a:xfrm>
            <a:prstGeom prst="rect">
              <a:avLst/>
            </a:prstGeom>
          </p:spPr>
        </p:pic>
      </p:grpSp>
      <p:sp>
        <p:nvSpPr>
          <p:cNvPr id="5" name="object 5"/>
          <p:cNvSpPr txBox="1"/>
          <p:nvPr/>
        </p:nvSpPr>
        <p:spPr>
          <a:xfrm>
            <a:off x="894835" y="3146523"/>
            <a:ext cx="1140460" cy="373380"/>
          </a:xfrm>
          <a:prstGeom prst="rect">
            <a:avLst/>
          </a:prstGeom>
        </p:spPr>
        <p:txBody>
          <a:bodyPr vert="horz" wrap="square" lIns="0" tIns="16510" rIns="0" bIns="0" rtlCol="0">
            <a:spAutoFit/>
          </a:bodyPr>
          <a:lstStyle/>
          <a:p>
            <a:pPr marL="12700">
              <a:lnSpc>
                <a:spcPct val="100000"/>
              </a:lnSpc>
              <a:spcBef>
                <a:spcPts val="130"/>
              </a:spcBef>
            </a:pPr>
            <a:r>
              <a:rPr sz="2250" spc="-10" dirty="0">
                <a:solidFill>
                  <a:srgbClr val="FFFFFF"/>
                </a:solidFill>
                <a:latin typeface="Calibri"/>
                <a:cs typeface="Calibri"/>
              </a:rPr>
              <a:t>Mokytojų</a:t>
            </a:r>
            <a:endParaRPr sz="2250" dirty="0">
              <a:latin typeface="Calibri"/>
              <a:cs typeface="Calibri"/>
            </a:endParaRPr>
          </a:p>
        </p:txBody>
      </p:sp>
      <p:sp>
        <p:nvSpPr>
          <p:cNvPr id="6" name="object 6"/>
          <p:cNvSpPr txBox="1"/>
          <p:nvPr/>
        </p:nvSpPr>
        <p:spPr>
          <a:xfrm>
            <a:off x="887970" y="3620184"/>
            <a:ext cx="1243965" cy="373380"/>
          </a:xfrm>
          <a:prstGeom prst="rect">
            <a:avLst/>
          </a:prstGeom>
        </p:spPr>
        <p:txBody>
          <a:bodyPr vert="horz" wrap="square" lIns="0" tIns="16510" rIns="0" bIns="0" rtlCol="0">
            <a:spAutoFit/>
          </a:bodyPr>
          <a:lstStyle/>
          <a:p>
            <a:pPr marL="12700">
              <a:lnSpc>
                <a:spcPct val="100000"/>
              </a:lnSpc>
              <a:spcBef>
                <a:spcPts val="130"/>
              </a:spcBef>
            </a:pPr>
            <a:r>
              <a:rPr sz="2250" spc="-10" dirty="0">
                <a:solidFill>
                  <a:srgbClr val="FFFFFF"/>
                </a:solidFill>
                <a:latin typeface="Calibri"/>
                <a:cs typeface="Calibri"/>
              </a:rPr>
              <a:t>vertinimas</a:t>
            </a:r>
            <a:endParaRPr sz="2250" dirty="0">
              <a:latin typeface="Calibri"/>
              <a:cs typeface="Calibri"/>
            </a:endParaRPr>
          </a:p>
        </p:txBody>
      </p:sp>
      <p:sp>
        <p:nvSpPr>
          <p:cNvPr id="19" name="object 19"/>
          <p:cNvSpPr txBox="1">
            <a:spLocks noGrp="1"/>
          </p:cNvSpPr>
          <p:nvPr>
            <p:ph type="title"/>
          </p:nvPr>
        </p:nvSpPr>
        <p:spPr>
          <a:xfrm>
            <a:off x="5709884" y="1372600"/>
            <a:ext cx="2442845" cy="400685"/>
          </a:xfrm>
          <a:prstGeom prst="rect">
            <a:avLst/>
          </a:prstGeom>
        </p:spPr>
        <p:txBody>
          <a:bodyPr vert="horz" wrap="square" lIns="0" tIns="13970" rIns="0" bIns="0" rtlCol="0">
            <a:spAutoFit/>
          </a:bodyPr>
          <a:lstStyle/>
          <a:p>
            <a:pPr marL="12700">
              <a:lnSpc>
                <a:spcPct val="100000"/>
              </a:lnSpc>
              <a:spcBef>
                <a:spcPts val="110"/>
              </a:spcBef>
            </a:pPr>
            <a:r>
              <a:rPr lang="lt-LT" sz="2450" spc="-20" dirty="0" smtClean="0"/>
              <a:t>Žemiausios</a:t>
            </a:r>
            <a:r>
              <a:rPr sz="2450" spc="-80" dirty="0" smtClean="0"/>
              <a:t> </a:t>
            </a:r>
            <a:r>
              <a:rPr sz="2450" spc="-20" dirty="0"/>
              <a:t>vertės</a:t>
            </a:r>
            <a:endParaRPr sz="2450" dirty="0"/>
          </a:p>
        </p:txBody>
      </p:sp>
      <p:sp>
        <p:nvSpPr>
          <p:cNvPr id="20" name="object 22"/>
          <p:cNvSpPr txBox="1">
            <a:spLocks/>
          </p:cNvSpPr>
          <p:nvPr/>
        </p:nvSpPr>
        <p:spPr>
          <a:xfrm>
            <a:off x="3441700" y="767403"/>
            <a:ext cx="6303645" cy="450123"/>
          </a:xfrm>
          <a:prstGeom prst="rect">
            <a:avLst/>
          </a:prstGeom>
          <a:solidFill>
            <a:srgbClr val="262626"/>
          </a:solidFill>
        </p:spPr>
        <p:txBody>
          <a:bodyPr vert="horz" wrap="square" lIns="0" tIns="19050" rIns="0" bIns="0" rtlCol="0">
            <a:spAutoFit/>
          </a:bodyPr>
          <a:lstStyle>
            <a:lvl1pPr>
              <a:defRPr sz="2250" b="0" i="0">
                <a:solidFill>
                  <a:schemeClr val="bg1"/>
                </a:solidFill>
                <a:latin typeface="Calibri"/>
                <a:ea typeface="+mj-ea"/>
                <a:cs typeface="Calibri"/>
              </a:defRPr>
            </a:lvl1pPr>
          </a:lstStyle>
          <a:p>
            <a:pPr algn="ctr">
              <a:spcBef>
                <a:spcPts val="150"/>
              </a:spcBef>
            </a:pPr>
            <a:r>
              <a:rPr lang="lt-LT" sz="2450" kern="0" spc="-55" smtClean="0"/>
              <a:t> </a:t>
            </a:r>
            <a:r>
              <a:rPr lang="lt-LT" sz="2800" kern="0" spc="-15" smtClean="0"/>
              <a:t>Žemiausios</a:t>
            </a:r>
            <a:r>
              <a:rPr lang="lt-LT" sz="2800" kern="0" spc="-55" smtClean="0"/>
              <a:t> </a:t>
            </a:r>
            <a:r>
              <a:rPr lang="lt-LT" sz="2800" kern="0" spc="-20" smtClean="0"/>
              <a:t>vertės</a:t>
            </a:r>
            <a:endParaRPr lang="lt-LT" sz="2450" kern="0" dirty="0"/>
          </a:p>
        </p:txBody>
      </p:sp>
      <p:graphicFrame>
        <p:nvGraphicFramePr>
          <p:cNvPr id="21" name="Lentelė 20"/>
          <p:cNvGraphicFramePr>
            <a:graphicFrameLocks noGrp="1"/>
          </p:cNvGraphicFramePr>
          <p:nvPr>
            <p:extLst>
              <p:ext uri="{D42A27DB-BD31-4B8C-83A1-F6EECF244321}">
                <p14:modId xmlns:p14="http://schemas.microsoft.com/office/powerpoint/2010/main" val="2334449187"/>
              </p:ext>
            </p:extLst>
          </p:nvPr>
        </p:nvGraphicFramePr>
        <p:xfrm>
          <a:off x="2475558" y="1593627"/>
          <a:ext cx="7976541" cy="5059343"/>
        </p:xfrm>
        <a:graphic>
          <a:graphicData uri="http://schemas.openxmlformats.org/drawingml/2006/table">
            <a:tbl>
              <a:tblPr firstRow="1" bandRow="1">
                <a:tableStyleId>{16D9F66E-5EB9-4882-86FB-DCBF35E3C3E4}</a:tableStyleId>
              </a:tblPr>
              <a:tblGrid>
                <a:gridCol w="4623742">
                  <a:extLst>
                    <a:ext uri="{9D8B030D-6E8A-4147-A177-3AD203B41FA5}">
                      <a16:colId xmlns:a16="http://schemas.microsoft.com/office/drawing/2014/main" val="2586308222"/>
                    </a:ext>
                  </a:extLst>
                </a:gridCol>
                <a:gridCol w="838200">
                  <a:extLst>
                    <a:ext uri="{9D8B030D-6E8A-4147-A177-3AD203B41FA5}">
                      <a16:colId xmlns:a16="http://schemas.microsoft.com/office/drawing/2014/main" val="474745168"/>
                    </a:ext>
                  </a:extLst>
                </a:gridCol>
                <a:gridCol w="914400">
                  <a:extLst>
                    <a:ext uri="{9D8B030D-6E8A-4147-A177-3AD203B41FA5}">
                      <a16:colId xmlns:a16="http://schemas.microsoft.com/office/drawing/2014/main" val="1147411877"/>
                    </a:ext>
                  </a:extLst>
                </a:gridCol>
                <a:gridCol w="1600199">
                  <a:extLst>
                    <a:ext uri="{9D8B030D-6E8A-4147-A177-3AD203B41FA5}">
                      <a16:colId xmlns:a16="http://schemas.microsoft.com/office/drawing/2014/main" val="3380499176"/>
                    </a:ext>
                  </a:extLst>
                </a:gridCol>
              </a:tblGrid>
              <a:tr h="737567">
                <a:tc>
                  <a:txBody>
                    <a:bodyPr/>
                    <a:lstStyle/>
                    <a:p>
                      <a:pPr algn="ctr"/>
                      <a:r>
                        <a:rPr lang="lt-LT" sz="2000" dirty="0" smtClean="0"/>
                        <a:t>Teiginys</a:t>
                      </a:r>
                      <a:endParaRPr lang="en-US" sz="2000" dirty="0"/>
                    </a:p>
                  </a:txBody>
                  <a:tcPr/>
                </a:tc>
                <a:tc>
                  <a:txBody>
                    <a:bodyPr/>
                    <a:lstStyle/>
                    <a:p>
                      <a:pPr algn="ctr"/>
                      <a:r>
                        <a:rPr lang="lt-LT" sz="2000" dirty="0" smtClean="0"/>
                        <a:t>Lygis/ </a:t>
                      </a:r>
                    </a:p>
                    <a:p>
                      <a:pPr algn="ctr"/>
                      <a:r>
                        <a:rPr lang="pl-PL" sz="2000" dirty="0" smtClean="0"/>
                        <a:t>%</a:t>
                      </a:r>
                      <a:endParaRPr lang="en-US" sz="2000" dirty="0"/>
                    </a:p>
                  </a:txBody>
                  <a:tcPr/>
                </a:tc>
                <a:tc>
                  <a:txBody>
                    <a:bodyPr/>
                    <a:lstStyle/>
                    <a:p>
                      <a:pPr algn="ctr"/>
                      <a:r>
                        <a:rPr lang="lt-LT" sz="1600" dirty="0" smtClean="0"/>
                        <a:t>Rodiklis</a:t>
                      </a:r>
                      <a:endParaRPr lang="en-US" sz="1600" dirty="0"/>
                    </a:p>
                  </a:txBody>
                  <a:tcPr/>
                </a:tc>
                <a:tc>
                  <a:txBody>
                    <a:bodyPr/>
                    <a:lstStyle/>
                    <a:p>
                      <a:pPr algn="ctr"/>
                      <a:r>
                        <a:rPr lang="lt-LT" sz="2000" dirty="0" smtClean="0"/>
                        <a:t>Raktinis žodis</a:t>
                      </a:r>
                      <a:endParaRPr lang="en-US" sz="2000" dirty="0"/>
                    </a:p>
                  </a:txBody>
                  <a:tcPr/>
                </a:tc>
                <a:extLst>
                  <a:ext uri="{0D108BD9-81ED-4DB2-BD59-A6C34878D82A}">
                    <a16:rowId xmlns:a16="http://schemas.microsoft.com/office/drawing/2014/main" val="2442234498"/>
                  </a:ext>
                </a:extLst>
              </a:tr>
              <a:tr h="577226">
                <a:tc>
                  <a:txBody>
                    <a:bodyPr/>
                    <a:lstStyle/>
                    <a:p>
                      <a:pPr marL="7620">
                        <a:lnSpc>
                          <a:spcPct val="100000"/>
                        </a:lnSpc>
                        <a:spcBef>
                          <a:spcPts val="25"/>
                        </a:spcBef>
                        <a:tabLst>
                          <a:tab pos="367665" algn="l"/>
                        </a:tabLst>
                      </a:pPr>
                      <a:r>
                        <a:rPr lang="lt-LT" sz="1800" dirty="0" smtClean="0">
                          <a:latin typeface="Times New Roman" panose="02020603050405020304" pitchFamily="18" charset="0"/>
                          <a:cs typeface="Times New Roman" panose="02020603050405020304" pitchFamily="18" charset="0"/>
                        </a:rPr>
                        <a:t>Mokiniai </a:t>
                      </a:r>
                      <a:r>
                        <a:rPr lang="lt-LT" sz="1800" dirty="0">
                          <a:latin typeface="Times New Roman" panose="02020603050405020304" pitchFamily="18" charset="0"/>
                          <a:cs typeface="Times New Roman" panose="02020603050405020304" pitchFamily="18" charset="0"/>
                        </a:rPr>
                        <a:t>supranta išsilavinimo ir mokymosi vertę, turi tolesnio mokymosi siekių, moka susirasti, analizuoti informaciją apie kaitos tendencijas, karjeros galimybes).</a:t>
                      </a:r>
                      <a:endParaRPr sz="1800" dirty="0">
                        <a:latin typeface="Times New Roman" panose="02020603050405020304" pitchFamily="18" charset="0"/>
                        <a:cs typeface="Times New Roman" panose="02020603050405020304" pitchFamily="18" charset="0"/>
                      </a:endParaRPr>
                    </a:p>
                  </a:txBody>
                  <a:tcPr marL="0" marR="0" marT="3175" marB="0"/>
                </a:tc>
                <a:tc>
                  <a:txBody>
                    <a:bodyPr/>
                    <a:lstStyle/>
                    <a:p>
                      <a:pPr marL="105410" algn="ctr">
                        <a:lnSpc>
                          <a:spcPct val="100000"/>
                        </a:lnSpc>
                        <a:spcBef>
                          <a:spcPts val="25"/>
                        </a:spcBef>
                      </a:pPr>
                      <a:r>
                        <a:rPr lang="lt-LT" sz="1800" dirty="0" smtClean="0">
                          <a:latin typeface="Times New Roman" panose="02020603050405020304" pitchFamily="18" charset="0"/>
                          <a:cs typeface="Times New Roman" panose="02020603050405020304" pitchFamily="18" charset="0"/>
                        </a:rPr>
                        <a:t>3/65,1</a:t>
                      </a:r>
                      <a:endParaRPr sz="1800" dirty="0">
                        <a:latin typeface="Times New Roman" panose="02020603050405020304" pitchFamily="18" charset="0"/>
                        <a:cs typeface="Times New Roman" panose="02020603050405020304" pitchFamily="18" charset="0"/>
                      </a:endParaRPr>
                    </a:p>
                  </a:txBody>
                  <a:tcPr marL="0" marR="0" marT="3175" marB="0"/>
                </a:tc>
                <a:tc>
                  <a:txBody>
                    <a:bodyPr/>
                    <a:lstStyle/>
                    <a:p>
                      <a:pPr marL="52705" algn="ctr">
                        <a:lnSpc>
                          <a:spcPct val="100000"/>
                        </a:lnSpc>
                        <a:spcBef>
                          <a:spcPts val="25"/>
                        </a:spcBef>
                      </a:pPr>
                      <a:r>
                        <a:rPr sz="1800" dirty="0">
                          <a:latin typeface="Times New Roman" panose="02020603050405020304" pitchFamily="18" charset="0"/>
                          <a:cs typeface="Times New Roman" panose="02020603050405020304" pitchFamily="18" charset="0"/>
                        </a:rPr>
                        <a:t>111</a:t>
                      </a:r>
                    </a:p>
                  </a:txBody>
                  <a:tcPr marL="0" marR="0" marT="3175" marB="0"/>
                </a:tc>
                <a:tc>
                  <a:txBody>
                    <a:bodyPr/>
                    <a:lstStyle/>
                    <a:p>
                      <a:pPr marL="91440">
                        <a:lnSpc>
                          <a:spcPct val="100000"/>
                        </a:lnSpc>
                        <a:spcBef>
                          <a:spcPts val="25"/>
                        </a:spcBef>
                      </a:pPr>
                      <a:r>
                        <a:rPr sz="1800" dirty="0">
                          <a:latin typeface="Times New Roman" panose="02020603050405020304" pitchFamily="18" charset="0"/>
                          <a:cs typeface="Times New Roman" panose="02020603050405020304" pitchFamily="18" charset="0"/>
                        </a:rPr>
                        <a:t>Gyvenimo planavimas</a:t>
                      </a:r>
                    </a:p>
                  </a:txBody>
                  <a:tcPr marL="0" marR="0" marT="3175" marB="0"/>
                </a:tc>
                <a:extLst>
                  <a:ext uri="{0D108BD9-81ED-4DB2-BD59-A6C34878D82A}">
                    <a16:rowId xmlns:a16="http://schemas.microsoft.com/office/drawing/2014/main" val="225812073"/>
                  </a:ext>
                </a:extLst>
              </a:tr>
              <a:tr h="577226">
                <a:tc>
                  <a:txBody>
                    <a:bodyPr/>
                    <a:lstStyle/>
                    <a:p>
                      <a:pPr marL="7620" marR="290830">
                        <a:lnSpc>
                          <a:spcPts val="1480"/>
                        </a:lnSpc>
                        <a:tabLst>
                          <a:tab pos="367665" algn="l"/>
                        </a:tabLst>
                      </a:pPr>
                      <a:endParaRPr lang="lt-LT" sz="1800" dirty="0" smtClean="0">
                        <a:latin typeface="Times New Roman" panose="02020603050405020304" pitchFamily="18" charset="0"/>
                        <a:cs typeface="Times New Roman" panose="02020603050405020304" pitchFamily="18" charset="0"/>
                      </a:endParaRPr>
                    </a:p>
                    <a:p>
                      <a:pPr marL="7620" marR="290830">
                        <a:lnSpc>
                          <a:spcPts val="1480"/>
                        </a:lnSpc>
                        <a:tabLst>
                          <a:tab pos="367665" algn="l"/>
                        </a:tabLst>
                      </a:pPr>
                      <a:r>
                        <a:rPr lang="lt-LT" sz="1800" dirty="0" smtClean="0">
                          <a:latin typeface="Times New Roman" panose="02020603050405020304" pitchFamily="18" charset="0"/>
                          <a:cs typeface="Times New Roman" panose="02020603050405020304" pitchFamily="18" charset="0"/>
                        </a:rPr>
                        <a:t>Mokiniai </a:t>
                      </a:r>
                      <a:r>
                        <a:rPr lang="lt-LT" sz="1800" dirty="0">
                          <a:latin typeface="Times New Roman" panose="02020603050405020304" pitchFamily="18" charset="0"/>
                          <a:cs typeface="Times New Roman" panose="02020603050405020304" pitchFamily="18" charset="0"/>
                        </a:rPr>
                        <a:t>turi bendrųjų ir dalykinių kompetencijų, geba pagrįsti savo nuostatas, pažanga visuminė – nuolatinė visose mokyklinio ugdymo srityse).</a:t>
                      </a:r>
                      <a:endParaRPr sz="1800" dirty="0">
                        <a:latin typeface="Times New Roman" panose="02020603050405020304" pitchFamily="18" charset="0"/>
                        <a:cs typeface="Times New Roman" panose="02020603050405020304" pitchFamily="18" charset="0"/>
                      </a:endParaRPr>
                    </a:p>
                  </a:txBody>
                  <a:tcPr marL="0" marR="0" marT="0" marB="0"/>
                </a:tc>
                <a:tc>
                  <a:txBody>
                    <a:bodyPr/>
                    <a:lstStyle/>
                    <a:p>
                      <a:pPr marL="103505" algn="ctr">
                        <a:lnSpc>
                          <a:spcPct val="100000"/>
                        </a:lnSpc>
                        <a:spcBef>
                          <a:spcPts val="10"/>
                        </a:spcBef>
                      </a:pPr>
                      <a:r>
                        <a:rPr lang="lt-LT" sz="1800" dirty="0" smtClean="0">
                          <a:latin typeface="Times New Roman" panose="02020603050405020304" pitchFamily="18" charset="0"/>
                          <a:cs typeface="Times New Roman" panose="02020603050405020304" pitchFamily="18" charset="0"/>
                        </a:rPr>
                        <a:t>3/67,7</a:t>
                      </a:r>
                      <a:endParaRPr sz="1800" dirty="0">
                        <a:latin typeface="Times New Roman" panose="02020603050405020304" pitchFamily="18" charset="0"/>
                        <a:cs typeface="Times New Roman" panose="02020603050405020304" pitchFamily="18" charset="0"/>
                      </a:endParaRPr>
                    </a:p>
                  </a:txBody>
                  <a:tcPr marL="0" marR="0" marT="1270" marB="0"/>
                </a:tc>
                <a:tc>
                  <a:txBody>
                    <a:bodyPr/>
                    <a:lstStyle/>
                    <a:p>
                      <a:pPr marL="54610" algn="ctr">
                        <a:lnSpc>
                          <a:spcPct val="100000"/>
                        </a:lnSpc>
                        <a:spcBef>
                          <a:spcPts val="10"/>
                        </a:spcBef>
                      </a:pPr>
                      <a:r>
                        <a:rPr sz="1800" dirty="0">
                          <a:latin typeface="Times New Roman" panose="02020603050405020304" pitchFamily="18" charset="0"/>
                          <a:cs typeface="Times New Roman" panose="02020603050405020304" pitchFamily="18" charset="0"/>
                        </a:rPr>
                        <a:t>121</a:t>
                      </a:r>
                    </a:p>
                  </a:txBody>
                  <a:tcPr marL="0" marR="0" marT="1270" marB="0"/>
                </a:tc>
                <a:tc>
                  <a:txBody>
                    <a:bodyPr/>
                    <a:lstStyle/>
                    <a:p>
                      <a:pPr marL="90805">
                        <a:lnSpc>
                          <a:spcPct val="100000"/>
                        </a:lnSpc>
                        <a:spcBef>
                          <a:spcPts val="10"/>
                        </a:spcBef>
                      </a:pPr>
                      <a:r>
                        <a:rPr lang="lt-LT" sz="1800" noProof="0" dirty="0" err="1" smtClean="0">
                          <a:latin typeface="Times New Roman" panose="02020603050405020304" pitchFamily="18" charset="0"/>
                          <a:cs typeface="Times New Roman" panose="02020603050405020304" pitchFamily="18" charset="0"/>
                        </a:rPr>
                        <a:t>Visybiškumas</a:t>
                      </a:r>
                      <a:endParaRPr lang="lt-LT" sz="1800" noProof="0" dirty="0">
                        <a:latin typeface="Times New Roman" panose="02020603050405020304" pitchFamily="18" charset="0"/>
                        <a:cs typeface="Times New Roman" panose="02020603050405020304" pitchFamily="18" charset="0"/>
                      </a:endParaRPr>
                    </a:p>
                  </a:txBody>
                  <a:tcPr marL="0" marR="0" marT="1270" marB="0"/>
                </a:tc>
                <a:extLst>
                  <a:ext uri="{0D108BD9-81ED-4DB2-BD59-A6C34878D82A}">
                    <a16:rowId xmlns:a16="http://schemas.microsoft.com/office/drawing/2014/main" val="1431936985"/>
                  </a:ext>
                </a:extLst>
              </a:tr>
              <a:tr h="675302">
                <a:tc>
                  <a:txBody>
                    <a:bodyPr/>
                    <a:lstStyle/>
                    <a:p>
                      <a:pPr marL="7620">
                        <a:lnSpc>
                          <a:spcPct val="100000"/>
                        </a:lnSpc>
                        <a:spcBef>
                          <a:spcPts val="10"/>
                        </a:spcBef>
                        <a:tabLst>
                          <a:tab pos="367665" algn="l"/>
                        </a:tabLst>
                      </a:pPr>
                      <a:r>
                        <a:rPr lang="lt-LT" sz="1800" dirty="0" smtClean="0">
                          <a:latin typeface="Times New Roman" panose="02020603050405020304" pitchFamily="18" charset="0"/>
                          <a:cs typeface="Times New Roman" panose="02020603050405020304" pitchFamily="18" charset="0"/>
                        </a:rPr>
                        <a:t>Mokiniai </a:t>
                      </a:r>
                      <a:r>
                        <a:rPr lang="lt-LT" sz="1800" dirty="0">
                          <a:latin typeface="Times New Roman" panose="02020603050405020304" pitchFamily="18" charset="0"/>
                          <a:cs typeface="Times New Roman" panose="02020603050405020304" pitchFamily="18" charset="0"/>
                        </a:rPr>
                        <a:t>nori ir moka bendrauti, bendradarbiauti, gerbia kitą asmenį, jiems rūpi aplinkos gerovė).</a:t>
                      </a:r>
                      <a:endParaRPr sz="1800" dirty="0">
                        <a:latin typeface="Times New Roman" panose="02020603050405020304" pitchFamily="18" charset="0"/>
                        <a:cs typeface="Times New Roman" panose="02020603050405020304" pitchFamily="18" charset="0"/>
                      </a:endParaRPr>
                    </a:p>
                  </a:txBody>
                  <a:tcPr marL="0" marR="0" marT="1270" marB="0"/>
                </a:tc>
                <a:tc>
                  <a:txBody>
                    <a:bodyPr/>
                    <a:lstStyle/>
                    <a:p>
                      <a:pPr marL="105410" algn="ctr">
                        <a:lnSpc>
                          <a:spcPct val="100000"/>
                        </a:lnSpc>
                        <a:spcBef>
                          <a:spcPts val="10"/>
                        </a:spcBef>
                      </a:pPr>
                      <a:r>
                        <a:rPr lang="lt-LT" sz="1800" dirty="0" smtClean="0">
                          <a:latin typeface="Times New Roman" panose="02020603050405020304" pitchFamily="18" charset="0"/>
                          <a:cs typeface="Times New Roman" panose="02020603050405020304" pitchFamily="18" charset="0"/>
                        </a:rPr>
                        <a:t>3/74,6</a:t>
                      </a:r>
                      <a:endParaRPr sz="1800" dirty="0">
                        <a:latin typeface="Times New Roman" panose="02020603050405020304" pitchFamily="18" charset="0"/>
                        <a:cs typeface="Times New Roman" panose="02020603050405020304" pitchFamily="18" charset="0"/>
                      </a:endParaRPr>
                    </a:p>
                  </a:txBody>
                  <a:tcPr marL="0" marR="0" marT="1270" marB="0"/>
                </a:tc>
                <a:tc>
                  <a:txBody>
                    <a:bodyPr/>
                    <a:lstStyle/>
                    <a:p>
                      <a:pPr marL="52705" algn="ctr">
                        <a:lnSpc>
                          <a:spcPct val="100000"/>
                        </a:lnSpc>
                        <a:spcBef>
                          <a:spcPts val="10"/>
                        </a:spcBef>
                      </a:pPr>
                      <a:r>
                        <a:rPr sz="1800" dirty="0">
                          <a:latin typeface="Times New Roman" panose="02020603050405020304" pitchFamily="18" charset="0"/>
                          <a:cs typeface="Times New Roman" panose="02020603050405020304" pitchFamily="18" charset="0"/>
                        </a:rPr>
                        <a:t>111</a:t>
                      </a:r>
                    </a:p>
                  </a:txBody>
                  <a:tcPr marL="0" marR="0" marT="1270" marB="0"/>
                </a:tc>
                <a:tc>
                  <a:txBody>
                    <a:bodyPr/>
                    <a:lstStyle/>
                    <a:p>
                      <a:pPr marL="91440">
                        <a:lnSpc>
                          <a:spcPct val="100000"/>
                        </a:lnSpc>
                        <a:spcBef>
                          <a:spcPts val="10"/>
                        </a:spcBef>
                      </a:pPr>
                      <a:r>
                        <a:rPr sz="1800" dirty="0">
                          <a:latin typeface="Times New Roman" panose="02020603050405020304" pitchFamily="18" charset="0"/>
                          <a:cs typeface="Times New Roman" panose="02020603050405020304" pitchFamily="18" charset="0"/>
                        </a:rPr>
                        <a:t>Socialumas</a:t>
                      </a:r>
                    </a:p>
                  </a:txBody>
                  <a:tcPr marL="0" marR="0" marT="1270" marB="0"/>
                </a:tc>
                <a:extLst>
                  <a:ext uri="{0D108BD9-81ED-4DB2-BD59-A6C34878D82A}">
                    <a16:rowId xmlns:a16="http://schemas.microsoft.com/office/drawing/2014/main" val="2435124609"/>
                  </a:ext>
                </a:extLst>
              </a:tr>
              <a:tr h="580567">
                <a:tc>
                  <a:txBody>
                    <a:bodyPr/>
                    <a:lstStyle/>
                    <a:p>
                      <a:pPr marL="7620" algn="just">
                        <a:lnSpc>
                          <a:spcPct val="100000"/>
                        </a:lnSpc>
                        <a:spcBef>
                          <a:spcPts val="25"/>
                        </a:spcBef>
                        <a:tabLst>
                          <a:tab pos="367665" algn="l"/>
                        </a:tabLst>
                      </a:pPr>
                      <a:r>
                        <a:rPr lang="lt-LT" sz="1800" dirty="0" smtClean="0">
                          <a:latin typeface="Times New Roman" panose="02020603050405020304" pitchFamily="18" charset="0"/>
                          <a:cs typeface="Times New Roman" panose="02020603050405020304" pitchFamily="18" charset="0"/>
                        </a:rPr>
                        <a:t>Mokiniai </a:t>
                      </a:r>
                      <a:r>
                        <a:rPr lang="lt-LT" sz="1800" dirty="0">
                          <a:latin typeface="Times New Roman" panose="02020603050405020304" pitchFamily="18" charset="0"/>
                          <a:cs typeface="Times New Roman" panose="02020603050405020304" pitchFamily="18" charset="0"/>
                        </a:rPr>
                        <a:t>žino savo gabumus ir polinkius, moka įsivertinti, pasitiki savo jėgomis, nebijo iššūkių)</a:t>
                      </a:r>
                      <a:endParaRPr sz="1800" dirty="0">
                        <a:latin typeface="Times New Roman" panose="02020603050405020304" pitchFamily="18" charset="0"/>
                        <a:cs typeface="Times New Roman" panose="02020603050405020304" pitchFamily="18" charset="0"/>
                      </a:endParaRPr>
                    </a:p>
                  </a:txBody>
                  <a:tcPr marL="0" marR="0" marT="3175" marB="0"/>
                </a:tc>
                <a:tc>
                  <a:txBody>
                    <a:bodyPr/>
                    <a:lstStyle/>
                    <a:p>
                      <a:pPr marL="105410" algn="ctr">
                        <a:lnSpc>
                          <a:spcPct val="100000"/>
                        </a:lnSpc>
                        <a:spcBef>
                          <a:spcPts val="25"/>
                        </a:spcBef>
                      </a:pPr>
                      <a:r>
                        <a:rPr lang="lt-LT" sz="1800" dirty="0" smtClean="0">
                          <a:latin typeface="Times New Roman" panose="02020603050405020304" pitchFamily="18" charset="0"/>
                          <a:cs typeface="Times New Roman" panose="02020603050405020304" pitchFamily="18" charset="0"/>
                        </a:rPr>
                        <a:t>3/76,1</a:t>
                      </a:r>
                      <a:endParaRPr sz="1800" dirty="0">
                        <a:latin typeface="Times New Roman" panose="02020603050405020304" pitchFamily="18" charset="0"/>
                        <a:cs typeface="Times New Roman" panose="02020603050405020304" pitchFamily="18" charset="0"/>
                      </a:endParaRPr>
                    </a:p>
                  </a:txBody>
                  <a:tcPr marL="0" marR="0" marT="3175" marB="0"/>
                </a:tc>
                <a:tc>
                  <a:txBody>
                    <a:bodyPr/>
                    <a:lstStyle/>
                    <a:p>
                      <a:pPr marL="52705" algn="ctr">
                        <a:lnSpc>
                          <a:spcPct val="100000"/>
                        </a:lnSpc>
                        <a:spcBef>
                          <a:spcPts val="25"/>
                        </a:spcBef>
                      </a:pPr>
                      <a:r>
                        <a:rPr sz="1800" dirty="0">
                          <a:latin typeface="Times New Roman" panose="02020603050405020304" pitchFamily="18" charset="0"/>
                          <a:cs typeface="Times New Roman" panose="02020603050405020304" pitchFamily="18" charset="0"/>
                        </a:rPr>
                        <a:t>111</a:t>
                      </a:r>
                    </a:p>
                  </a:txBody>
                  <a:tcPr marL="0" marR="0" marT="3175" marB="0"/>
                </a:tc>
                <a:tc>
                  <a:txBody>
                    <a:bodyPr/>
                    <a:lstStyle/>
                    <a:p>
                      <a:pPr marL="91440">
                        <a:lnSpc>
                          <a:spcPct val="100000"/>
                        </a:lnSpc>
                        <a:spcBef>
                          <a:spcPts val="25"/>
                        </a:spcBef>
                      </a:pPr>
                      <a:r>
                        <a:rPr sz="1800" dirty="0">
                          <a:latin typeface="Times New Roman" panose="02020603050405020304" pitchFamily="18" charset="0"/>
                          <a:cs typeface="Times New Roman" panose="02020603050405020304" pitchFamily="18" charset="0"/>
                        </a:rPr>
                        <a:t>Savivoka, savivertė</a:t>
                      </a:r>
                    </a:p>
                  </a:txBody>
                  <a:tcPr marL="0" marR="0" marT="3175" marB="0"/>
                </a:tc>
                <a:extLst>
                  <a:ext uri="{0D108BD9-81ED-4DB2-BD59-A6C34878D82A}">
                    <a16:rowId xmlns:a16="http://schemas.microsoft.com/office/drawing/2014/main" val="3220926273"/>
                  </a:ext>
                </a:extLst>
              </a:tr>
              <a:tr h="10129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Mano pamokose puikiai veikia sutartos elgesio taisyklės.</a:t>
                      </a:r>
                      <a:endParaRPr lang="lt-LT" sz="1800" dirty="0" smtClean="0">
                        <a:latin typeface="Times New Roman" panose="02020603050405020304" pitchFamily="18" charset="0"/>
                        <a:cs typeface="Times New Roman" panose="02020603050405020304" pitchFamily="18" charset="0"/>
                      </a:endParaRPr>
                    </a:p>
                    <a:p>
                      <a:endParaRPr lang="en-US" dirty="0"/>
                    </a:p>
                  </a:txBody>
                  <a:tcPr marL="0" marR="0" marT="0" marB="0"/>
                </a:tc>
                <a:tc>
                  <a:txBody>
                    <a:bodyPr/>
                    <a:lstStyle/>
                    <a:p>
                      <a:pPr marL="322262" marR="0" lvl="0" indent="0" algn="l" rtl="0">
                        <a:lnSpc>
                          <a:spcPct val="100000"/>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3/</a:t>
                      </a:r>
                    </a:p>
                    <a:p>
                      <a:pPr marL="322262" marR="0" lvl="0" indent="0" algn="l" rtl="0">
                        <a:lnSpc>
                          <a:spcPct val="100000"/>
                        </a:lnSpc>
                        <a:spcBef>
                          <a:spcPts val="0"/>
                        </a:spcBef>
                        <a:spcAft>
                          <a:spcPts val="0"/>
                        </a:spcAft>
                        <a:buClr>
                          <a:schemeClr val="dk1"/>
                        </a:buClr>
                        <a:buSzPts val="1200"/>
                        <a:buFont typeface="Calibri"/>
                        <a:buNone/>
                      </a:pPr>
                      <a:r>
                        <a:rPr lang="en-US" sz="1800" dirty="0" smtClean="0">
                          <a:solidFill>
                            <a:schemeClr val="tx1"/>
                          </a:solidFill>
                          <a:latin typeface="Times New Roman" panose="02020603050405020304" pitchFamily="18" charset="0"/>
                          <a:ea typeface="Calibri"/>
                          <a:cs typeface="Times New Roman" panose="02020603050405020304" pitchFamily="18" charset="0"/>
                          <a:sym typeface="Calibri"/>
                        </a:rPr>
                        <a:t>79,3</a:t>
                      </a:r>
                      <a:endParaRPr lang="en-US" sz="1800" dirty="0" smtClean="0">
                        <a:solidFill>
                          <a:schemeClr val="tx1"/>
                        </a:solidFill>
                        <a:latin typeface="Times New Roman" panose="02020603050405020304" pitchFamily="18" charset="0"/>
                        <a:cs typeface="Times New Roman" panose="02020603050405020304" pitchFamily="18" charset="0"/>
                      </a:endParaRPr>
                    </a:p>
                    <a:p>
                      <a:endParaRPr lang="en-US" dirty="0"/>
                    </a:p>
                  </a:txBody>
                  <a:tcPr marL="0" marR="0" marT="1275" marB="0"/>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222</a:t>
                      </a:r>
                      <a:endParaRPr sz="1800" dirty="0">
                        <a:latin typeface="Times New Roman" panose="02020603050405020304" pitchFamily="18" charset="0"/>
                        <a:cs typeface="Times New Roman" panose="02020603050405020304" pitchFamily="18" charset="0"/>
                      </a:endParaRPr>
                    </a:p>
                  </a:txBody>
                  <a:tcPr marL="0" marR="0" marT="1275" marB="0"/>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Klasės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valdymas</a:t>
                      </a:r>
                      <a:endParaRPr sz="1800" dirty="0">
                        <a:latin typeface="Times New Roman" panose="02020603050405020304" pitchFamily="18" charset="0"/>
                        <a:cs typeface="Times New Roman" panose="02020603050405020304" pitchFamily="18" charset="0"/>
                      </a:endParaRPr>
                    </a:p>
                  </a:txBody>
                  <a:tcPr marL="0" marR="0" marT="1275" marB="0"/>
                </a:tc>
                <a:extLst>
                  <a:ext uri="{0D108BD9-81ED-4DB2-BD59-A6C34878D82A}">
                    <a16:rowId xmlns:a16="http://schemas.microsoft.com/office/drawing/2014/main" val="1663244446"/>
                  </a:ext>
                </a:extLst>
              </a:tr>
            </a:tbl>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850900" y="123825"/>
            <a:ext cx="9089390" cy="553998"/>
          </a:xfrm>
        </p:spPr>
        <p:txBody>
          <a:bodyPr/>
          <a:lstStyle/>
          <a:p>
            <a:pPr algn="ctr"/>
            <a:r>
              <a:rPr lang="lt-LT" sz="3600" b="1" dirty="0" smtClean="0">
                <a:solidFill>
                  <a:schemeClr val="tx1"/>
                </a:solidFill>
                <a:latin typeface="Times New Roman" panose="02020603050405020304" pitchFamily="18" charset="0"/>
                <a:cs typeface="Times New Roman" panose="02020603050405020304" pitchFamily="18" charset="0"/>
              </a:rPr>
              <a:t>IŠVADOS</a:t>
            </a:r>
            <a:endParaRPr lang="en-US" sz="36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36113784"/>
              </p:ext>
            </p:extLst>
          </p:nvPr>
        </p:nvGraphicFramePr>
        <p:xfrm>
          <a:off x="252095" y="679728"/>
          <a:ext cx="10287000" cy="6899148"/>
        </p:xfrm>
        <a:graphic>
          <a:graphicData uri="http://schemas.openxmlformats.org/drawingml/2006/table">
            <a:tbl>
              <a:tblPr firstRow="1" bandRow="1">
                <a:tableStyleId>{5C22544A-7EE6-4342-B048-85BDC9FD1C3A}</a:tableStyleId>
              </a:tblPr>
              <a:tblGrid>
                <a:gridCol w="3570605">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3439795">
                  <a:extLst>
                    <a:ext uri="{9D8B030D-6E8A-4147-A177-3AD203B41FA5}">
                      <a16:colId xmlns:a16="http://schemas.microsoft.com/office/drawing/2014/main" val="20002"/>
                    </a:ext>
                  </a:extLst>
                </a:gridCol>
              </a:tblGrid>
              <a:tr h="609600">
                <a:tc>
                  <a:txBody>
                    <a:bodyPr/>
                    <a:lstStyle/>
                    <a:p>
                      <a:pPr algn="ctr"/>
                      <a:r>
                        <a:rPr lang="en-US" sz="2000" dirty="0" err="1" smtClean="0"/>
                        <a:t>Privalumai</a:t>
                      </a:r>
                      <a:endParaRPr lang="en-US" sz="2000" dirty="0"/>
                    </a:p>
                  </a:txBody>
                  <a:tcPr/>
                </a:tc>
                <a:tc>
                  <a:txBody>
                    <a:bodyPr/>
                    <a:lstStyle/>
                    <a:p>
                      <a:pPr algn="ctr"/>
                      <a:r>
                        <a:rPr lang="en-US" sz="2000" dirty="0" err="1" smtClean="0"/>
                        <a:t>Trūkumai</a:t>
                      </a:r>
                      <a:endParaRPr lang="en-US" sz="2000" dirty="0"/>
                    </a:p>
                  </a:txBody>
                  <a:tcPr/>
                </a:tc>
                <a:tc>
                  <a:txBody>
                    <a:bodyPr/>
                    <a:lstStyle/>
                    <a:p>
                      <a:pPr algn="ctr"/>
                      <a:r>
                        <a:rPr lang="lt-LT" sz="2000" noProof="0" dirty="0" smtClean="0"/>
                        <a:t>Stiprinti pasirinkti įstaigos veiklos aspektai </a:t>
                      </a:r>
                      <a:endParaRPr lang="lt-LT" sz="2000" noProof="0" dirty="0"/>
                    </a:p>
                  </a:txBody>
                  <a:tcPr/>
                </a:tc>
                <a:extLst>
                  <a:ext uri="{0D108BD9-81ED-4DB2-BD59-A6C34878D82A}">
                    <a16:rowId xmlns:a16="http://schemas.microsoft.com/office/drawing/2014/main" val="10000"/>
                  </a:ext>
                </a:extLst>
              </a:tr>
              <a:tr h="665464">
                <a:tc>
                  <a:txBody>
                    <a:bodyPr/>
                    <a:lstStyle/>
                    <a:p>
                      <a:pPr marL="90487" marR="0" lvl="0" indent="0" algn="l" rtl="0">
                        <a:lnSpc>
                          <a:spcPct val="100000"/>
                        </a:lnSpc>
                        <a:spcBef>
                          <a:spcPts val="0"/>
                        </a:spcBef>
                        <a:spcAft>
                          <a:spcPts val="0"/>
                        </a:spcAft>
                        <a:buClr>
                          <a:schemeClr val="dk1"/>
                        </a:buClr>
                        <a:buSzPts val="1200"/>
                        <a:buFont typeface="Calibri"/>
                        <a:buNone/>
                      </a:pPr>
                      <a:r>
                        <a:rPr lang="lt-LT" sz="20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2.1.2. Ugdymo planai ir tvarkaraščiai</a:t>
                      </a:r>
                    </a:p>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2000" i="1" spc="5" dirty="0" smtClean="0">
                          <a:latin typeface="Times New Roman" panose="02020603050405020304" pitchFamily="18" charset="0"/>
                          <a:cs typeface="Times New Roman" panose="02020603050405020304" pitchFamily="18" charset="0"/>
                        </a:rPr>
                        <a:t>Raktinis žodis: </a:t>
                      </a:r>
                      <a:endParaRPr lang="lt-LT" sz="2000" dirty="0" smtClean="0">
                        <a:latin typeface="Times New Roman" panose="02020603050405020304" pitchFamily="18" charset="0"/>
                        <a:cs typeface="Times New Roman" panose="02020603050405020304" pitchFamily="18" charset="0"/>
                      </a:endParaRPr>
                    </a:p>
                    <a:p>
                      <a:pPr marL="90487" marR="0" lvl="0" indent="0" algn="l" rtl="0">
                        <a:lnSpc>
                          <a:spcPct val="100000"/>
                        </a:lnSpc>
                        <a:spcBef>
                          <a:spcPts val="0"/>
                        </a:spcBef>
                        <a:spcAft>
                          <a:spcPts val="0"/>
                        </a:spcAft>
                        <a:buClr>
                          <a:schemeClr val="dk1"/>
                        </a:buClr>
                        <a:buSzPts val="1200"/>
                        <a:buFont typeface="Calibri"/>
                        <a:buNone/>
                      </a:pPr>
                      <a:r>
                        <a:rPr lang="en-US" sz="20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Planų</a:t>
                      </a:r>
                      <a:r>
                        <a:rPr lang="en-US" sz="20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20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naudingumas</a:t>
                      </a:r>
                      <a:endParaRPr lang="lt-LT" sz="2000" b="0" i="0" u="none" dirty="0" smtClean="0">
                        <a:solidFill>
                          <a:schemeClr val="dk1"/>
                        </a:solidFill>
                        <a:latin typeface="Times New Roman" panose="02020603050405020304" pitchFamily="18" charset="0"/>
                        <a:ea typeface="Calibri"/>
                        <a:cs typeface="Times New Roman" panose="02020603050405020304" pitchFamily="18" charset="0"/>
                        <a:sym typeface="Calibri"/>
                      </a:endParaRPr>
                    </a:p>
                  </a:txBody>
                  <a:tcPr marL="0" marR="0" marT="0" marB="0">
                    <a:solidFill>
                      <a:srgbClr val="92D050"/>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lt-LT" sz="2000" spc="5" dirty="0" smtClean="0">
                          <a:latin typeface="Times New Roman" panose="02020603050405020304" pitchFamily="18" charset="0"/>
                          <a:cs typeface="Times New Roman" panose="02020603050405020304" pitchFamily="18" charset="0"/>
                        </a:rPr>
                        <a:t>3.2.1 Mokymasis ne mokykloje. </a:t>
                      </a:r>
                    </a:p>
                    <a:p>
                      <a:pPr marL="0" marR="0" indent="0" defTabSz="914400" eaLnBrk="1" fontAlgn="auto" latinLnBrk="0" hangingPunct="1">
                        <a:lnSpc>
                          <a:spcPct val="100000"/>
                        </a:lnSpc>
                        <a:spcBef>
                          <a:spcPts val="0"/>
                        </a:spcBef>
                        <a:spcAft>
                          <a:spcPts val="0"/>
                        </a:spcAft>
                        <a:buClrTx/>
                        <a:buSzTx/>
                        <a:buFontTx/>
                        <a:buNone/>
                        <a:tabLst/>
                        <a:defRPr/>
                      </a:pPr>
                      <a:r>
                        <a:rPr lang="lt-LT" sz="2000" i="1" spc="5" dirty="0" smtClean="0">
                          <a:latin typeface="Times New Roman" panose="02020603050405020304" pitchFamily="18" charset="0"/>
                          <a:cs typeface="Times New Roman" panose="02020603050405020304" pitchFamily="18" charset="0"/>
                        </a:rPr>
                        <a:t>Raktinis žodis: m</a:t>
                      </a:r>
                      <a:r>
                        <a:rPr lang="en-US" sz="2000" i="1" spc="5" dirty="0" err="1" smtClean="0">
                          <a:latin typeface="Times New Roman" panose="02020603050405020304" pitchFamily="18" charset="0"/>
                          <a:cs typeface="Times New Roman" panose="02020603050405020304" pitchFamily="18" charset="0"/>
                        </a:rPr>
                        <a:t>okyklos</a:t>
                      </a:r>
                      <a:r>
                        <a:rPr lang="en-US" sz="2000" i="1" spc="35"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teritorijos</a:t>
                      </a:r>
                      <a:r>
                        <a:rPr lang="en-US" sz="2000" i="1" spc="40" dirty="0" smtClean="0">
                          <a:latin typeface="Times New Roman" panose="02020603050405020304" pitchFamily="18" charset="0"/>
                          <a:cs typeface="Times New Roman" panose="02020603050405020304" pitchFamily="18" charset="0"/>
                        </a:rPr>
                        <a:t> </a:t>
                      </a:r>
                      <a:r>
                        <a:rPr lang="en-US" sz="2000" i="1" spc="5" dirty="0" err="1" smtClean="0">
                          <a:latin typeface="Times New Roman" panose="02020603050405020304" pitchFamily="18" charset="0"/>
                          <a:cs typeface="Times New Roman" panose="02020603050405020304" pitchFamily="18" charset="0"/>
                        </a:rPr>
                        <a:t>naudojimas</a:t>
                      </a:r>
                      <a:r>
                        <a:rPr lang="en-US" sz="2000" i="1" spc="5" dirty="0" smtClean="0">
                          <a:latin typeface="Times New Roman" panose="02020603050405020304" pitchFamily="18" charset="0"/>
                          <a:cs typeface="Times New Roman" panose="02020603050405020304" pitchFamily="18" charset="0"/>
                        </a:rPr>
                        <a:t> </a:t>
                      </a:r>
                      <a:r>
                        <a:rPr lang="en-US" sz="2000" i="1" spc="-260" dirty="0" smtClean="0">
                          <a:latin typeface="Times New Roman" panose="02020603050405020304" pitchFamily="18" charset="0"/>
                          <a:cs typeface="Times New Roman" panose="02020603050405020304" pitchFamily="18" charset="0"/>
                        </a:rPr>
                        <a:t> </a:t>
                      </a:r>
                      <a:r>
                        <a:rPr lang="en-US" sz="2000" i="1" spc="5" dirty="0" err="1" smtClean="0">
                          <a:latin typeface="Times New Roman" panose="02020603050405020304" pitchFamily="18" charset="0"/>
                          <a:cs typeface="Times New Roman" panose="02020603050405020304" pitchFamily="18" charset="0"/>
                        </a:rPr>
                        <a:t>ugdymui</a:t>
                      </a:r>
                      <a:r>
                        <a:rPr lang="lt-LT" sz="2000" i="1" spc="5" dirty="0" smtClean="0">
                          <a:latin typeface="Times New Roman" panose="02020603050405020304" pitchFamily="18" charset="0"/>
                          <a:cs typeface="Times New Roman" panose="02020603050405020304" pitchFamily="18" charset="0"/>
                        </a:rPr>
                        <a:t>. </a:t>
                      </a:r>
                      <a:endParaRPr lang="en-US" sz="2000" i="1"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spc="-5" dirty="0" smtClean="0">
                          <a:latin typeface="Times New Roman" panose="02020603050405020304" pitchFamily="18" charset="0"/>
                          <a:cs typeface="Times New Roman" panose="02020603050405020304" pitchFamily="18" charset="0"/>
                        </a:rPr>
                        <a:t>4.1.1 </a:t>
                      </a:r>
                      <a:r>
                        <a:rPr lang="en-US" sz="2000" spc="-5" dirty="0" err="1" smtClean="0">
                          <a:latin typeface="Times New Roman" panose="02020603050405020304" pitchFamily="18" charset="0"/>
                          <a:cs typeface="Times New Roman" panose="02020603050405020304" pitchFamily="18" charset="0"/>
                        </a:rPr>
                        <a:t>Perspektyva</a:t>
                      </a:r>
                      <a:r>
                        <a:rPr lang="en-US" sz="2000" spc="-5" dirty="0" smtClean="0">
                          <a:latin typeface="Times New Roman" panose="02020603050405020304" pitchFamily="18" charset="0"/>
                          <a:cs typeface="Times New Roman" panose="02020603050405020304" pitchFamily="18" charset="0"/>
                        </a:rPr>
                        <a:t> </a:t>
                      </a:r>
                      <a:r>
                        <a:rPr lang="en-US" sz="2000" spc="-5" dirty="0" err="1" smtClean="0">
                          <a:latin typeface="Times New Roman" panose="02020603050405020304" pitchFamily="18" charset="0"/>
                          <a:cs typeface="Times New Roman" panose="02020603050405020304" pitchFamily="18" charset="0"/>
                        </a:rPr>
                        <a:t>ir</a:t>
                      </a:r>
                      <a:r>
                        <a:rPr lang="en-US" sz="2000" spc="-5" dirty="0" smtClean="0">
                          <a:latin typeface="Times New Roman" panose="02020603050405020304" pitchFamily="18" charset="0"/>
                          <a:cs typeface="Times New Roman" panose="02020603050405020304" pitchFamily="18" charset="0"/>
                        </a:rPr>
                        <a:t> </a:t>
                      </a:r>
                      <a:r>
                        <a:rPr lang="en-US" sz="2000" spc="-5" dirty="0" err="1" smtClean="0">
                          <a:latin typeface="Times New Roman" panose="02020603050405020304" pitchFamily="18" charset="0"/>
                          <a:cs typeface="Times New Roman" panose="02020603050405020304" pitchFamily="18" charset="0"/>
                        </a:rPr>
                        <a:t>bendruomen</a:t>
                      </a:r>
                      <a:r>
                        <a:rPr lang="lt-LT" sz="2000" spc="-5" dirty="0" smtClean="0">
                          <a:latin typeface="Times New Roman" panose="02020603050405020304" pitchFamily="18" charset="0"/>
                          <a:cs typeface="Times New Roman" panose="02020603050405020304" pitchFamily="18" charset="0"/>
                        </a:rPr>
                        <a:t>ės</a:t>
                      </a:r>
                      <a:r>
                        <a:rPr lang="lt-LT" sz="2000" spc="-5" baseline="0" dirty="0" smtClean="0">
                          <a:latin typeface="Times New Roman" panose="02020603050405020304" pitchFamily="18" charset="0"/>
                          <a:cs typeface="Times New Roman" panose="02020603050405020304" pitchFamily="18" charset="0"/>
                        </a:rPr>
                        <a:t> susitarimai. </a:t>
                      </a:r>
                    </a:p>
                    <a:p>
                      <a:pPr marL="0" marR="0" lvl="0" indent="0" algn="l" defTabSz="914400" rtl="0" eaLnBrk="1" fontAlgn="auto" latinLnBrk="0" hangingPunct="1">
                        <a:lnSpc>
                          <a:spcPct val="100000"/>
                        </a:lnSpc>
                        <a:spcBef>
                          <a:spcPts val="0"/>
                        </a:spcBef>
                        <a:spcAft>
                          <a:spcPts val="0"/>
                        </a:spcAft>
                        <a:buClrTx/>
                        <a:buSzTx/>
                        <a:buFontTx/>
                        <a:buNone/>
                        <a:tabLst/>
                        <a:defRPr/>
                      </a:pPr>
                      <a:r>
                        <a:rPr lang="lt-LT" sz="2000" i="1" spc="-5" baseline="0" dirty="0" smtClean="0">
                          <a:latin typeface="Times New Roman" panose="02020603050405020304" pitchFamily="18" charset="0"/>
                          <a:cs typeface="Times New Roman" panose="02020603050405020304" pitchFamily="18" charset="0"/>
                        </a:rPr>
                        <a:t>Raktinis žodis: v</a:t>
                      </a:r>
                      <a:r>
                        <a:rPr lang="en-US" sz="2000" i="1" spc="-5" dirty="0" err="1" smtClean="0">
                          <a:latin typeface="Times New Roman" panose="02020603050405020304" pitchFamily="18" charset="0"/>
                          <a:cs typeface="Times New Roman" panose="02020603050405020304" pitchFamily="18" charset="0"/>
                        </a:rPr>
                        <a:t>eiklos</a:t>
                      </a:r>
                      <a:r>
                        <a:rPr lang="en-US" sz="2000" i="1" spc="15" dirty="0" smtClean="0">
                          <a:latin typeface="Times New Roman" panose="02020603050405020304" pitchFamily="18" charset="0"/>
                          <a:cs typeface="Times New Roman" panose="02020603050405020304" pitchFamily="18" charset="0"/>
                        </a:rPr>
                        <a:t> </a:t>
                      </a:r>
                      <a:r>
                        <a:rPr lang="en-US" sz="2000" i="1" spc="5" dirty="0" err="1" smtClean="0">
                          <a:latin typeface="Times New Roman" panose="02020603050405020304" pitchFamily="18" charset="0"/>
                          <a:cs typeface="Times New Roman" panose="02020603050405020304" pitchFamily="18" charset="0"/>
                        </a:rPr>
                        <a:t>kryptingumas</a:t>
                      </a:r>
                      <a:endParaRPr lang="lt-LT" sz="2000" i="1" dirty="0" smtClean="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665464">
                <a:tc>
                  <a:txBody>
                    <a:bodyPr/>
                    <a:lstStyle/>
                    <a:p>
                      <a:pPr marL="163195" marR="0" lvl="0" indent="0" algn="l" defTabSz="914400" rtl="0" eaLnBrk="1" fontAlgn="auto" latinLnBrk="0" hangingPunct="1">
                        <a:lnSpc>
                          <a:spcPct val="100000"/>
                        </a:lnSpc>
                        <a:spcBef>
                          <a:spcPts val="10"/>
                        </a:spcBef>
                        <a:spcAft>
                          <a:spcPts val="0"/>
                        </a:spcAft>
                        <a:buClrTx/>
                        <a:buSzTx/>
                        <a:buFontTx/>
                        <a:buNone/>
                        <a:tabLst/>
                        <a:defRPr/>
                      </a:pPr>
                      <a:r>
                        <a:rPr lang="lt-LT" sz="2000" i="0" spc="5" dirty="0" smtClean="0">
                          <a:latin typeface="Times New Roman" panose="02020603050405020304" pitchFamily="18" charset="0"/>
                          <a:cs typeface="Times New Roman" panose="02020603050405020304" pitchFamily="18" charset="0"/>
                        </a:rPr>
                        <a:t>4.2.2 Bendradarbiavimas su tėvais</a:t>
                      </a:r>
                    </a:p>
                    <a:p>
                      <a:pPr marL="163195" marR="0" lvl="0" indent="0" algn="l" defTabSz="914400" rtl="0" eaLnBrk="1" fontAlgn="auto" latinLnBrk="0" hangingPunct="1">
                        <a:lnSpc>
                          <a:spcPct val="100000"/>
                        </a:lnSpc>
                        <a:spcBef>
                          <a:spcPts val="10"/>
                        </a:spcBef>
                        <a:spcAft>
                          <a:spcPts val="0"/>
                        </a:spcAft>
                        <a:buClrTx/>
                        <a:buSzTx/>
                        <a:buFontTx/>
                        <a:buNone/>
                        <a:tabLst/>
                        <a:defRPr/>
                      </a:pPr>
                      <a:r>
                        <a:rPr lang="lt-LT" sz="2000" i="1" spc="5" dirty="0" smtClean="0">
                          <a:latin typeface="Times New Roman" panose="02020603050405020304" pitchFamily="18" charset="0"/>
                          <a:cs typeface="Times New Roman" panose="02020603050405020304" pitchFamily="18" charset="0"/>
                        </a:rPr>
                        <a:t>Raktinis žodis: </a:t>
                      </a:r>
                      <a:endParaRPr lang="lt-LT" sz="2000" dirty="0" smtClean="0">
                        <a:latin typeface="Times New Roman" panose="02020603050405020304" pitchFamily="18" charset="0"/>
                        <a:cs typeface="Times New Roman" panose="02020603050405020304" pitchFamily="18" charset="0"/>
                      </a:endParaRPr>
                    </a:p>
                    <a:p>
                      <a:pPr marL="163195" marR="0" indent="0" defTabSz="914400" eaLnBrk="1" fontAlgn="auto" latinLnBrk="0" hangingPunct="1">
                        <a:lnSpc>
                          <a:spcPct val="100000"/>
                        </a:lnSpc>
                        <a:spcBef>
                          <a:spcPts val="10"/>
                        </a:spcBef>
                        <a:spcAft>
                          <a:spcPts val="0"/>
                        </a:spcAft>
                        <a:buClrTx/>
                        <a:buSzTx/>
                        <a:buFontTx/>
                        <a:buNone/>
                        <a:tabLst/>
                        <a:defRPr/>
                      </a:pPr>
                      <a:r>
                        <a:rPr sz="2000" dirty="0" err="1" smtClean="0">
                          <a:latin typeface="Times New Roman" panose="02020603050405020304" pitchFamily="18" charset="0"/>
                          <a:cs typeface="Times New Roman" panose="02020603050405020304" pitchFamily="18" charset="0"/>
                        </a:rPr>
                        <a:t>Pažinimas</a:t>
                      </a:r>
                      <a:r>
                        <a:rPr sz="2000" spc="20" dirty="0" smtClean="0">
                          <a:latin typeface="Times New Roman" panose="02020603050405020304" pitchFamily="18" charset="0"/>
                          <a:cs typeface="Times New Roman" panose="02020603050405020304" pitchFamily="18" charset="0"/>
                        </a:rPr>
                        <a:t> </a:t>
                      </a:r>
                      <a:r>
                        <a:rPr sz="2000" spc="5" dirty="0" err="1">
                          <a:latin typeface="Times New Roman" panose="02020603050405020304" pitchFamily="18" charset="0"/>
                          <a:cs typeface="Times New Roman" panose="02020603050405020304" pitchFamily="18" charset="0"/>
                        </a:rPr>
                        <a:t>ir</a:t>
                      </a:r>
                      <a:r>
                        <a:rPr sz="2000" dirty="0">
                          <a:latin typeface="Times New Roman" panose="02020603050405020304" pitchFamily="18" charset="0"/>
                          <a:cs typeface="Times New Roman" panose="02020603050405020304" pitchFamily="18" charset="0"/>
                        </a:rPr>
                        <a:t> </a:t>
                      </a:r>
                      <a:r>
                        <a:rPr sz="2000" spc="-5" dirty="0" err="1" smtClean="0">
                          <a:latin typeface="Times New Roman" panose="02020603050405020304" pitchFamily="18" charset="0"/>
                          <a:cs typeface="Times New Roman" panose="02020603050405020304" pitchFamily="18" charset="0"/>
                        </a:rPr>
                        <a:t>sąveika</a:t>
                      </a:r>
                      <a:endParaRPr lang="lt-LT" sz="2000" dirty="0" smtClean="0">
                        <a:latin typeface="Times New Roman" panose="02020603050405020304" pitchFamily="18" charset="0"/>
                        <a:cs typeface="Times New Roman" panose="02020603050405020304" pitchFamily="18" charset="0"/>
                      </a:endParaRPr>
                    </a:p>
                  </a:txBody>
                  <a:tcPr marL="0" marR="0" marT="1270" marB="0">
                    <a:solidFill>
                      <a:srgbClr val="92D050"/>
                    </a:solidFill>
                  </a:tcPr>
                </a:tc>
                <a:tc>
                  <a:txBody>
                    <a:bodyPr/>
                    <a:lstStyle/>
                    <a:p>
                      <a:pPr marL="91440" marR="500380" indent="0" defTabSz="914400" eaLnBrk="1" fontAlgn="auto" latinLnBrk="0" hangingPunct="1">
                        <a:lnSpc>
                          <a:spcPct val="100000"/>
                        </a:lnSpc>
                        <a:spcBef>
                          <a:spcPts val="0"/>
                        </a:spcBef>
                        <a:spcAft>
                          <a:spcPts val="0"/>
                        </a:spcAft>
                        <a:buClrTx/>
                        <a:buSzTx/>
                        <a:buFontTx/>
                        <a:buNone/>
                        <a:tabLst/>
                        <a:defRPr/>
                      </a:pPr>
                      <a:r>
                        <a:rPr lang="lt-LT" sz="2000" dirty="0" smtClean="0">
                          <a:latin typeface="Times New Roman" panose="02020603050405020304" pitchFamily="18" charset="0"/>
                          <a:cs typeface="Times New Roman" panose="02020603050405020304" pitchFamily="18" charset="0"/>
                        </a:rPr>
                        <a:t>1.1.1. Asmenybės tapsmas.</a:t>
                      </a:r>
                      <a:r>
                        <a:rPr lang="lt-LT" sz="2000" baseline="0" dirty="0" smtClean="0">
                          <a:latin typeface="Times New Roman" panose="02020603050405020304" pitchFamily="18" charset="0"/>
                          <a:cs typeface="Times New Roman" panose="02020603050405020304" pitchFamily="18" charset="0"/>
                        </a:rPr>
                        <a:t> </a:t>
                      </a:r>
                    </a:p>
                    <a:p>
                      <a:pPr marL="91440" marR="500380" indent="0" defTabSz="914400" eaLnBrk="1" fontAlgn="auto" latinLnBrk="0" hangingPunct="1">
                        <a:lnSpc>
                          <a:spcPct val="100000"/>
                        </a:lnSpc>
                        <a:spcBef>
                          <a:spcPts val="0"/>
                        </a:spcBef>
                        <a:spcAft>
                          <a:spcPts val="0"/>
                        </a:spcAft>
                        <a:buClrTx/>
                        <a:buSzTx/>
                        <a:buFontTx/>
                        <a:buNone/>
                        <a:tabLst/>
                        <a:defRPr/>
                      </a:pPr>
                      <a:r>
                        <a:rPr lang="lt-LT" sz="2000" i="1" baseline="0" dirty="0" smtClean="0">
                          <a:latin typeface="Times New Roman" panose="02020603050405020304" pitchFamily="18" charset="0"/>
                          <a:cs typeface="Times New Roman" panose="02020603050405020304" pitchFamily="18" charset="0"/>
                        </a:rPr>
                        <a:t>Raktinis žodis: </a:t>
                      </a:r>
                      <a:r>
                        <a:rPr lang="en-US" sz="2000" i="1" dirty="0" err="1" smtClean="0">
                          <a:latin typeface="Times New Roman" panose="02020603050405020304" pitchFamily="18" charset="0"/>
                          <a:cs typeface="Times New Roman" panose="02020603050405020304" pitchFamily="18" charset="0"/>
                        </a:rPr>
                        <a:t>Gyvenimo</a:t>
                      </a:r>
                      <a:r>
                        <a:rPr lang="en-US" sz="2000" i="1" dirty="0" smtClean="0">
                          <a:latin typeface="Times New Roman" panose="02020603050405020304" pitchFamily="18" charset="0"/>
                          <a:cs typeface="Times New Roman" panose="02020603050405020304" pitchFamily="18" charset="0"/>
                        </a:rPr>
                        <a:t> </a:t>
                      </a:r>
                      <a:r>
                        <a:rPr lang="en-US" sz="2000" i="1" dirty="0" err="1" smtClean="0">
                          <a:latin typeface="Times New Roman" panose="02020603050405020304" pitchFamily="18" charset="0"/>
                          <a:cs typeface="Times New Roman" panose="02020603050405020304" pitchFamily="18" charset="0"/>
                        </a:rPr>
                        <a:t>planavimas</a:t>
                      </a:r>
                      <a:endParaRPr lang="en-US" sz="2000" i="1" dirty="0" smtClean="0">
                        <a:latin typeface="Times New Roman" panose="02020603050405020304" pitchFamily="18" charset="0"/>
                        <a:cs typeface="Times New Roman" panose="02020603050405020304" pitchFamily="18" charset="0"/>
                      </a:endParaRPr>
                    </a:p>
                    <a:p>
                      <a:pPr marL="91440" marR="500380">
                        <a:lnSpc>
                          <a:spcPts val="1480"/>
                        </a:lnSpc>
                      </a:pPr>
                      <a:endParaRPr lang="en-US" sz="20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eaLnBrk="1" fontAlgn="auto" latinLnBrk="0" hangingPunct="1">
                        <a:lnSpc>
                          <a:spcPct val="100000"/>
                        </a:lnSpc>
                        <a:spcBef>
                          <a:spcPts val="0"/>
                        </a:spcBef>
                        <a:spcAft>
                          <a:spcPts val="0"/>
                        </a:spcAft>
                        <a:buClrTx/>
                        <a:buSzTx/>
                        <a:buFontTx/>
                        <a:buNone/>
                        <a:tabLst/>
                        <a:defRPr/>
                      </a:pPr>
                      <a:r>
                        <a:rPr lang="lt-LT" sz="2000" dirty="0" smtClean="0">
                          <a:solidFill>
                            <a:schemeClr val="tx1"/>
                          </a:solidFill>
                          <a:latin typeface="Times New Roman" panose="02020603050405020304" pitchFamily="18" charset="0"/>
                          <a:cs typeface="Times New Roman" panose="02020603050405020304" pitchFamily="18" charset="0"/>
                        </a:rPr>
                        <a:t>1.2.2</a:t>
                      </a:r>
                      <a:r>
                        <a:rPr lang="lt-LT" sz="2000" baseline="0" dirty="0" smtClean="0">
                          <a:solidFill>
                            <a:schemeClr val="tx1"/>
                          </a:solidFill>
                          <a:latin typeface="Times New Roman" panose="02020603050405020304" pitchFamily="18" charset="0"/>
                          <a:cs typeface="Times New Roman" panose="02020603050405020304" pitchFamily="18" charset="0"/>
                        </a:rPr>
                        <a:t> Mokyklos pasiekimai ir pažanga</a:t>
                      </a:r>
                      <a:r>
                        <a:rPr lang="lt-LT" sz="2000" baseline="0" dirty="0" smtClean="0">
                          <a:solidFill>
                            <a:srgbClr val="FF0000"/>
                          </a:solidFill>
                          <a:latin typeface="Times New Roman" panose="02020603050405020304" pitchFamily="18" charset="0"/>
                          <a:cs typeface="Times New Roman" panose="02020603050405020304" pitchFamily="18" charset="0"/>
                        </a:rPr>
                        <a:t>.  </a:t>
                      </a:r>
                      <a:endParaRPr lang="lt-LT" sz="2000" dirty="0" smtClean="0">
                        <a:solidFill>
                          <a:srgbClr val="FF0000"/>
                        </a:solidFill>
                        <a:latin typeface="Times New Roman" panose="02020603050405020304" pitchFamily="18" charset="0"/>
                        <a:cs typeface="Times New Roman" panose="02020603050405020304" pitchFamily="18" charset="0"/>
                      </a:endParaRPr>
                    </a:p>
                    <a:p>
                      <a:pPr marL="0" marR="0" indent="0" algn="l" defTabSz="914400" eaLnBrk="1" fontAlgn="auto" latinLnBrk="0" hangingPunct="1">
                        <a:lnSpc>
                          <a:spcPct val="100000"/>
                        </a:lnSpc>
                        <a:spcBef>
                          <a:spcPts val="0"/>
                        </a:spcBef>
                        <a:spcAft>
                          <a:spcPts val="0"/>
                        </a:spcAft>
                        <a:buClrTx/>
                        <a:buSzTx/>
                        <a:buFontTx/>
                        <a:buNone/>
                        <a:tabLst/>
                        <a:defRPr/>
                      </a:pPr>
                      <a:r>
                        <a:rPr lang="lt-LT" sz="2000" b="0" i="1"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Raktinis žodis: p</a:t>
                      </a:r>
                      <a:r>
                        <a:rPr lang="lt-LT" sz="2000" i="1" dirty="0" smtClean="0">
                          <a:latin typeface="Times New Roman" panose="02020603050405020304" pitchFamily="18" charset="0"/>
                          <a:cs typeface="Times New Roman" panose="02020603050405020304" pitchFamily="18" charset="0"/>
                        </a:rPr>
                        <a:t>asiekimų ir pažangos pagrįstumas</a:t>
                      </a:r>
                      <a:endParaRPr lang="en-US" sz="2000" i="1" dirty="0" smtClean="0"/>
                    </a:p>
                  </a:txBody>
                  <a:tcPr/>
                </a:tc>
                <a:extLst>
                  <a:ext uri="{0D108BD9-81ED-4DB2-BD59-A6C34878D82A}">
                    <a16:rowId xmlns:a16="http://schemas.microsoft.com/office/drawing/2014/main" val="10002"/>
                  </a:ext>
                </a:extLst>
              </a:tr>
              <a:tr h="665464">
                <a:tc>
                  <a:txBody>
                    <a:bodyPr/>
                    <a:lstStyle/>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2000" i="0" spc="5" dirty="0" smtClean="0">
                          <a:latin typeface="Times New Roman" panose="02020603050405020304" pitchFamily="18" charset="0"/>
                          <a:cs typeface="Times New Roman" panose="02020603050405020304" pitchFamily="18" charset="0"/>
                        </a:rPr>
                        <a:t>3.1.2. Pastatas ir jo aplinka </a:t>
                      </a:r>
                    </a:p>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2000" i="1" spc="5" dirty="0" smtClean="0">
                          <a:latin typeface="Times New Roman" panose="02020603050405020304" pitchFamily="18" charset="0"/>
                          <a:cs typeface="Times New Roman" panose="02020603050405020304" pitchFamily="18" charset="0"/>
                        </a:rPr>
                        <a:t>Raktinis žodis: </a:t>
                      </a:r>
                      <a:endParaRPr lang="lt-LT" sz="2000" dirty="0" smtClean="0">
                        <a:latin typeface="Times New Roman" panose="02020603050405020304" pitchFamily="18" charset="0"/>
                        <a:cs typeface="Times New Roman" panose="02020603050405020304" pitchFamily="18" charset="0"/>
                      </a:endParaRPr>
                    </a:p>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2000" i="1" spc="5" dirty="0" smtClean="0">
                          <a:latin typeface="Times New Roman" panose="02020603050405020304" pitchFamily="18" charset="0"/>
                          <a:cs typeface="Times New Roman" panose="02020603050405020304" pitchFamily="18" charset="0"/>
                        </a:rPr>
                        <a:t>Estetiškumas</a:t>
                      </a:r>
                      <a:endParaRPr lang="lt-LT" sz="2000" i="1" dirty="0" smtClean="0">
                        <a:latin typeface="Times New Roman" panose="02020603050405020304" pitchFamily="18" charset="0"/>
                        <a:cs typeface="Times New Roman" panose="02020603050405020304" pitchFamily="18" charset="0"/>
                      </a:endParaRPr>
                    </a:p>
                  </a:txBody>
                  <a:tcPr marL="0" marR="0" marT="0" marB="0">
                    <a:solidFill>
                      <a:srgbClr val="92D050"/>
                    </a:solidFill>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lt-LT" sz="2000" spc="5" dirty="0" smtClean="0">
                          <a:latin typeface="Times New Roman" panose="02020603050405020304" pitchFamily="18" charset="0"/>
                          <a:cs typeface="Times New Roman" panose="02020603050405020304" pitchFamily="18" charset="0"/>
                        </a:rPr>
                        <a:t>3.1.3 Aplinkų bendrakūra. </a:t>
                      </a:r>
                      <a:r>
                        <a:rPr lang="lt-LT" sz="2000" i="1" spc="5" dirty="0" smtClean="0">
                          <a:latin typeface="Times New Roman" panose="02020603050405020304" pitchFamily="18" charset="0"/>
                          <a:cs typeface="Times New Roman" panose="02020603050405020304" pitchFamily="18" charset="0"/>
                        </a:rPr>
                        <a:t>Raktinis žodis: mokinių įtraukimas</a:t>
                      </a:r>
                      <a:endParaRPr lang="lt-LT" sz="2000" i="1" dirty="0" smtClean="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20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2.4.2</a:t>
                      </a:r>
                      <a:r>
                        <a:rPr lang="lt-LT" sz="20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lt-LT" sz="2000" dirty="0" smtClean="0">
                          <a:latin typeface="Times New Roman" panose="02020603050405020304" pitchFamily="18" charset="0"/>
                          <a:cs typeface="Times New Roman" panose="02020603050405020304" pitchFamily="18" charset="0"/>
                        </a:rPr>
                        <a:t>Mokinių įsivertinimas. </a:t>
                      </a:r>
                    </a:p>
                    <a:p>
                      <a:pPr marL="0" marR="0" lvl="0" indent="0" algn="l" defTabSz="914400" rtl="0" eaLnBrk="1" fontAlgn="auto" latinLnBrk="0" hangingPunct="1">
                        <a:lnSpc>
                          <a:spcPct val="100000"/>
                        </a:lnSpc>
                        <a:spcBef>
                          <a:spcPts val="0"/>
                        </a:spcBef>
                        <a:spcAft>
                          <a:spcPts val="0"/>
                        </a:spcAft>
                        <a:buClrTx/>
                        <a:buSzTx/>
                        <a:buFontTx/>
                        <a:buNone/>
                        <a:tabLst/>
                        <a:defRPr/>
                      </a:pPr>
                      <a:r>
                        <a:rPr lang="lt-LT" sz="2000" b="0" i="1"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Raktinis žodis: į</a:t>
                      </a:r>
                      <a:r>
                        <a:rPr lang="en-US" sz="2000" b="0" i="1" u="none" dirty="0" err="1" smtClean="0">
                          <a:solidFill>
                            <a:schemeClr val="dk1"/>
                          </a:solidFill>
                          <a:latin typeface="Times New Roman" panose="02020603050405020304" pitchFamily="18" charset="0"/>
                          <a:ea typeface="Calibri"/>
                          <a:cs typeface="Times New Roman" panose="02020603050405020304" pitchFamily="18" charset="0"/>
                          <a:sym typeface="Calibri"/>
                        </a:rPr>
                        <a:t>sivertinimas</a:t>
                      </a:r>
                      <a:r>
                        <a:rPr lang="en-US" sz="2000" b="0" i="1"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2000" b="0" i="1" u="none" dirty="0" err="1" smtClean="0">
                          <a:solidFill>
                            <a:schemeClr val="dk1"/>
                          </a:solidFill>
                          <a:latin typeface="Times New Roman" panose="02020603050405020304" pitchFamily="18" charset="0"/>
                          <a:ea typeface="Calibri"/>
                          <a:cs typeface="Times New Roman" panose="02020603050405020304" pitchFamily="18" charset="0"/>
                          <a:sym typeface="Calibri"/>
                        </a:rPr>
                        <a:t>kaip</a:t>
                      </a:r>
                      <a:r>
                        <a:rPr lang="en-US" sz="2000" b="0" i="1"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2000" b="0" i="1" u="none" dirty="0" err="1" smtClean="0">
                          <a:solidFill>
                            <a:schemeClr val="dk1"/>
                          </a:solidFill>
                          <a:latin typeface="Times New Roman" panose="02020603050405020304" pitchFamily="18" charset="0"/>
                          <a:ea typeface="Calibri"/>
                          <a:cs typeface="Times New Roman" panose="02020603050405020304" pitchFamily="18" charset="0"/>
                          <a:sym typeface="Calibri"/>
                        </a:rPr>
                        <a:t>savivoka</a:t>
                      </a:r>
                      <a:endParaRPr lang="en-US" sz="2000" i="1" dirty="0" smtClean="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665464">
                <a:tc>
                  <a:txBody>
                    <a:bodyPr/>
                    <a:lstStyle/>
                    <a:p>
                      <a:pPr marL="90487" marR="0" lvl="0" indent="0" algn="l" rtl="0">
                        <a:lnSpc>
                          <a:spcPct val="116666"/>
                        </a:lnSpc>
                        <a:spcBef>
                          <a:spcPts val="0"/>
                        </a:spcBef>
                        <a:spcAft>
                          <a:spcPts val="0"/>
                        </a:spcAft>
                        <a:buClr>
                          <a:schemeClr val="dk1"/>
                        </a:buClr>
                        <a:buSzPts val="1200"/>
                        <a:buFont typeface="Calibri"/>
                        <a:buNone/>
                      </a:pPr>
                      <a:r>
                        <a:rPr lang="lt-LT" sz="20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2.2.2</a:t>
                      </a:r>
                      <a:r>
                        <a:rPr lang="lt-LT" sz="2000" b="0" i="0" u="none" baseline="0" noProof="0" dirty="0" smtClean="0">
                          <a:solidFill>
                            <a:schemeClr val="dk1"/>
                          </a:solidFill>
                          <a:latin typeface="Times New Roman" panose="02020603050405020304" pitchFamily="18" charset="0"/>
                          <a:ea typeface="Calibri"/>
                          <a:cs typeface="Times New Roman" panose="02020603050405020304" pitchFamily="18" charset="0"/>
                          <a:sym typeface="Calibri"/>
                        </a:rPr>
                        <a:t> ugdymo (</a:t>
                      </a:r>
                      <a:r>
                        <a:rPr lang="lt-LT" sz="2000" b="0" i="0" u="none" baseline="0" noProof="0" dirty="0" err="1" smtClean="0">
                          <a:solidFill>
                            <a:schemeClr val="dk1"/>
                          </a:solidFill>
                          <a:latin typeface="Times New Roman" panose="02020603050405020304" pitchFamily="18" charset="0"/>
                          <a:ea typeface="Calibri"/>
                          <a:cs typeface="Times New Roman" panose="02020603050405020304" pitchFamily="18" charset="0"/>
                          <a:sym typeface="Calibri"/>
                        </a:rPr>
                        <a:t>si</a:t>
                      </a:r>
                      <a:r>
                        <a:rPr lang="lt-LT" sz="2000" b="0" i="0" u="none" baseline="0" noProof="0" dirty="0" smtClean="0">
                          <a:solidFill>
                            <a:schemeClr val="dk1"/>
                          </a:solidFill>
                          <a:latin typeface="Times New Roman" panose="02020603050405020304" pitchFamily="18" charset="0"/>
                          <a:ea typeface="Calibri"/>
                          <a:cs typeface="Times New Roman" panose="02020603050405020304" pitchFamily="18" charset="0"/>
                          <a:sym typeface="Calibri"/>
                        </a:rPr>
                        <a:t>) organizavimas</a:t>
                      </a:r>
                    </a:p>
                    <a:p>
                      <a:pPr marL="90487"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lt-LT" sz="2000" i="1" spc="5" dirty="0" smtClean="0">
                          <a:latin typeface="Times New Roman" panose="02020603050405020304" pitchFamily="18" charset="0"/>
                          <a:cs typeface="Times New Roman" panose="02020603050405020304" pitchFamily="18" charset="0"/>
                        </a:rPr>
                        <a:t>Raktinis žodis: </a:t>
                      </a:r>
                      <a:r>
                        <a:rPr lang="lt-LT" sz="2000" b="0" i="1"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Įvairovė</a:t>
                      </a:r>
                      <a:endParaRPr lang="lt-LT" sz="2000" i="1" noProof="0" dirty="0">
                        <a:latin typeface="Times New Roman" panose="02020603050405020304" pitchFamily="18" charset="0"/>
                        <a:cs typeface="Times New Roman" panose="02020603050405020304" pitchFamily="18" charset="0"/>
                      </a:endParaRPr>
                    </a:p>
                  </a:txBody>
                  <a:tcPr marL="0" marR="0" marT="0" marB="0">
                    <a:solidFill>
                      <a:srgbClr val="92D050"/>
                    </a:solidFill>
                  </a:tcPr>
                </a:tc>
                <a:tc>
                  <a:txBody>
                    <a:bodyPr/>
                    <a:lstStyle/>
                    <a:p>
                      <a:endParaRPr lang="en-US" sz="2000" dirty="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r>
                        <a:rPr lang="lt-LT" sz="2000" noProof="0" dirty="0" smtClean="0">
                          <a:latin typeface="Times New Roman" panose="02020603050405020304" pitchFamily="18" charset="0"/>
                          <a:cs typeface="Times New Roman" panose="02020603050405020304" pitchFamily="18" charset="0"/>
                        </a:rPr>
                        <a:t>1.2.1 Mokinio pasiekimai ir</a:t>
                      </a:r>
                      <a:r>
                        <a:rPr lang="lt-LT" sz="2000" baseline="0" noProof="0" dirty="0" smtClean="0">
                          <a:latin typeface="Times New Roman" panose="02020603050405020304" pitchFamily="18" charset="0"/>
                          <a:cs typeface="Times New Roman" panose="02020603050405020304" pitchFamily="18" charset="0"/>
                        </a:rPr>
                        <a:t> pažanga. </a:t>
                      </a:r>
                      <a:endParaRPr lang="lt-LT" sz="2000" noProof="0" dirty="0" smtClean="0">
                        <a:latin typeface="Times New Roman" panose="02020603050405020304" pitchFamily="18" charset="0"/>
                        <a:cs typeface="Times New Roman" panose="02020603050405020304" pitchFamily="18" charset="0"/>
                      </a:endParaRPr>
                    </a:p>
                    <a:p>
                      <a:pPr marL="0" marR="0" indent="0" defTabSz="914400" eaLnBrk="1" fontAlgn="auto" latinLnBrk="0" hangingPunct="1">
                        <a:lnSpc>
                          <a:spcPct val="100000"/>
                        </a:lnSpc>
                        <a:spcBef>
                          <a:spcPts val="0"/>
                        </a:spcBef>
                        <a:spcAft>
                          <a:spcPts val="0"/>
                        </a:spcAft>
                        <a:buClrTx/>
                        <a:buSzTx/>
                        <a:buFontTx/>
                        <a:buNone/>
                        <a:tabLst/>
                        <a:defRPr/>
                      </a:pPr>
                      <a:r>
                        <a:rPr lang="lt-LT" sz="2000" i="1" noProof="0" dirty="0" smtClean="0">
                          <a:latin typeface="Times New Roman" panose="02020603050405020304" pitchFamily="18" charset="0"/>
                          <a:cs typeface="Times New Roman" panose="02020603050405020304" pitchFamily="18" charset="0"/>
                        </a:rPr>
                        <a:t>Raktinis žodis:</a:t>
                      </a:r>
                      <a:r>
                        <a:rPr lang="lt-LT" sz="2000" i="1" baseline="0" noProof="0" dirty="0" smtClean="0">
                          <a:latin typeface="Times New Roman" panose="02020603050405020304" pitchFamily="18" charset="0"/>
                          <a:cs typeface="Times New Roman" panose="02020603050405020304" pitchFamily="18" charset="0"/>
                        </a:rPr>
                        <a:t> v</a:t>
                      </a:r>
                      <a:r>
                        <a:rPr lang="lt-LT" sz="2000" i="1" noProof="0" dirty="0" smtClean="0">
                          <a:latin typeface="Times New Roman" panose="02020603050405020304" pitchFamily="18" charset="0"/>
                          <a:cs typeface="Times New Roman" panose="02020603050405020304" pitchFamily="18" charset="0"/>
                        </a:rPr>
                        <a:t>isybiškumas</a:t>
                      </a:r>
                      <a:endParaRPr lang="en-US" sz="2000" i="1" noProof="0" dirty="0" smtClean="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r h="665464">
                <a:tc>
                  <a:txBody>
                    <a:bodyPr/>
                    <a:lstStyle/>
                    <a:p>
                      <a:pPr marL="90487"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lt-LT" sz="2000" dirty="0" smtClean="0">
                          <a:latin typeface="Times New Roman" panose="02020603050405020304" pitchFamily="18" charset="0"/>
                          <a:cs typeface="Times New Roman" panose="02020603050405020304" pitchFamily="18" charset="0"/>
                        </a:rPr>
                        <a:t>4.2.1 Veikimas kartu</a:t>
                      </a:r>
                    </a:p>
                    <a:p>
                      <a:pPr marL="90487"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lt-LT" sz="2000" i="1" spc="5" dirty="0" smtClean="0">
                          <a:latin typeface="Times New Roman" panose="02020603050405020304" pitchFamily="18" charset="0"/>
                          <a:cs typeface="Times New Roman" panose="02020603050405020304" pitchFamily="18" charset="0"/>
                        </a:rPr>
                        <a:t>Raktinis žodis: </a:t>
                      </a:r>
                      <a:r>
                        <a:rPr lang="en-US" sz="2000" dirty="0" err="1" smtClean="0">
                          <a:latin typeface="Times New Roman" panose="02020603050405020304" pitchFamily="18" charset="0"/>
                          <a:cs typeface="Times New Roman" panose="02020603050405020304" pitchFamily="18" charset="0"/>
                        </a:rPr>
                        <a:t>Kolegialus</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mokymasis</a:t>
                      </a:r>
                      <a:endParaRPr lang="en-US" sz="2000" dirty="0" smtClean="0">
                        <a:latin typeface="Times New Roman" panose="02020603050405020304" pitchFamily="18" charset="0"/>
                        <a:cs typeface="Times New Roman" panose="02020603050405020304" pitchFamily="18" charset="0"/>
                      </a:endParaRPr>
                    </a:p>
                  </a:txBody>
                  <a:tcPr marL="0" marR="0" marT="0" marB="0">
                    <a:solidFill>
                      <a:srgbClr val="92D050"/>
                    </a:solidFill>
                  </a:tcPr>
                </a:tc>
                <a:tc>
                  <a:txBody>
                    <a:bodyPr/>
                    <a:lstStyle/>
                    <a:p>
                      <a:endParaRPr lang="en-US" sz="2000"/>
                    </a:p>
                  </a:txBody>
                  <a:tcPr/>
                </a:tc>
                <a:tc>
                  <a:txBody>
                    <a:bodyPr/>
                    <a:lstStyle/>
                    <a:p>
                      <a:pPr marL="0" marR="0" indent="0" defTabSz="914400" eaLnBrk="1" fontAlgn="auto" latinLnBrk="0" hangingPunct="1">
                        <a:lnSpc>
                          <a:spcPct val="100000"/>
                        </a:lnSpc>
                        <a:spcBef>
                          <a:spcPts val="0"/>
                        </a:spcBef>
                        <a:spcAft>
                          <a:spcPts val="0"/>
                        </a:spcAft>
                        <a:buClrTx/>
                        <a:buSzTx/>
                        <a:buFontTx/>
                        <a:buNone/>
                        <a:tabLst/>
                        <a:defRPr/>
                      </a:pPr>
                      <a:endParaRPr lang="lt-LT" sz="2000" noProof="0" dirty="0" smtClean="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61963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Lentelė 1"/>
          <p:cNvGraphicFramePr>
            <a:graphicFrameLocks noGrp="1"/>
          </p:cNvGraphicFramePr>
          <p:nvPr>
            <p:extLst>
              <p:ext uri="{D42A27DB-BD31-4B8C-83A1-F6EECF244321}">
                <p14:modId xmlns:p14="http://schemas.microsoft.com/office/powerpoint/2010/main" val="1874696116"/>
              </p:ext>
            </p:extLst>
          </p:nvPr>
        </p:nvGraphicFramePr>
        <p:xfrm>
          <a:off x="361945" y="791587"/>
          <a:ext cx="9753600" cy="6748573"/>
        </p:xfrm>
        <a:graphic>
          <a:graphicData uri="http://schemas.openxmlformats.org/drawingml/2006/table">
            <a:tbl>
              <a:tblPr firstRow="1" firstCol="1" lastRow="1" lastCol="1" bandRow="1" bandCol="1">
                <a:tableStyleId>{5940675A-B579-460E-94D1-54222C63F5DA}</a:tableStyleId>
              </a:tblPr>
              <a:tblGrid>
                <a:gridCol w="1261098">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666257">
                  <a:extLst>
                    <a:ext uri="{9D8B030D-6E8A-4147-A177-3AD203B41FA5}">
                      <a16:colId xmlns:a16="http://schemas.microsoft.com/office/drawing/2014/main" val="20002"/>
                    </a:ext>
                  </a:extLst>
                </a:gridCol>
                <a:gridCol w="3397245">
                  <a:extLst>
                    <a:ext uri="{9D8B030D-6E8A-4147-A177-3AD203B41FA5}">
                      <a16:colId xmlns:a16="http://schemas.microsoft.com/office/drawing/2014/main" val="20003"/>
                    </a:ext>
                  </a:extLst>
                </a:gridCol>
              </a:tblGrid>
              <a:tr h="748712">
                <a:tc>
                  <a:txBody>
                    <a:bodyPr/>
                    <a:lstStyle/>
                    <a:p>
                      <a:pPr algn="ctr">
                        <a:spcAft>
                          <a:spcPts val="0"/>
                        </a:spcAft>
                      </a:pPr>
                      <a:r>
                        <a:rPr lang="lt-LT" sz="2300" b="1" dirty="0">
                          <a:effectLst/>
                          <a:latin typeface="Calibri" pitchFamily="34" charset="0"/>
                          <a:cs typeface="Calibri" pitchFamily="34" charset="0"/>
                        </a:rPr>
                        <a:t>Kokybės lygis</a:t>
                      </a:r>
                      <a:endParaRPr lang="lt-LT" sz="2300" b="1"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ctr">
                        <a:spcAft>
                          <a:spcPts val="0"/>
                        </a:spcAft>
                      </a:pPr>
                      <a:r>
                        <a:rPr lang="lt-LT" sz="2300" b="1" dirty="0">
                          <a:effectLst/>
                          <a:latin typeface="Calibri" pitchFamily="34" charset="0"/>
                          <a:cs typeface="Calibri" pitchFamily="34" charset="0"/>
                        </a:rPr>
                        <a:t>Aprašomieji veiklos kokybės </a:t>
                      </a:r>
                      <a:r>
                        <a:rPr lang="lt-LT" sz="2300" b="1" dirty="0" smtClean="0">
                          <a:effectLst/>
                          <a:latin typeface="Calibri" pitchFamily="34" charset="0"/>
                          <a:cs typeface="Calibri" pitchFamily="34" charset="0"/>
                        </a:rPr>
                        <a:t>vertinimai</a:t>
                      </a:r>
                      <a:endParaRPr lang="lt-LT" sz="2300" b="1"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ctr">
                        <a:spcAft>
                          <a:spcPts val="0"/>
                        </a:spcAft>
                      </a:pPr>
                      <a:r>
                        <a:rPr lang="lt-LT" sz="2300" b="1" dirty="0">
                          <a:effectLst/>
                          <a:latin typeface="Calibri" pitchFamily="34" charset="0"/>
                          <a:cs typeface="Calibri" pitchFamily="34" charset="0"/>
                        </a:rPr>
                        <a:t>Procentinė </a:t>
                      </a:r>
                    </a:p>
                    <a:p>
                      <a:pPr algn="ctr">
                        <a:spcAft>
                          <a:spcPts val="0"/>
                        </a:spcAft>
                      </a:pPr>
                      <a:r>
                        <a:rPr lang="lt-LT" sz="2300" b="1" dirty="0">
                          <a:effectLst/>
                          <a:latin typeface="Calibri" pitchFamily="34" charset="0"/>
                          <a:cs typeface="Calibri" pitchFamily="34" charset="0"/>
                        </a:rPr>
                        <a:t>vertė</a:t>
                      </a:r>
                      <a:endParaRPr lang="lt-LT" sz="2300" b="1"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ctr">
                        <a:spcAft>
                          <a:spcPts val="0"/>
                        </a:spcAft>
                      </a:pPr>
                      <a:r>
                        <a:rPr lang="lt-LT" sz="2300" b="1" dirty="0">
                          <a:effectLst/>
                          <a:latin typeface="Calibri" pitchFamily="34" charset="0"/>
                          <a:cs typeface="Calibri" pitchFamily="34" charset="0"/>
                        </a:rPr>
                        <a:t>Išvada</a:t>
                      </a:r>
                      <a:endParaRPr lang="lt-LT" sz="2300" b="1" dirty="0">
                        <a:solidFill>
                          <a:schemeClr val="tx1"/>
                        </a:solidFill>
                        <a:effectLst/>
                        <a:latin typeface="Calibri" pitchFamily="34" charset="0"/>
                        <a:ea typeface="Times New Roman"/>
                        <a:cs typeface="Calibri" pitchFamily="34" charset="0"/>
                      </a:endParaRPr>
                    </a:p>
                  </a:txBody>
                  <a:tcPr marL="75629" marR="75629" marT="0" marB="0"/>
                </a:tc>
                <a:extLst>
                  <a:ext uri="{0D108BD9-81ED-4DB2-BD59-A6C34878D82A}">
                    <a16:rowId xmlns:a16="http://schemas.microsoft.com/office/drawing/2014/main" val="10000"/>
                  </a:ext>
                </a:extLst>
              </a:tr>
              <a:tr h="1058799">
                <a:tc>
                  <a:txBody>
                    <a:bodyPr/>
                    <a:lstStyle/>
                    <a:p>
                      <a:pPr algn="ctr">
                        <a:spcAft>
                          <a:spcPts val="0"/>
                        </a:spcAft>
                      </a:pPr>
                      <a:r>
                        <a:rPr lang="lt-LT" sz="2300" b="1" dirty="0">
                          <a:solidFill>
                            <a:schemeClr val="tx1"/>
                          </a:solidFill>
                          <a:effectLst/>
                          <a:latin typeface="Calibri" pitchFamily="34" charset="0"/>
                          <a:cs typeface="Calibri" pitchFamily="34" charset="0"/>
                        </a:rPr>
                        <a:t> </a:t>
                      </a:r>
                    </a:p>
                    <a:p>
                      <a:pPr algn="ctr">
                        <a:spcAft>
                          <a:spcPts val="0"/>
                        </a:spcAft>
                      </a:pPr>
                      <a:r>
                        <a:rPr lang="lt-LT" sz="2300" b="1" dirty="0">
                          <a:solidFill>
                            <a:schemeClr val="tx1"/>
                          </a:solidFill>
                          <a:effectLst/>
                          <a:latin typeface="Calibri" pitchFamily="34" charset="0"/>
                          <a:cs typeface="Calibri" pitchFamily="34" charset="0"/>
                        </a:rPr>
                        <a:t>4 lygis</a:t>
                      </a:r>
                      <a:endParaRPr lang="lt-LT" sz="2300" b="1"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b="1" dirty="0" smtClean="0">
                          <a:effectLst/>
                          <a:latin typeface="Calibri" pitchFamily="34" charset="0"/>
                          <a:cs typeface="Calibri" pitchFamily="34" charset="0"/>
                        </a:rPr>
                        <a:t>LABAI GERA: </a:t>
                      </a:r>
                      <a:r>
                        <a:rPr lang="lt-LT" sz="2300" dirty="0" smtClean="0">
                          <a:effectLst/>
                          <a:latin typeface="Calibri" pitchFamily="34" charset="0"/>
                          <a:cs typeface="Calibri" pitchFamily="34" charset="0"/>
                        </a:rPr>
                        <a:t>veiksminga</a:t>
                      </a:r>
                      <a:r>
                        <a:rPr lang="lt-LT" sz="2300" dirty="0">
                          <a:effectLst/>
                          <a:latin typeface="Calibri" pitchFamily="34" charset="0"/>
                          <a:cs typeface="Calibri" pitchFamily="34" charset="0"/>
                        </a:rPr>
                        <a:t>, išskirtinė, kryptinga, savita, </a:t>
                      </a:r>
                      <a:r>
                        <a:rPr lang="lt-LT" sz="2300" dirty="0" smtClean="0">
                          <a:effectLst/>
                          <a:latin typeface="Calibri" pitchFamily="34" charset="0"/>
                          <a:cs typeface="Calibri" pitchFamily="34" charset="0"/>
                        </a:rPr>
                        <a:t>kūrybiška</a:t>
                      </a:r>
                      <a:endParaRPr lang="lt-LT" sz="2300" b="0"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ctr">
                        <a:spcAft>
                          <a:spcPts val="0"/>
                        </a:spcAft>
                      </a:pPr>
                      <a:r>
                        <a:rPr lang="lt-LT" sz="2300" dirty="0">
                          <a:effectLst/>
                          <a:latin typeface="Calibri" pitchFamily="34" charset="0"/>
                          <a:cs typeface="Calibri" pitchFamily="34" charset="0"/>
                        </a:rPr>
                        <a:t>90 </a:t>
                      </a:r>
                      <a:r>
                        <a:rPr lang="lt-LT" sz="2300" dirty="0" err="1">
                          <a:effectLst/>
                          <a:latin typeface="Calibri" pitchFamily="34" charset="0"/>
                          <a:cs typeface="Calibri" pitchFamily="34" charset="0"/>
                        </a:rPr>
                        <a:t>proc</a:t>
                      </a:r>
                      <a:r>
                        <a:rPr lang="lt-LT" sz="2300" dirty="0">
                          <a:effectLst/>
                          <a:latin typeface="Calibri" pitchFamily="34" charset="0"/>
                          <a:cs typeface="Calibri" pitchFamily="34" charset="0"/>
                        </a:rPr>
                        <a:t>. ir daugiau</a:t>
                      </a:r>
                      <a:endParaRPr lang="lt-LT" sz="2300" b="0"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dirty="0">
                          <a:effectLst/>
                          <a:latin typeface="Calibri" pitchFamily="34" charset="0"/>
                          <a:cs typeface="Calibri" pitchFamily="34" charset="0"/>
                        </a:rPr>
                        <a:t>Verta </a:t>
                      </a:r>
                      <a:r>
                        <a:rPr lang="lt-LT" sz="2300" b="1" dirty="0">
                          <a:solidFill>
                            <a:schemeClr val="bg1">
                              <a:lumMod val="50000"/>
                            </a:schemeClr>
                          </a:solidFill>
                          <a:effectLst/>
                          <a:latin typeface="Calibri" pitchFamily="34" charset="0"/>
                          <a:cs typeface="Calibri" pitchFamily="34" charset="0"/>
                        </a:rPr>
                        <a:t>paskleisti už mokyklos ribų</a:t>
                      </a:r>
                      <a:endParaRPr lang="lt-LT" sz="2300" b="1" dirty="0">
                        <a:solidFill>
                          <a:schemeClr val="bg1">
                            <a:lumMod val="50000"/>
                          </a:schemeClr>
                        </a:solidFill>
                        <a:effectLst/>
                        <a:latin typeface="Calibri" pitchFamily="34" charset="0"/>
                        <a:ea typeface="Times New Roman"/>
                        <a:cs typeface="Calibri" pitchFamily="34" charset="0"/>
                      </a:endParaRPr>
                    </a:p>
                  </a:txBody>
                  <a:tcPr marL="75629" marR="75629" marT="0" marB="0"/>
                </a:tc>
                <a:extLst>
                  <a:ext uri="{0D108BD9-81ED-4DB2-BD59-A6C34878D82A}">
                    <a16:rowId xmlns:a16="http://schemas.microsoft.com/office/drawing/2014/main" val="10001"/>
                  </a:ext>
                </a:extLst>
              </a:tr>
              <a:tr h="1058799">
                <a:tc>
                  <a:txBody>
                    <a:bodyPr/>
                    <a:lstStyle/>
                    <a:p>
                      <a:pPr algn="ctr">
                        <a:spcAft>
                          <a:spcPts val="0"/>
                        </a:spcAft>
                      </a:pPr>
                      <a:r>
                        <a:rPr lang="lt-LT" sz="2300" b="1" dirty="0">
                          <a:solidFill>
                            <a:schemeClr val="tx1"/>
                          </a:solidFill>
                          <a:effectLst/>
                          <a:latin typeface="Calibri" pitchFamily="34" charset="0"/>
                          <a:cs typeface="Calibri" pitchFamily="34" charset="0"/>
                        </a:rPr>
                        <a:t> </a:t>
                      </a:r>
                    </a:p>
                    <a:p>
                      <a:pPr algn="ctr">
                        <a:spcAft>
                          <a:spcPts val="0"/>
                        </a:spcAft>
                      </a:pPr>
                      <a:r>
                        <a:rPr lang="lt-LT" sz="2300" b="1" dirty="0">
                          <a:solidFill>
                            <a:schemeClr val="tx1"/>
                          </a:solidFill>
                          <a:effectLst/>
                          <a:latin typeface="Calibri" pitchFamily="34" charset="0"/>
                          <a:cs typeface="Calibri" pitchFamily="34" charset="0"/>
                        </a:rPr>
                        <a:t>3 lygis</a:t>
                      </a:r>
                      <a:endParaRPr lang="lt-LT" sz="2300" b="1"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b="1" dirty="0" smtClean="0">
                          <a:effectLst/>
                          <a:latin typeface="Calibri" pitchFamily="34" charset="0"/>
                          <a:cs typeface="Calibri" pitchFamily="34" charset="0"/>
                        </a:rPr>
                        <a:t>GERA: </a:t>
                      </a:r>
                      <a:r>
                        <a:rPr lang="lt-LT" sz="2300" dirty="0" smtClean="0">
                          <a:effectLst/>
                          <a:latin typeface="Calibri" pitchFamily="34" charset="0"/>
                          <a:cs typeface="Calibri" pitchFamily="34" charset="0"/>
                        </a:rPr>
                        <a:t>viršija </a:t>
                      </a:r>
                      <a:r>
                        <a:rPr lang="lt-LT" sz="2300" dirty="0">
                          <a:effectLst/>
                          <a:latin typeface="Calibri" pitchFamily="34" charset="0"/>
                          <a:cs typeface="Calibri" pitchFamily="34" charset="0"/>
                        </a:rPr>
                        <a:t>vidurkį, tinkama, paveiki, potenciali, </a:t>
                      </a:r>
                      <a:r>
                        <a:rPr lang="lt-LT" sz="2300" dirty="0" smtClean="0">
                          <a:effectLst/>
                          <a:latin typeface="Calibri" pitchFamily="34" charset="0"/>
                          <a:cs typeface="Calibri" pitchFamily="34" charset="0"/>
                        </a:rPr>
                        <a:t>lanksti</a:t>
                      </a:r>
                      <a:endParaRPr lang="lt-LT" sz="2300" b="0"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ctr">
                        <a:spcAft>
                          <a:spcPts val="0"/>
                        </a:spcAft>
                      </a:pPr>
                      <a:r>
                        <a:rPr lang="lt-LT" sz="2300" dirty="0">
                          <a:effectLst/>
                          <a:latin typeface="Calibri" pitchFamily="34" charset="0"/>
                          <a:cs typeface="Calibri" pitchFamily="34" charset="0"/>
                        </a:rPr>
                        <a:t>60–89 </a:t>
                      </a:r>
                      <a:r>
                        <a:rPr lang="lt-LT" sz="2300" dirty="0" err="1">
                          <a:effectLst/>
                          <a:latin typeface="Calibri" pitchFamily="34" charset="0"/>
                          <a:cs typeface="Calibri" pitchFamily="34" charset="0"/>
                        </a:rPr>
                        <a:t>proc</a:t>
                      </a:r>
                      <a:r>
                        <a:rPr lang="lt-LT" sz="2300" dirty="0">
                          <a:effectLst/>
                          <a:latin typeface="Calibri" pitchFamily="34" charset="0"/>
                          <a:cs typeface="Calibri" pitchFamily="34" charset="0"/>
                        </a:rPr>
                        <a:t>.</a:t>
                      </a:r>
                      <a:endParaRPr lang="lt-LT" sz="2300" b="0"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dirty="0">
                          <a:effectLst/>
                          <a:latin typeface="Calibri" pitchFamily="34" charset="0"/>
                          <a:cs typeface="Calibri" pitchFamily="34" charset="0"/>
                        </a:rPr>
                        <a:t>Verta </a:t>
                      </a:r>
                      <a:r>
                        <a:rPr lang="lt-LT" sz="2300" b="1" dirty="0">
                          <a:solidFill>
                            <a:schemeClr val="bg1">
                              <a:lumMod val="50000"/>
                            </a:schemeClr>
                          </a:solidFill>
                          <a:effectLst/>
                          <a:latin typeface="Calibri" pitchFamily="34" charset="0"/>
                          <a:cs typeface="Calibri" pitchFamily="34" charset="0"/>
                        </a:rPr>
                        <a:t>paskleisti pačioje mokykloje</a:t>
                      </a:r>
                      <a:endParaRPr lang="lt-LT" sz="2300" b="1" dirty="0">
                        <a:solidFill>
                          <a:schemeClr val="bg1">
                            <a:lumMod val="50000"/>
                          </a:schemeClr>
                        </a:solidFill>
                        <a:effectLst/>
                        <a:latin typeface="Calibri" pitchFamily="34" charset="0"/>
                        <a:ea typeface="Times New Roman"/>
                        <a:cs typeface="Calibri" pitchFamily="34" charset="0"/>
                      </a:endParaRPr>
                    </a:p>
                  </a:txBody>
                  <a:tcPr marL="75629" marR="75629" marT="0" marB="0"/>
                </a:tc>
                <a:extLst>
                  <a:ext uri="{0D108BD9-81ED-4DB2-BD59-A6C34878D82A}">
                    <a16:rowId xmlns:a16="http://schemas.microsoft.com/office/drawing/2014/main" val="10002"/>
                  </a:ext>
                </a:extLst>
              </a:tr>
              <a:tr h="1058799">
                <a:tc>
                  <a:txBody>
                    <a:bodyPr/>
                    <a:lstStyle/>
                    <a:p>
                      <a:pPr algn="ctr">
                        <a:spcAft>
                          <a:spcPts val="0"/>
                        </a:spcAft>
                      </a:pPr>
                      <a:r>
                        <a:rPr lang="lt-LT" sz="2300" b="1" dirty="0">
                          <a:solidFill>
                            <a:schemeClr val="tx1"/>
                          </a:solidFill>
                          <a:effectLst/>
                          <a:latin typeface="Calibri" pitchFamily="34" charset="0"/>
                          <a:cs typeface="Calibri" pitchFamily="34" charset="0"/>
                        </a:rPr>
                        <a:t> </a:t>
                      </a:r>
                    </a:p>
                    <a:p>
                      <a:pPr algn="ctr">
                        <a:spcAft>
                          <a:spcPts val="0"/>
                        </a:spcAft>
                      </a:pPr>
                      <a:r>
                        <a:rPr lang="lt-LT" sz="2300" b="1" dirty="0">
                          <a:solidFill>
                            <a:schemeClr val="tx1"/>
                          </a:solidFill>
                          <a:effectLst/>
                          <a:latin typeface="Calibri" pitchFamily="34" charset="0"/>
                          <a:cs typeface="Calibri" pitchFamily="34" charset="0"/>
                        </a:rPr>
                        <a:t>2 lygis</a:t>
                      </a:r>
                      <a:endParaRPr lang="lt-LT" sz="2300" b="1"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b="1" dirty="0" smtClean="0">
                          <a:effectLst/>
                          <a:latin typeface="Calibri" pitchFamily="34" charset="0"/>
                          <a:cs typeface="Calibri" pitchFamily="34" charset="0"/>
                        </a:rPr>
                        <a:t>PATENKINAMA: </a:t>
                      </a:r>
                      <a:r>
                        <a:rPr lang="lt-LT" sz="2300" dirty="0" smtClean="0">
                          <a:effectLst/>
                          <a:latin typeface="Calibri" pitchFamily="34" charset="0"/>
                          <a:cs typeface="Calibri" pitchFamily="34" charset="0"/>
                        </a:rPr>
                        <a:t>vidutiniška</a:t>
                      </a:r>
                      <a:r>
                        <a:rPr lang="lt-LT" sz="2300" dirty="0">
                          <a:effectLst/>
                          <a:latin typeface="Calibri" pitchFamily="34" charset="0"/>
                          <a:cs typeface="Calibri" pitchFamily="34" charset="0"/>
                        </a:rPr>
                        <a:t>, nebloga, nesisteminga, </a:t>
                      </a:r>
                      <a:r>
                        <a:rPr lang="lt-LT" sz="2300" dirty="0" smtClean="0">
                          <a:effectLst/>
                          <a:latin typeface="Calibri" pitchFamily="34" charset="0"/>
                          <a:cs typeface="Calibri" pitchFamily="34" charset="0"/>
                        </a:rPr>
                        <a:t>neišskirtinė</a:t>
                      </a:r>
                      <a:endParaRPr lang="lt-LT" sz="2300" b="0"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ctr">
                        <a:spcAft>
                          <a:spcPts val="0"/>
                        </a:spcAft>
                      </a:pPr>
                      <a:r>
                        <a:rPr lang="lt-LT" sz="2300" dirty="0">
                          <a:effectLst/>
                          <a:latin typeface="Calibri" pitchFamily="34" charset="0"/>
                          <a:cs typeface="Calibri" pitchFamily="34" charset="0"/>
                        </a:rPr>
                        <a:t>31–59 </a:t>
                      </a:r>
                      <a:r>
                        <a:rPr lang="lt-LT" sz="2300" dirty="0" err="1">
                          <a:effectLst/>
                          <a:latin typeface="Calibri" pitchFamily="34" charset="0"/>
                          <a:cs typeface="Calibri" pitchFamily="34" charset="0"/>
                        </a:rPr>
                        <a:t>proc</a:t>
                      </a:r>
                      <a:r>
                        <a:rPr lang="lt-LT" sz="2300" dirty="0">
                          <a:effectLst/>
                          <a:latin typeface="Calibri" pitchFamily="34" charset="0"/>
                          <a:cs typeface="Calibri" pitchFamily="34" charset="0"/>
                        </a:rPr>
                        <a:t>.</a:t>
                      </a:r>
                      <a:endParaRPr lang="lt-LT" sz="2300" b="0"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dirty="0">
                          <a:effectLst/>
                          <a:latin typeface="Calibri" pitchFamily="34" charset="0"/>
                          <a:cs typeface="Calibri" pitchFamily="34" charset="0"/>
                        </a:rPr>
                        <a:t>Mokykloje </a:t>
                      </a:r>
                      <a:r>
                        <a:rPr lang="lt-LT" sz="2300" b="1" dirty="0">
                          <a:solidFill>
                            <a:schemeClr val="bg1">
                              <a:lumMod val="50000"/>
                            </a:schemeClr>
                          </a:solidFill>
                          <a:effectLst/>
                          <a:latin typeface="Calibri" pitchFamily="34" charset="0"/>
                          <a:cs typeface="Calibri" pitchFamily="34" charset="0"/>
                        </a:rPr>
                        <a:t>yra ką tobulinti</a:t>
                      </a:r>
                      <a:r>
                        <a:rPr lang="lt-LT" sz="2300" dirty="0">
                          <a:effectLst/>
                          <a:latin typeface="Calibri" pitchFamily="34" charset="0"/>
                          <a:cs typeface="Calibri" pitchFamily="34" charset="0"/>
                        </a:rPr>
                        <a:t>, verta sustiprinti ir išplėtoti</a:t>
                      </a:r>
                      <a:endParaRPr lang="lt-LT" sz="2300" b="0" dirty="0">
                        <a:solidFill>
                          <a:schemeClr val="tx1"/>
                        </a:solidFill>
                        <a:effectLst/>
                        <a:latin typeface="Calibri" pitchFamily="34" charset="0"/>
                        <a:ea typeface="Times New Roman"/>
                        <a:cs typeface="Calibri" pitchFamily="34" charset="0"/>
                      </a:endParaRPr>
                    </a:p>
                  </a:txBody>
                  <a:tcPr marL="75629" marR="75629" marT="0" marB="0"/>
                </a:tc>
                <a:extLst>
                  <a:ext uri="{0D108BD9-81ED-4DB2-BD59-A6C34878D82A}">
                    <a16:rowId xmlns:a16="http://schemas.microsoft.com/office/drawing/2014/main" val="10003"/>
                  </a:ext>
                </a:extLst>
              </a:tr>
              <a:tr h="1411732">
                <a:tc>
                  <a:txBody>
                    <a:bodyPr/>
                    <a:lstStyle/>
                    <a:p>
                      <a:pPr algn="ctr">
                        <a:spcAft>
                          <a:spcPts val="0"/>
                        </a:spcAft>
                      </a:pPr>
                      <a:r>
                        <a:rPr lang="lt-LT" sz="2300" b="1" dirty="0">
                          <a:solidFill>
                            <a:schemeClr val="tx1"/>
                          </a:solidFill>
                          <a:effectLst/>
                          <a:latin typeface="Calibri" pitchFamily="34" charset="0"/>
                          <a:cs typeface="Calibri" pitchFamily="34" charset="0"/>
                        </a:rPr>
                        <a:t> </a:t>
                      </a:r>
                    </a:p>
                    <a:p>
                      <a:pPr algn="ctr">
                        <a:spcAft>
                          <a:spcPts val="0"/>
                        </a:spcAft>
                      </a:pPr>
                      <a:r>
                        <a:rPr lang="lt-LT" sz="2300" b="1" dirty="0">
                          <a:solidFill>
                            <a:schemeClr val="tx1"/>
                          </a:solidFill>
                          <a:effectLst/>
                          <a:latin typeface="Calibri" pitchFamily="34" charset="0"/>
                          <a:cs typeface="Calibri" pitchFamily="34" charset="0"/>
                        </a:rPr>
                        <a:t>1 lygis</a:t>
                      </a:r>
                      <a:endParaRPr lang="lt-LT" sz="2300" b="1"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b="1" dirty="0" smtClean="0">
                          <a:effectLst/>
                          <a:latin typeface="Calibri" pitchFamily="34" charset="0"/>
                          <a:cs typeface="Calibri" pitchFamily="34" charset="0"/>
                        </a:rPr>
                        <a:t>PRASTA: </a:t>
                      </a:r>
                      <a:r>
                        <a:rPr lang="lt-LT" sz="2300" dirty="0" smtClean="0">
                          <a:effectLst/>
                          <a:latin typeface="Calibri" pitchFamily="34" charset="0"/>
                          <a:cs typeface="Calibri" pitchFamily="34" charset="0"/>
                        </a:rPr>
                        <a:t>nepatenkinama</a:t>
                      </a:r>
                      <a:r>
                        <a:rPr lang="lt-LT" sz="2300" dirty="0">
                          <a:effectLst/>
                          <a:latin typeface="Calibri" pitchFamily="34" charset="0"/>
                          <a:cs typeface="Calibri" pitchFamily="34" charset="0"/>
                        </a:rPr>
                        <a:t>, neveiksminga, netinkama, nekonkreti</a:t>
                      </a:r>
                      <a:endParaRPr lang="lt-LT" sz="2300" b="0"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ctr">
                        <a:spcAft>
                          <a:spcPts val="0"/>
                        </a:spcAft>
                      </a:pPr>
                      <a:r>
                        <a:rPr lang="lt-LT" sz="2300" dirty="0">
                          <a:effectLst/>
                          <a:latin typeface="Calibri" pitchFamily="34" charset="0"/>
                          <a:cs typeface="Calibri" pitchFamily="34" charset="0"/>
                        </a:rPr>
                        <a:t>11–30  </a:t>
                      </a:r>
                      <a:r>
                        <a:rPr lang="lt-LT" sz="2300" dirty="0" err="1">
                          <a:effectLst/>
                          <a:latin typeface="Calibri" pitchFamily="34" charset="0"/>
                          <a:cs typeface="Calibri" pitchFamily="34" charset="0"/>
                        </a:rPr>
                        <a:t>proc</a:t>
                      </a:r>
                      <a:r>
                        <a:rPr lang="lt-LT" sz="2300" dirty="0">
                          <a:effectLst/>
                          <a:latin typeface="Calibri" pitchFamily="34" charset="0"/>
                          <a:cs typeface="Calibri" pitchFamily="34" charset="0"/>
                        </a:rPr>
                        <a:t>.</a:t>
                      </a:r>
                      <a:endParaRPr lang="lt-LT" sz="2300" b="0"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dirty="0">
                          <a:effectLst/>
                          <a:latin typeface="Calibri" pitchFamily="34" charset="0"/>
                          <a:cs typeface="Calibri" pitchFamily="34" charset="0"/>
                        </a:rPr>
                        <a:t>Veiklą </a:t>
                      </a:r>
                      <a:r>
                        <a:rPr lang="lt-LT" sz="2300" b="1" dirty="0">
                          <a:solidFill>
                            <a:schemeClr val="bg1">
                              <a:lumMod val="50000"/>
                            </a:schemeClr>
                          </a:solidFill>
                          <a:effectLst/>
                          <a:latin typeface="Calibri" pitchFamily="34" charset="0"/>
                          <a:cs typeface="Calibri" pitchFamily="34" charset="0"/>
                        </a:rPr>
                        <a:t>būtina tobulinti</a:t>
                      </a:r>
                      <a:r>
                        <a:rPr lang="lt-LT" sz="2300" dirty="0">
                          <a:effectLst/>
                          <a:latin typeface="Calibri" pitchFamily="34" charset="0"/>
                          <a:cs typeface="Calibri" pitchFamily="34" charset="0"/>
                        </a:rPr>
                        <a:t>. Mokyklai reikalinga išorinė pagalba.</a:t>
                      </a:r>
                      <a:endParaRPr lang="lt-LT" sz="2300" b="0" dirty="0">
                        <a:solidFill>
                          <a:schemeClr val="tx1"/>
                        </a:solidFill>
                        <a:effectLst/>
                        <a:latin typeface="Calibri" pitchFamily="34" charset="0"/>
                        <a:ea typeface="Times New Roman"/>
                        <a:cs typeface="Calibri" pitchFamily="34" charset="0"/>
                      </a:endParaRPr>
                    </a:p>
                  </a:txBody>
                  <a:tcPr marL="75629" marR="75629" marT="0" marB="0"/>
                </a:tc>
                <a:extLst>
                  <a:ext uri="{0D108BD9-81ED-4DB2-BD59-A6C34878D82A}">
                    <a16:rowId xmlns:a16="http://schemas.microsoft.com/office/drawing/2014/main" val="10004"/>
                  </a:ext>
                </a:extLst>
              </a:tr>
              <a:tr h="1411732">
                <a:tc>
                  <a:txBody>
                    <a:bodyPr/>
                    <a:lstStyle/>
                    <a:p>
                      <a:pPr algn="ctr">
                        <a:spcAft>
                          <a:spcPts val="0"/>
                        </a:spcAft>
                      </a:pPr>
                      <a:r>
                        <a:rPr lang="lt-LT" sz="2300" b="1" dirty="0">
                          <a:solidFill>
                            <a:schemeClr val="tx1"/>
                          </a:solidFill>
                          <a:effectLst/>
                          <a:latin typeface="Calibri" pitchFamily="34" charset="0"/>
                          <a:cs typeface="Calibri" pitchFamily="34" charset="0"/>
                        </a:rPr>
                        <a:t> </a:t>
                      </a:r>
                    </a:p>
                    <a:p>
                      <a:pPr algn="ctr">
                        <a:spcAft>
                          <a:spcPts val="0"/>
                        </a:spcAft>
                      </a:pPr>
                      <a:r>
                        <a:rPr lang="lt-LT" sz="2300" b="1" dirty="0">
                          <a:solidFill>
                            <a:schemeClr val="tx1"/>
                          </a:solidFill>
                          <a:effectLst/>
                          <a:latin typeface="Calibri" pitchFamily="34" charset="0"/>
                          <a:cs typeface="Calibri" pitchFamily="34" charset="0"/>
                        </a:rPr>
                        <a:t>N lygis</a:t>
                      </a:r>
                      <a:endParaRPr lang="lt-LT" sz="2300" b="1"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b="1" dirty="0" smtClean="0">
                          <a:effectLst/>
                          <a:latin typeface="Calibri" pitchFamily="34" charset="0"/>
                          <a:cs typeface="Calibri" pitchFamily="34" charset="0"/>
                        </a:rPr>
                        <a:t>LABAI PRASTA: </a:t>
                      </a:r>
                      <a:r>
                        <a:rPr lang="lt-LT" sz="2300" dirty="0" smtClean="0">
                          <a:effectLst/>
                          <a:latin typeface="Calibri" pitchFamily="34" charset="0"/>
                          <a:cs typeface="Calibri" pitchFamily="34" charset="0"/>
                        </a:rPr>
                        <a:t>nepriimtina</a:t>
                      </a:r>
                      <a:endParaRPr lang="lt-LT" sz="2300" b="0" dirty="0">
                        <a:solidFill>
                          <a:schemeClr val="tx1"/>
                        </a:solidFill>
                        <a:effectLst/>
                        <a:latin typeface="Calibri" pitchFamily="34" charset="0"/>
                        <a:ea typeface="Times New Roman"/>
                        <a:cs typeface="Calibri" pitchFamily="34" charset="0"/>
                      </a:endParaRPr>
                    </a:p>
                  </a:txBody>
                  <a:tcPr marL="75629" marR="75629" marT="0" marB="0"/>
                </a:tc>
                <a:tc>
                  <a:txBody>
                    <a:bodyPr/>
                    <a:lstStyle/>
                    <a:p>
                      <a:pPr algn="ctr">
                        <a:spcAft>
                          <a:spcPts val="0"/>
                        </a:spcAft>
                      </a:pPr>
                      <a:r>
                        <a:rPr lang="lt-LT" sz="2300">
                          <a:effectLst/>
                          <a:latin typeface="Calibri" pitchFamily="34" charset="0"/>
                          <a:cs typeface="Calibri" pitchFamily="34" charset="0"/>
                        </a:rPr>
                        <a:t>Iki 10 proc.</a:t>
                      </a:r>
                      <a:endParaRPr lang="lt-LT" sz="2300" b="0">
                        <a:solidFill>
                          <a:schemeClr val="tx1"/>
                        </a:solidFill>
                        <a:effectLst/>
                        <a:latin typeface="Calibri" pitchFamily="34" charset="0"/>
                        <a:ea typeface="Times New Roman"/>
                        <a:cs typeface="Calibri" pitchFamily="34" charset="0"/>
                      </a:endParaRPr>
                    </a:p>
                  </a:txBody>
                  <a:tcPr marL="75629" marR="75629" marT="0" marB="0"/>
                </a:tc>
                <a:tc>
                  <a:txBody>
                    <a:bodyPr/>
                    <a:lstStyle/>
                    <a:p>
                      <a:pPr algn="l">
                        <a:spcAft>
                          <a:spcPts val="0"/>
                        </a:spcAft>
                      </a:pPr>
                      <a:r>
                        <a:rPr lang="lt-LT" sz="2300" b="1" dirty="0">
                          <a:solidFill>
                            <a:schemeClr val="bg1">
                              <a:lumMod val="50000"/>
                            </a:schemeClr>
                          </a:solidFill>
                          <a:effectLst/>
                          <a:latin typeface="Calibri" pitchFamily="34" charset="0"/>
                          <a:cs typeface="Calibri" pitchFamily="34" charset="0"/>
                        </a:rPr>
                        <a:t>Būtina imtis radikalių pokyčių</a:t>
                      </a:r>
                      <a:r>
                        <a:rPr lang="lt-LT" sz="2300" dirty="0">
                          <a:effectLst/>
                          <a:latin typeface="Calibri" pitchFamily="34" charset="0"/>
                          <a:cs typeface="Calibri" pitchFamily="34" charset="0"/>
                        </a:rPr>
                        <a:t>. Mokyklai būtina skubi išorinė pagalba</a:t>
                      </a:r>
                      <a:endParaRPr lang="lt-LT" sz="2300" b="0" dirty="0">
                        <a:solidFill>
                          <a:schemeClr val="tx1"/>
                        </a:solidFill>
                        <a:effectLst/>
                        <a:latin typeface="Calibri" pitchFamily="34" charset="0"/>
                        <a:ea typeface="Times New Roman"/>
                        <a:cs typeface="Calibri" pitchFamily="34" charset="0"/>
                      </a:endParaRPr>
                    </a:p>
                  </a:txBody>
                  <a:tcPr marL="75629" marR="75629" marT="0" marB="0"/>
                </a:tc>
                <a:extLst>
                  <a:ext uri="{0D108BD9-81ED-4DB2-BD59-A6C34878D82A}">
                    <a16:rowId xmlns:a16="http://schemas.microsoft.com/office/drawing/2014/main" val="10005"/>
                  </a:ext>
                </a:extLst>
              </a:tr>
            </a:tbl>
          </a:graphicData>
        </a:graphic>
      </p:graphicFrame>
      <p:sp>
        <p:nvSpPr>
          <p:cNvPr id="3" name="Rectangle 1"/>
          <p:cNvSpPr>
            <a:spLocks noChangeArrowheads="1"/>
          </p:cNvSpPr>
          <p:nvPr/>
        </p:nvSpPr>
        <p:spPr bwMode="auto">
          <a:xfrm>
            <a:off x="765822" y="9893"/>
            <a:ext cx="8945847" cy="577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00838" tIns="50419" rIns="100838" bIns="50419" numCol="1" anchor="ctr" anchorCtr="0" compatLnSpc="1">
            <a:prstTxWarp prst="textNoShape">
              <a:avLst/>
            </a:prstTxWarp>
            <a:spAutoFit/>
          </a:bodyPr>
          <a:lstStyle/>
          <a:p>
            <a:pPr defTabSz="1008400" fontAlgn="base">
              <a:spcBef>
                <a:spcPct val="0"/>
              </a:spcBef>
              <a:spcAft>
                <a:spcPct val="0"/>
              </a:spcAft>
            </a:pPr>
            <a:r>
              <a:rPr lang="lt-LT" sz="3088" b="1" dirty="0">
                <a:effectLst>
                  <a:outerShdw blurRad="38100" dist="38100" dir="2700000" algn="tl">
                    <a:srgbClr val="000000">
                      <a:alpha val="43137"/>
                    </a:srgbClr>
                  </a:outerShdw>
                </a:effectLst>
                <a:latin typeface="Calibri" pitchFamily="34" charset="0"/>
                <a:ea typeface="Times New Roman" pitchFamily="18" charset="0"/>
                <a:cs typeface="Calibri" pitchFamily="34" charset="0"/>
              </a:rPr>
              <a:t>GIMNAZIJOS VEIKLOS KOKYBĖS ĮSIVERTINIMO LYGIAI </a:t>
            </a:r>
            <a:endParaRPr lang="lt-LT" sz="3088" dirty="0">
              <a:effectLst>
                <a:outerShdw blurRad="38100" dist="38100" dir="2700000" algn="tl">
                  <a:srgbClr val="000000">
                    <a:alpha val="43137"/>
                  </a:srgbClr>
                </a:outerShdw>
              </a:effectLst>
              <a:latin typeface="Calibri" pitchFamily="34" charset="0"/>
              <a:cs typeface="Calibri" pitchFamily="34" charset="0"/>
            </a:endParaRPr>
          </a:p>
        </p:txBody>
      </p:sp>
    </p:spTree>
    <p:extLst>
      <p:ext uri="{BB962C8B-B14F-4D97-AF65-F5344CB8AC3E}">
        <p14:creationId xmlns:p14="http://schemas.microsoft.com/office/powerpoint/2010/main" val="333070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1085850" y="276225"/>
            <a:ext cx="9089390" cy="430887"/>
          </a:xfrm>
        </p:spPr>
        <p:txBody>
          <a:bodyPr/>
          <a:lstStyle/>
          <a:p>
            <a:pPr algn="ctr"/>
            <a:r>
              <a:rPr lang="lt-LT" sz="2800" dirty="0" smtClean="0">
                <a:solidFill>
                  <a:schemeClr val="tx1"/>
                </a:solidFill>
                <a:latin typeface="Times New Roman" panose="02020603050405020304" pitchFamily="18" charset="0"/>
                <a:cs typeface="Times New Roman" panose="02020603050405020304" pitchFamily="18" charset="0"/>
              </a:rPr>
              <a:t>ILUSTRACIJOS</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6" name="Antrinis pavadinimas 5"/>
          <p:cNvSpPr>
            <a:spLocks noGrp="1"/>
          </p:cNvSpPr>
          <p:nvPr>
            <p:ph type="subTitle" idx="4"/>
          </p:nvPr>
        </p:nvSpPr>
        <p:spPr>
          <a:xfrm>
            <a:off x="393700" y="962025"/>
            <a:ext cx="10058400" cy="6301725"/>
          </a:xfrm>
        </p:spPr>
        <p:txBody>
          <a:bodyPr/>
          <a:lstStyle/>
          <a:p>
            <a:pPr marL="90487" marR="0" lvl="0" indent="0" algn="r" rtl="0">
              <a:lnSpc>
                <a:spcPct val="100000"/>
              </a:lnSpc>
              <a:spcBef>
                <a:spcPts val="0"/>
              </a:spcBef>
              <a:spcAft>
                <a:spcPts val="0"/>
              </a:spcAft>
              <a:buClr>
                <a:schemeClr val="dk1"/>
              </a:buClr>
              <a:buSzPts val="1200"/>
              <a:buFont typeface="Calibri"/>
              <a:buNone/>
            </a:pPr>
            <a:r>
              <a:rPr lang="lt-LT" sz="1800" u="sng" dirty="0" smtClean="0">
                <a:solidFill>
                  <a:schemeClr val="tx1"/>
                </a:solidFill>
                <a:latin typeface="Times New Roman" panose="02020603050405020304" pitchFamily="18" charset="0"/>
                <a:cs typeface="Times New Roman" panose="02020603050405020304" pitchFamily="18" charset="0"/>
              </a:rPr>
              <a:t>PRIVALUMAI </a:t>
            </a:r>
          </a:p>
          <a:p>
            <a:pPr marL="90487" marR="0" lvl="0" indent="0" algn="l" rtl="0">
              <a:lnSpc>
                <a:spcPct val="100000"/>
              </a:lnSpc>
              <a:spcBef>
                <a:spcPts val="0"/>
              </a:spcBef>
              <a:spcAft>
                <a:spcPts val="0"/>
              </a:spcAft>
              <a:buClr>
                <a:schemeClr val="dk1"/>
              </a:buClr>
              <a:buSzPts val="1200"/>
              <a:buFont typeface="Calibri"/>
              <a:buNone/>
            </a:pPr>
            <a:endParaRPr lang="lt-LT" sz="2000" b="0" dirty="0">
              <a:solidFill>
                <a:schemeClr val="tx1"/>
              </a:solidFill>
              <a:latin typeface="Times New Roman" panose="02020603050405020304" pitchFamily="18" charset="0"/>
              <a:ea typeface="Calibri"/>
              <a:cs typeface="Times New Roman" panose="02020603050405020304" pitchFamily="18" charset="0"/>
              <a:sym typeface="Calibri"/>
            </a:endParaRPr>
          </a:p>
          <a:p>
            <a:pPr marL="90487" marR="0" lvl="0" indent="0" algn="l" rtl="0">
              <a:lnSpc>
                <a:spcPct val="100000"/>
              </a:lnSpc>
              <a:spcBef>
                <a:spcPts val="0"/>
              </a:spcBef>
              <a:spcAft>
                <a:spcPts val="0"/>
              </a:spcAft>
              <a:buClr>
                <a:schemeClr val="dk1"/>
              </a:buClr>
              <a:buSzPts val="1200"/>
              <a:buFont typeface="Calibri"/>
              <a:buNone/>
            </a:pPr>
            <a:r>
              <a:rPr lang="lt-LT" sz="2000" b="0" dirty="0" smtClean="0">
                <a:solidFill>
                  <a:schemeClr val="tx1"/>
                </a:solidFill>
                <a:latin typeface="Times New Roman" panose="02020603050405020304" pitchFamily="18" charset="0"/>
                <a:ea typeface="Calibri"/>
                <a:cs typeface="Times New Roman" panose="02020603050405020304" pitchFamily="18" charset="0"/>
                <a:sym typeface="Calibri"/>
              </a:rPr>
              <a:t>2.1.2</a:t>
            </a:r>
            <a:r>
              <a:rPr lang="lt-LT" sz="2000" b="0" dirty="0">
                <a:solidFill>
                  <a:schemeClr val="tx1"/>
                </a:solidFill>
                <a:latin typeface="Times New Roman" panose="02020603050405020304" pitchFamily="18" charset="0"/>
                <a:ea typeface="Calibri"/>
                <a:cs typeface="Times New Roman" panose="02020603050405020304" pitchFamily="18" charset="0"/>
                <a:sym typeface="Calibri"/>
              </a:rPr>
              <a:t>. Ugdymo planai ir tvarkaraščiai</a:t>
            </a:r>
          </a:p>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2000" spc="5" dirty="0">
                <a:solidFill>
                  <a:schemeClr val="tx1"/>
                </a:solidFill>
                <a:latin typeface="Times New Roman" panose="02020603050405020304" pitchFamily="18" charset="0"/>
                <a:cs typeface="Times New Roman" panose="02020603050405020304" pitchFamily="18" charset="0"/>
              </a:rPr>
              <a:t>Raktinis žodis: </a:t>
            </a:r>
            <a:r>
              <a:rPr lang="lt-LT" sz="2000" dirty="0" smtClean="0">
                <a:solidFill>
                  <a:schemeClr val="tx1"/>
                </a:solidFill>
                <a:latin typeface="Times New Roman" panose="02020603050405020304" pitchFamily="18" charset="0"/>
                <a:cs typeface="Times New Roman" panose="02020603050405020304" pitchFamily="18" charset="0"/>
              </a:rPr>
              <a:t> </a:t>
            </a:r>
            <a:r>
              <a:rPr lang="lt-LT" sz="2000" b="0" dirty="0" smtClean="0">
                <a:solidFill>
                  <a:schemeClr val="tx1"/>
                </a:solidFill>
                <a:latin typeface="Times New Roman" panose="02020603050405020304" pitchFamily="18" charset="0"/>
                <a:ea typeface="Calibri"/>
                <a:cs typeface="Times New Roman" panose="02020603050405020304" pitchFamily="18" charset="0"/>
                <a:sym typeface="Calibri"/>
              </a:rPr>
              <a:t>Planų naudingumas</a:t>
            </a:r>
          </a:p>
          <a:p>
            <a:r>
              <a:rPr lang="lt-LT" sz="2000" dirty="0" smtClean="0">
                <a:solidFill>
                  <a:schemeClr val="tx1"/>
                </a:solidFill>
                <a:latin typeface="Times New Roman" panose="02020603050405020304" pitchFamily="18" charset="0"/>
                <a:cs typeface="Times New Roman" panose="02020603050405020304" pitchFamily="18" charset="0"/>
              </a:rPr>
              <a:t> </a:t>
            </a:r>
            <a:r>
              <a:rPr lang="lt-LT" sz="2000" b="0" dirty="0">
                <a:solidFill>
                  <a:schemeClr val="tx1"/>
                </a:solidFill>
                <a:latin typeface="Times New Roman" panose="02020603050405020304" pitchFamily="18" charset="0"/>
                <a:cs typeface="Times New Roman" panose="02020603050405020304" pitchFamily="18" charset="0"/>
              </a:rPr>
              <a:t>Ugdymas planuojamas taip, kad veiklos padėtų siekti išsikeltų ugdymo tikslų, vienos kitas papildytų ir derėtų. </a:t>
            </a:r>
            <a:endParaRPr lang="lt-LT" sz="2000" dirty="0" smtClean="0">
              <a:solidFill>
                <a:schemeClr val="tx1"/>
              </a:solidFill>
              <a:latin typeface="Times New Roman" panose="02020603050405020304" pitchFamily="18" charset="0"/>
              <a:cs typeface="Times New Roman" panose="02020603050405020304" pitchFamily="18" charset="0"/>
            </a:endParaRPr>
          </a:p>
          <a:p>
            <a:endParaRPr lang="lt-LT" sz="2000" dirty="0" smtClean="0">
              <a:solidFill>
                <a:schemeClr val="tx1"/>
              </a:solidFill>
              <a:latin typeface="Times New Roman" panose="02020603050405020304" pitchFamily="18" charset="0"/>
              <a:cs typeface="Times New Roman" panose="02020603050405020304" pitchFamily="18" charset="0"/>
            </a:endParaRPr>
          </a:p>
          <a:p>
            <a:pPr marL="163195" marR="0" lvl="0" indent="0" algn="l" defTabSz="914400" rtl="0" eaLnBrk="1" fontAlgn="auto" latinLnBrk="0" hangingPunct="1">
              <a:lnSpc>
                <a:spcPct val="100000"/>
              </a:lnSpc>
              <a:spcBef>
                <a:spcPts val="10"/>
              </a:spcBef>
              <a:spcAft>
                <a:spcPts val="0"/>
              </a:spcAft>
              <a:buClrTx/>
              <a:buSzTx/>
              <a:buFontTx/>
              <a:buNone/>
              <a:tabLst/>
              <a:defRPr/>
            </a:pPr>
            <a:r>
              <a:rPr lang="lt-LT" sz="2000" b="0" spc="5" dirty="0">
                <a:solidFill>
                  <a:schemeClr val="tx1"/>
                </a:solidFill>
                <a:latin typeface="Times New Roman" panose="02020603050405020304" pitchFamily="18" charset="0"/>
                <a:cs typeface="Times New Roman" panose="02020603050405020304" pitchFamily="18" charset="0"/>
              </a:rPr>
              <a:t>4.2.2 Bendradarbiavimas su tėvais</a:t>
            </a:r>
          </a:p>
          <a:p>
            <a:pPr marL="163195" marR="0" lvl="0" indent="0" algn="l" defTabSz="914400" rtl="0" eaLnBrk="1" fontAlgn="auto" latinLnBrk="0" hangingPunct="1">
              <a:lnSpc>
                <a:spcPct val="100000"/>
              </a:lnSpc>
              <a:spcBef>
                <a:spcPts val="10"/>
              </a:spcBef>
              <a:spcAft>
                <a:spcPts val="0"/>
              </a:spcAft>
              <a:buClrTx/>
              <a:buSzTx/>
              <a:buFontTx/>
              <a:buNone/>
              <a:tabLst/>
              <a:defRPr/>
            </a:pPr>
            <a:r>
              <a:rPr lang="lt-LT" sz="2000" spc="5" dirty="0">
                <a:solidFill>
                  <a:schemeClr val="tx1"/>
                </a:solidFill>
                <a:latin typeface="Times New Roman" panose="02020603050405020304" pitchFamily="18" charset="0"/>
                <a:cs typeface="Times New Roman" panose="02020603050405020304" pitchFamily="18" charset="0"/>
              </a:rPr>
              <a:t>Raktinis žodis: </a:t>
            </a:r>
            <a:r>
              <a:rPr lang="lt-LT" sz="2000" b="0" dirty="0" smtClean="0">
                <a:solidFill>
                  <a:schemeClr val="tx1"/>
                </a:solidFill>
                <a:latin typeface="Times New Roman" panose="02020603050405020304" pitchFamily="18" charset="0"/>
                <a:cs typeface="Times New Roman" panose="02020603050405020304" pitchFamily="18" charset="0"/>
              </a:rPr>
              <a:t>Pažinimas</a:t>
            </a:r>
            <a:r>
              <a:rPr lang="lt-LT" sz="2000" b="0" spc="20" dirty="0" smtClean="0">
                <a:solidFill>
                  <a:schemeClr val="tx1"/>
                </a:solidFill>
                <a:latin typeface="Times New Roman" panose="02020603050405020304" pitchFamily="18" charset="0"/>
                <a:cs typeface="Times New Roman" panose="02020603050405020304" pitchFamily="18" charset="0"/>
              </a:rPr>
              <a:t> </a:t>
            </a:r>
            <a:r>
              <a:rPr lang="lt-LT" sz="2000" b="0" spc="5" dirty="0">
                <a:solidFill>
                  <a:schemeClr val="tx1"/>
                </a:solidFill>
                <a:latin typeface="Times New Roman" panose="02020603050405020304" pitchFamily="18" charset="0"/>
                <a:cs typeface="Times New Roman" panose="02020603050405020304" pitchFamily="18" charset="0"/>
              </a:rPr>
              <a:t>ir</a:t>
            </a:r>
            <a:r>
              <a:rPr lang="lt-LT" sz="2000" b="0" dirty="0">
                <a:solidFill>
                  <a:schemeClr val="tx1"/>
                </a:solidFill>
                <a:latin typeface="Times New Roman" panose="02020603050405020304" pitchFamily="18" charset="0"/>
                <a:cs typeface="Times New Roman" panose="02020603050405020304" pitchFamily="18" charset="0"/>
              </a:rPr>
              <a:t> </a:t>
            </a:r>
            <a:r>
              <a:rPr lang="lt-LT" sz="2000" b="0" spc="-5" dirty="0" smtClean="0">
                <a:solidFill>
                  <a:schemeClr val="tx1"/>
                </a:solidFill>
                <a:latin typeface="Times New Roman" panose="02020603050405020304" pitchFamily="18" charset="0"/>
                <a:cs typeface="Times New Roman" panose="02020603050405020304" pitchFamily="18" charset="0"/>
              </a:rPr>
              <a:t>sąveika</a:t>
            </a:r>
          </a:p>
          <a:p>
            <a:pPr marL="163195" algn="l" rtl="0">
              <a:spcBef>
                <a:spcPts val="10"/>
              </a:spcBef>
              <a:defRPr/>
            </a:pPr>
            <a:r>
              <a:rPr lang="lt-LT" sz="2000" b="0" dirty="0">
                <a:solidFill>
                  <a:schemeClr val="tx1"/>
                </a:solidFill>
                <a:latin typeface="Times New Roman" panose="02020603050405020304" pitchFamily="18" charset="0"/>
                <a:cs typeface="Times New Roman" panose="02020603050405020304" pitchFamily="18" charset="0"/>
              </a:rPr>
              <a:t>Tėvų informavimo ir švietimo sistema atitinka tėvų poreikius ir mokyklos specifiką. </a:t>
            </a:r>
            <a:r>
              <a:rPr lang="lt-LT" sz="2000" b="0" dirty="0" smtClean="0">
                <a:solidFill>
                  <a:schemeClr val="tx1"/>
                </a:solidFill>
                <a:latin typeface="Times New Roman" panose="02020603050405020304" pitchFamily="18" charset="0"/>
                <a:cs typeface="Times New Roman" panose="02020603050405020304" pitchFamily="18" charset="0"/>
              </a:rPr>
              <a:t>Mokytojai </a:t>
            </a:r>
            <a:r>
              <a:rPr lang="lt-LT" sz="2000" b="0" dirty="0">
                <a:solidFill>
                  <a:schemeClr val="tx1"/>
                </a:solidFill>
                <a:latin typeface="Times New Roman" panose="02020603050405020304" pitchFamily="18" charset="0"/>
                <a:cs typeface="Times New Roman" panose="02020603050405020304" pitchFamily="18" charset="0"/>
              </a:rPr>
              <a:t>ir tėvai bendradarbiauja (skiria laiko ir inicijuoja susitikimus, pokalbius ir kt.) palaikydami ir skatindami mokinio pažangą, stiprindami jo psichinę ir fizinę sveikatą bei socialumą</a:t>
            </a:r>
            <a:r>
              <a:rPr lang="lt-LT" sz="2000" b="0" dirty="0" smtClean="0">
                <a:solidFill>
                  <a:schemeClr val="tx1"/>
                </a:solidFill>
                <a:latin typeface="Times New Roman" panose="02020603050405020304" pitchFamily="18" charset="0"/>
                <a:cs typeface="Times New Roman" panose="02020603050405020304" pitchFamily="18" charset="0"/>
              </a:rPr>
              <a:t>.</a:t>
            </a:r>
            <a:endParaRPr lang="lt-LT" sz="2000" b="0" dirty="0">
              <a:solidFill>
                <a:schemeClr val="tx1"/>
              </a:solidFill>
              <a:latin typeface="Times New Roman" panose="02020603050405020304" pitchFamily="18" charset="0"/>
              <a:cs typeface="Times New Roman" panose="02020603050405020304" pitchFamily="18" charset="0"/>
            </a:endParaRPr>
          </a:p>
          <a:p>
            <a:endParaRPr lang="lt-LT" sz="2000" dirty="0" smtClean="0">
              <a:solidFill>
                <a:schemeClr val="tx1"/>
              </a:solidFill>
              <a:latin typeface="Times New Roman" panose="02020603050405020304" pitchFamily="18" charset="0"/>
              <a:cs typeface="Times New Roman" panose="02020603050405020304" pitchFamily="18" charset="0"/>
            </a:endParaRPr>
          </a:p>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2000" b="0" spc="5" dirty="0">
                <a:solidFill>
                  <a:schemeClr val="tx1"/>
                </a:solidFill>
                <a:latin typeface="Times New Roman" panose="02020603050405020304" pitchFamily="18" charset="0"/>
                <a:cs typeface="Times New Roman" panose="02020603050405020304" pitchFamily="18" charset="0"/>
              </a:rPr>
              <a:t>3.1.2. Pastatas ir jo aplinka </a:t>
            </a:r>
          </a:p>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lt-LT" sz="2000" spc="5" dirty="0">
                <a:solidFill>
                  <a:schemeClr val="tx1"/>
                </a:solidFill>
                <a:latin typeface="Times New Roman" panose="02020603050405020304" pitchFamily="18" charset="0"/>
                <a:cs typeface="Times New Roman" panose="02020603050405020304" pitchFamily="18" charset="0"/>
              </a:rPr>
              <a:t>Raktinis žodis: </a:t>
            </a:r>
            <a:r>
              <a:rPr lang="lt-LT" sz="2000" b="0" spc="5" dirty="0" smtClean="0">
                <a:solidFill>
                  <a:schemeClr val="tx1"/>
                </a:solidFill>
                <a:latin typeface="Times New Roman" panose="02020603050405020304" pitchFamily="18" charset="0"/>
                <a:cs typeface="Times New Roman" panose="02020603050405020304" pitchFamily="18" charset="0"/>
              </a:rPr>
              <a:t>Estetiškumas</a:t>
            </a:r>
          </a:p>
          <a:p>
            <a:pPr marL="90487" algn="l" rtl="0">
              <a:buClr>
                <a:schemeClr val="dk1"/>
              </a:buClr>
              <a:buSzPts val="1200"/>
              <a:defRPr/>
            </a:pPr>
            <a:r>
              <a:rPr lang="lt-LT" sz="2000" b="0" dirty="0">
                <a:solidFill>
                  <a:schemeClr val="tx1"/>
                </a:solidFill>
                <a:latin typeface="Times New Roman" panose="02020603050405020304" pitchFamily="18" charset="0"/>
                <a:cs typeface="Times New Roman" panose="02020603050405020304" pitchFamily="18" charset="0"/>
              </a:rPr>
              <a:t>Mokyklos interjeras (spalvų parinkimas, baldai ir jų išdėstymas, stendai, puošyba ir kitos detalės) kuria gerą nuotaiką bei mokinių amžiui derantį jaukumą, ugdo darnos jausmą ir gerą skonį. Derinant skirtingus interjero stilius, kuriamos įvairių paskirčių erdvės – padedančios susikaupti, stimuliuojančios mąstymą ir mokymąsi, improvizavimą ir kūrybą, bendravimą ir poilsį. </a:t>
            </a:r>
            <a:endParaRPr lang="en-US" sz="2000" b="0" dirty="0">
              <a:solidFill>
                <a:schemeClr val="tx1"/>
              </a:solidFill>
              <a:latin typeface="Times New Roman" panose="02020603050405020304" pitchFamily="18" charset="0"/>
              <a:cs typeface="Times New Roman" panose="02020603050405020304" pitchFamily="18" charset="0"/>
            </a:endParaRPr>
          </a:p>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endParaRPr lang="lt-LT" sz="1600"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endParaRPr>
          </a:p>
        </p:txBody>
      </p:sp>
    </p:spTree>
    <p:extLst>
      <p:ext uri="{BB962C8B-B14F-4D97-AF65-F5344CB8AC3E}">
        <p14:creationId xmlns:p14="http://schemas.microsoft.com/office/powerpoint/2010/main" val="19183761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1003300" y="733425"/>
            <a:ext cx="9089390" cy="430887"/>
          </a:xfrm>
        </p:spPr>
        <p:txBody>
          <a:bodyPr/>
          <a:lstStyle/>
          <a:p>
            <a:pPr algn="ctr"/>
            <a:r>
              <a:rPr lang="lt-LT" sz="2800" dirty="0" smtClean="0">
                <a:solidFill>
                  <a:schemeClr val="tx1"/>
                </a:solidFill>
                <a:latin typeface="Times New Roman" panose="02020603050405020304" pitchFamily="18" charset="0"/>
                <a:cs typeface="Times New Roman" panose="02020603050405020304" pitchFamily="18" charset="0"/>
              </a:rPr>
              <a:t>ILUSTRACIJOS</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6" name="Antrinis pavadinimas 5"/>
          <p:cNvSpPr>
            <a:spLocks noGrp="1"/>
          </p:cNvSpPr>
          <p:nvPr>
            <p:ph type="subTitle" idx="4"/>
          </p:nvPr>
        </p:nvSpPr>
        <p:spPr>
          <a:xfrm>
            <a:off x="393700" y="1647825"/>
            <a:ext cx="9982200" cy="4491999"/>
          </a:xfrm>
        </p:spPr>
        <p:txBody>
          <a:bodyPr/>
          <a:lstStyle/>
          <a:p>
            <a:pPr marL="90487" marR="0" lvl="0" indent="0" algn="r" rtl="0">
              <a:lnSpc>
                <a:spcPct val="100000"/>
              </a:lnSpc>
              <a:spcBef>
                <a:spcPts val="0"/>
              </a:spcBef>
              <a:spcAft>
                <a:spcPts val="0"/>
              </a:spcAft>
              <a:buClr>
                <a:schemeClr val="dk1"/>
              </a:buClr>
              <a:buSzPts val="1200"/>
              <a:buFont typeface="Calibri"/>
              <a:buNone/>
            </a:pPr>
            <a:r>
              <a:rPr lang="lt-LT" sz="1800" u="sng" dirty="0" smtClean="0">
                <a:solidFill>
                  <a:schemeClr val="tx1"/>
                </a:solidFill>
                <a:latin typeface="Times New Roman" panose="02020603050405020304" pitchFamily="18" charset="0"/>
                <a:cs typeface="Times New Roman" panose="02020603050405020304" pitchFamily="18" charset="0"/>
              </a:rPr>
              <a:t>PRIVALUMAI </a:t>
            </a:r>
          </a:p>
          <a:p>
            <a:pPr marL="90487" marR="0" lvl="0" indent="0" algn="l" rtl="0">
              <a:lnSpc>
                <a:spcPct val="100000"/>
              </a:lnSpc>
              <a:spcBef>
                <a:spcPts val="0"/>
              </a:spcBef>
              <a:spcAft>
                <a:spcPts val="0"/>
              </a:spcAft>
              <a:buClr>
                <a:schemeClr val="dk1"/>
              </a:buClr>
              <a:buSzPts val="1200"/>
              <a:buFont typeface="Calibri"/>
              <a:buNone/>
            </a:pPr>
            <a:endParaRPr lang="lt-LT" sz="1800" b="0" dirty="0">
              <a:solidFill>
                <a:schemeClr val="tx1"/>
              </a:solidFill>
              <a:latin typeface="Times New Roman" panose="02020603050405020304" pitchFamily="18" charset="0"/>
              <a:ea typeface="Calibri"/>
              <a:cs typeface="Times New Roman" panose="02020603050405020304" pitchFamily="18" charset="0"/>
              <a:sym typeface="Calibri"/>
            </a:endParaRPr>
          </a:p>
          <a:p>
            <a:pPr marL="90487" marR="0" lvl="0" indent="0" algn="l" rtl="0">
              <a:lnSpc>
                <a:spcPct val="116666"/>
              </a:lnSpc>
              <a:spcBef>
                <a:spcPts val="0"/>
              </a:spcBef>
              <a:spcAft>
                <a:spcPts val="0"/>
              </a:spcAft>
              <a:buClr>
                <a:schemeClr val="dk1"/>
              </a:buClr>
              <a:buSzPts val="1200"/>
              <a:buFont typeface="Calibri"/>
              <a:buNone/>
            </a:pPr>
            <a:r>
              <a:rPr lang="lt-LT" sz="2000" b="0" dirty="0">
                <a:solidFill>
                  <a:schemeClr val="tx1"/>
                </a:solidFill>
                <a:latin typeface="Times New Roman" panose="02020603050405020304" pitchFamily="18" charset="0"/>
                <a:ea typeface="Calibri"/>
                <a:cs typeface="Times New Roman" panose="02020603050405020304" pitchFamily="18" charset="0"/>
                <a:sym typeface="Calibri"/>
              </a:rPr>
              <a:t>2.2.2 ugdymo (</a:t>
            </a:r>
            <a:r>
              <a:rPr lang="lt-LT" sz="2000" b="0" dirty="0" err="1">
                <a:solidFill>
                  <a:schemeClr val="tx1"/>
                </a:solidFill>
                <a:latin typeface="Times New Roman" panose="02020603050405020304" pitchFamily="18" charset="0"/>
                <a:ea typeface="Calibri"/>
                <a:cs typeface="Times New Roman" panose="02020603050405020304" pitchFamily="18" charset="0"/>
                <a:sym typeface="Calibri"/>
              </a:rPr>
              <a:t>si</a:t>
            </a:r>
            <a:r>
              <a:rPr lang="lt-LT" sz="2000" b="0" dirty="0">
                <a:solidFill>
                  <a:schemeClr val="tx1"/>
                </a:solidFill>
                <a:latin typeface="Times New Roman" panose="02020603050405020304" pitchFamily="18" charset="0"/>
                <a:ea typeface="Calibri"/>
                <a:cs typeface="Times New Roman" panose="02020603050405020304" pitchFamily="18" charset="0"/>
                <a:sym typeface="Calibri"/>
              </a:rPr>
              <a:t>) organizavimas</a:t>
            </a:r>
          </a:p>
          <a:p>
            <a:pPr marL="90487"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lt-LT" sz="2000" spc="5" dirty="0">
                <a:solidFill>
                  <a:schemeClr val="tx1"/>
                </a:solidFill>
                <a:latin typeface="Times New Roman" panose="02020603050405020304" pitchFamily="18" charset="0"/>
                <a:cs typeface="Times New Roman" panose="02020603050405020304" pitchFamily="18" charset="0"/>
              </a:rPr>
              <a:t>Raktinis žodis: </a:t>
            </a:r>
            <a:r>
              <a:rPr lang="lt-LT" sz="2000" b="0" dirty="0">
                <a:solidFill>
                  <a:schemeClr val="tx1"/>
                </a:solidFill>
                <a:latin typeface="Times New Roman" panose="02020603050405020304" pitchFamily="18" charset="0"/>
                <a:ea typeface="Calibri"/>
                <a:cs typeface="Times New Roman" panose="02020603050405020304" pitchFamily="18" charset="0"/>
                <a:sym typeface="Calibri"/>
              </a:rPr>
              <a:t>Įvairovė</a:t>
            </a:r>
            <a:endParaRPr lang="lt-LT" sz="2000" dirty="0">
              <a:solidFill>
                <a:schemeClr val="tx1"/>
              </a:solidFill>
              <a:latin typeface="Times New Roman" panose="02020603050405020304" pitchFamily="18" charset="0"/>
              <a:cs typeface="Times New Roman" panose="02020603050405020304" pitchFamily="18" charset="0"/>
            </a:endParaRPr>
          </a:p>
          <a:p>
            <a:pPr marL="90487"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endParaRPr lang="lt-LT" sz="2000" dirty="0">
              <a:solidFill>
                <a:schemeClr val="tx1"/>
              </a:solidFill>
              <a:latin typeface="Times New Roman" panose="02020603050405020304" pitchFamily="18" charset="0"/>
              <a:cs typeface="Times New Roman" panose="02020603050405020304" pitchFamily="18" charset="0"/>
            </a:endParaRPr>
          </a:p>
          <a:p>
            <a:r>
              <a:rPr lang="lt-LT" sz="2000" b="0" dirty="0">
                <a:solidFill>
                  <a:schemeClr val="tx1"/>
                </a:solidFill>
                <a:latin typeface="Times New Roman" panose="02020603050405020304" pitchFamily="18" charset="0"/>
                <a:cs typeface="Times New Roman" panose="02020603050405020304" pitchFamily="18" charset="0"/>
              </a:rPr>
              <a:t>Kiekvienam mokiniui sudaroma galimybė patirti įvairius mokymosi būdus ir formas, išbandyti įvairių rūšių užduotis ir kuo įvairesnes veiklas įvairiuose kontekstuose (mokykloje, bibliotekose, gamtoje ir kt.). </a:t>
            </a:r>
            <a:endParaRPr lang="lt-LT" sz="2000" b="0" dirty="0" smtClean="0">
              <a:solidFill>
                <a:schemeClr val="tx1"/>
              </a:solidFill>
              <a:latin typeface="Times New Roman" panose="02020603050405020304" pitchFamily="18" charset="0"/>
              <a:cs typeface="Times New Roman" panose="02020603050405020304" pitchFamily="18" charset="0"/>
            </a:endParaRPr>
          </a:p>
          <a:p>
            <a:endParaRPr lang="lt-LT" sz="2000" b="0" dirty="0">
              <a:solidFill>
                <a:schemeClr val="tx1"/>
              </a:solidFill>
              <a:latin typeface="Times New Roman" panose="02020603050405020304" pitchFamily="18" charset="0"/>
              <a:cs typeface="Times New Roman" panose="02020603050405020304" pitchFamily="18" charset="0"/>
            </a:endParaRPr>
          </a:p>
          <a:p>
            <a:pPr marL="90487"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lt-LT" sz="2000" b="0" dirty="0">
                <a:solidFill>
                  <a:schemeClr val="tx1"/>
                </a:solidFill>
                <a:latin typeface="Times New Roman" panose="02020603050405020304" pitchFamily="18" charset="0"/>
                <a:cs typeface="Times New Roman" panose="02020603050405020304" pitchFamily="18" charset="0"/>
              </a:rPr>
              <a:t>4.2.1 Veikimas kartu</a:t>
            </a:r>
          </a:p>
          <a:p>
            <a:pPr marL="90487"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lt-LT" sz="2000" spc="5" dirty="0">
                <a:solidFill>
                  <a:schemeClr val="tx1"/>
                </a:solidFill>
                <a:latin typeface="Times New Roman" panose="02020603050405020304" pitchFamily="18" charset="0"/>
                <a:cs typeface="Times New Roman" panose="02020603050405020304" pitchFamily="18" charset="0"/>
              </a:rPr>
              <a:t>Raktinis žodis: </a:t>
            </a:r>
            <a:r>
              <a:rPr lang="lt-LT" sz="2000" b="0" dirty="0" smtClean="0">
                <a:solidFill>
                  <a:schemeClr val="tx1"/>
                </a:solidFill>
                <a:latin typeface="Times New Roman" panose="02020603050405020304" pitchFamily="18" charset="0"/>
                <a:cs typeface="Times New Roman" panose="02020603050405020304" pitchFamily="18" charset="0"/>
              </a:rPr>
              <a:t>Kolegialus</a:t>
            </a:r>
            <a:r>
              <a:rPr lang="en-US" sz="2000" b="0" dirty="0" smtClean="0">
                <a:solidFill>
                  <a:schemeClr val="tx1"/>
                </a:solidFill>
                <a:latin typeface="Times New Roman" panose="02020603050405020304" pitchFamily="18" charset="0"/>
                <a:cs typeface="Times New Roman" panose="02020603050405020304" pitchFamily="18" charset="0"/>
              </a:rPr>
              <a:t> </a:t>
            </a:r>
            <a:r>
              <a:rPr lang="lt-LT" sz="2000" b="0" dirty="0" smtClean="0">
                <a:solidFill>
                  <a:schemeClr val="tx1"/>
                </a:solidFill>
                <a:latin typeface="Times New Roman" panose="02020603050405020304" pitchFamily="18" charset="0"/>
                <a:cs typeface="Times New Roman" panose="02020603050405020304" pitchFamily="18" charset="0"/>
              </a:rPr>
              <a:t>mokymasis</a:t>
            </a:r>
          </a:p>
          <a:p>
            <a:pPr marL="90487" marR="0" lvl="0" indent="0" algn="l" defTabSz="914400" rtl="0" eaLnBrk="1" fontAlgn="auto" latinLnBrk="0" hangingPunct="1">
              <a:lnSpc>
                <a:spcPct val="116666"/>
              </a:lnSpc>
              <a:spcBef>
                <a:spcPts val="0"/>
              </a:spcBef>
              <a:spcAft>
                <a:spcPts val="0"/>
              </a:spcAft>
              <a:buClr>
                <a:schemeClr val="dk1"/>
              </a:buClr>
              <a:buSzPts val="1200"/>
              <a:buFont typeface="Calibri"/>
              <a:buNone/>
              <a:tabLst/>
              <a:defRPr/>
            </a:pPr>
            <a:r>
              <a:rPr lang="lt-LT" sz="2000" b="0" dirty="0" smtClean="0">
                <a:solidFill>
                  <a:schemeClr val="tx1"/>
                </a:solidFill>
                <a:latin typeface="Times New Roman" panose="02020603050405020304" pitchFamily="18" charset="0"/>
                <a:cs typeface="Times New Roman" panose="02020603050405020304" pitchFamily="18" charset="0"/>
              </a:rPr>
              <a:t>Mokytojai </a:t>
            </a:r>
            <a:r>
              <a:rPr lang="lt-LT" sz="2000" b="0" dirty="0">
                <a:solidFill>
                  <a:schemeClr val="tx1"/>
                </a:solidFill>
                <a:latin typeface="Times New Roman" panose="02020603050405020304" pitchFamily="18" charset="0"/>
                <a:cs typeface="Times New Roman" panose="02020603050405020304" pitchFamily="18" charset="0"/>
              </a:rPr>
              <a:t>mokosi drauge ir vieni iš kitų: dalydamiesi patirtimi, atradimais, sumanymais ir kūriniais, studijuodami šaltinius, stebėdami kolegų pamokas. </a:t>
            </a:r>
            <a:endParaRPr lang="en-US" sz="2000" b="0"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endParaRPr>
          </a:p>
        </p:txBody>
      </p:sp>
    </p:spTree>
    <p:extLst>
      <p:ext uri="{BB962C8B-B14F-4D97-AF65-F5344CB8AC3E}">
        <p14:creationId xmlns:p14="http://schemas.microsoft.com/office/powerpoint/2010/main" val="9832504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1085850" y="276225"/>
            <a:ext cx="9089390" cy="430887"/>
          </a:xfrm>
        </p:spPr>
        <p:txBody>
          <a:bodyPr/>
          <a:lstStyle/>
          <a:p>
            <a:pPr algn="ctr"/>
            <a:r>
              <a:rPr lang="lt-LT" sz="2800" dirty="0" smtClean="0">
                <a:solidFill>
                  <a:schemeClr val="tx1"/>
                </a:solidFill>
                <a:latin typeface="Times New Roman" panose="02020603050405020304" pitchFamily="18" charset="0"/>
                <a:cs typeface="Times New Roman" panose="02020603050405020304" pitchFamily="18" charset="0"/>
              </a:rPr>
              <a:t>ILUSTRACIJOS</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6" name="Antrinis pavadinimas 5"/>
          <p:cNvSpPr>
            <a:spLocks noGrp="1"/>
          </p:cNvSpPr>
          <p:nvPr>
            <p:ph type="subTitle" idx="4"/>
          </p:nvPr>
        </p:nvSpPr>
        <p:spPr>
          <a:xfrm>
            <a:off x="393700" y="707112"/>
            <a:ext cx="10058400" cy="6917278"/>
          </a:xfrm>
        </p:spPr>
        <p:txBody>
          <a:bodyPr/>
          <a:lstStyle/>
          <a:p>
            <a:pPr marL="90487" marR="0" lvl="0" indent="0" algn="r" rtl="0">
              <a:lnSpc>
                <a:spcPct val="100000"/>
              </a:lnSpc>
              <a:spcBef>
                <a:spcPts val="0"/>
              </a:spcBef>
              <a:spcAft>
                <a:spcPts val="0"/>
              </a:spcAft>
              <a:buClr>
                <a:schemeClr val="dk1"/>
              </a:buClr>
              <a:buSzPts val="1200"/>
              <a:buFont typeface="Calibri"/>
              <a:buNone/>
            </a:pPr>
            <a:r>
              <a:rPr lang="lt-LT" sz="1800" u="sng" dirty="0" smtClean="0">
                <a:solidFill>
                  <a:schemeClr val="tx1"/>
                </a:solidFill>
                <a:latin typeface="Times New Roman" panose="02020603050405020304" pitchFamily="18" charset="0"/>
                <a:cs typeface="Times New Roman" panose="02020603050405020304" pitchFamily="18" charset="0"/>
                <a:sym typeface="Calibri"/>
              </a:rPr>
              <a:t>TRŪKUMAI</a:t>
            </a:r>
          </a:p>
          <a:p>
            <a:pPr marL="90487" marR="0" lvl="0" indent="0" algn="l" rtl="0">
              <a:lnSpc>
                <a:spcPct val="100000"/>
              </a:lnSpc>
              <a:spcBef>
                <a:spcPts val="0"/>
              </a:spcBef>
              <a:spcAft>
                <a:spcPts val="0"/>
              </a:spcAft>
              <a:buClr>
                <a:schemeClr val="dk1"/>
              </a:buClr>
              <a:buSzPts val="1200"/>
              <a:buFont typeface="Calibri"/>
              <a:buNone/>
            </a:pPr>
            <a:endParaRPr lang="lt-LT" sz="2000" b="0" dirty="0">
              <a:solidFill>
                <a:schemeClr val="tx1"/>
              </a:solidFill>
              <a:latin typeface="Times New Roman" panose="02020603050405020304" pitchFamily="18" charset="0"/>
              <a:ea typeface="Calibri"/>
              <a:cs typeface="Times New Roman" panose="02020603050405020304" pitchFamily="18" charset="0"/>
              <a:sym typeface="Calibri"/>
            </a:endParaRPr>
          </a:p>
          <a:p>
            <a:pPr>
              <a:defRPr/>
            </a:pPr>
            <a:r>
              <a:rPr lang="lt-LT" sz="1800" b="0" spc="5" dirty="0">
                <a:solidFill>
                  <a:schemeClr val="tx1"/>
                </a:solidFill>
                <a:latin typeface="Times New Roman" panose="02020603050405020304" pitchFamily="18" charset="0"/>
                <a:cs typeface="Times New Roman" panose="02020603050405020304" pitchFamily="18" charset="0"/>
              </a:rPr>
              <a:t>3.2.1 Mokymasis ne mokykloje. </a:t>
            </a:r>
          </a:p>
          <a:p>
            <a:pPr>
              <a:defRPr/>
            </a:pPr>
            <a:r>
              <a:rPr lang="lt-LT" sz="1800" spc="5" dirty="0">
                <a:solidFill>
                  <a:schemeClr val="tx1"/>
                </a:solidFill>
                <a:latin typeface="Times New Roman" panose="02020603050405020304" pitchFamily="18" charset="0"/>
                <a:cs typeface="Times New Roman" panose="02020603050405020304" pitchFamily="18" charset="0"/>
              </a:rPr>
              <a:t>Raktinis žodis: </a:t>
            </a:r>
            <a:r>
              <a:rPr lang="lt-LT" sz="1800" b="0" spc="5" dirty="0" smtClean="0">
                <a:solidFill>
                  <a:schemeClr val="tx1"/>
                </a:solidFill>
                <a:latin typeface="Times New Roman" panose="02020603050405020304" pitchFamily="18" charset="0"/>
                <a:cs typeface="Times New Roman" panose="02020603050405020304" pitchFamily="18" charset="0"/>
              </a:rPr>
              <a:t>mokyklos</a:t>
            </a:r>
            <a:r>
              <a:rPr lang="lt-LT" sz="1800" b="0" spc="35" dirty="0" smtClean="0">
                <a:solidFill>
                  <a:schemeClr val="tx1"/>
                </a:solidFill>
                <a:latin typeface="Times New Roman" panose="02020603050405020304" pitchFamily="18" charset="0"/>
                <a:cs typeface="Times New Roman" panose="02020603050405020304" pitchFamily="18" charset="0"/>
              </a:rPr>
              <a:t> </a:t>
            </a:r>
            <a:r>
              <a:rPr lang="lt-LT" sz="1800" b="0" dirty="0" smtClean="0">
                <a:solidFill>
                  <a:schemeClr val="tx1"/>
                </a:solidFill>
                <a:latin typeface="Times New Roman" panose="02020603050405020304" pitchFamily="18" charset="0"/>
                <a:cs typeface="Times New Roman" panose="02020603050405020304" pitchFamily="18" charset="0"/>
              </a:rPr>
              <a:t>teritorijos</a:t>
            </a:r>
            <a:r>
              <a:rPr lang="lt-LT" sz="1800" b="0" spc="40" dirty="0" smtClean="0">
                <a:solidFill>
                  <a:schemeClr val="tx1"/>
                </a:solidFill>
                <a:latin typeface="Times New Roman" panose="02020603050405020304" pitchFamily="18" charset="0"/>
                <a:cs typeface="Times New Roman" panose="02020603050405020304" pitchFamily="18" charset="0"/>
              </a:rPr>
              <a:t> </a:t>
            </a:r>
            <a:r>
              <a:rPr lang="lt-LT" sz="1800" b="0" spc="5" dirty="0" smtClean="0">
                <a:solidFill>
                  <a:schemeClr val="tx1"/>
                </a:solidFill>
                <a:latin typeface="Times New Roman" panose="02020603050405020304" pitchFamily="18" charset="0"/>
                <a:cs typeface="Times New Roman" panose="02020603050405020304" pitchFamily="18" charset="0"/>
              </a:rPr>
              <a:t>naudojimas </a:t>
            </a:r>
            <a:r>
              <a:rPr lang="lt-LT" sz="1800" b="0" spc="-260" dirty="0" smtClean="0">
                <a:solidFill>
                  <a:schemeClr val="tx1"/>
                </a:solidFill>
                <a:latin typeface="Times New Roman" panose="02020603050405020304" pitchFamily="18" charset="0"/>
                <a:cs typeface="Times New Roman" panose="02020603050405020304" pitchFamily="18" charset="0"/>
              </a:rPr>
              <a:t> </a:t>
            </a:r>
            <a:r>
              <a:rPr lang="lt-LT" sz="1800" b="0" spc="5" dirty="0" smtClean="0">
                <a:solidFill>
                  <a:schemeClr val="tx1"/>
                </a:solidFill>
                <a:latin typeface="Times New Roman" panose="02020603050405020304" pitchFamily="18" charset="0"/>
                <a:cs typeface="Times New Roman" panose="02020603050405020304" pitchFamily="18" charset="0"/>
              </a:rPr>
              <a:t>ugdymui. </a:t>
            </a:r>
            <a:endParaRPr lang="en-US" sz="1800" b="0" dirty="0">
              <a:solidFill>
                <a:schemeClr val="tx1"/>
              </a:solidFill>
              <a:latin typeface="Times New Roman" panose="02020603050405020304" pitchFamily="18" charset="0"/>
              <a:cs typeface="Times New Roman" panose="02020603050405020304" pitchFamily="18" charset="0"/>
            </a:endParaRPr>
          </a:p>
          <a:p>
            <a:pPr marL="90487" algn="l" rtl="0">
              <a:buClr>
                <a:schemeClr val="dk1"/>
              </a:buClr>
              <a:buSzPts val="1200"/>
            </a:pPr>
            <a:r>
              <a:rPr lang="lt-LT" sz="1800" b="0" dirty="0">
                <a:solidFill>
                  <a:schemeClr val="tx1"/>
                </a:solidFill>
                <a:latin typeface="Times New Roman" panose="02020603050405020304" pitchFamily="18" charset="0"/>
                <a:cs typeface="Times New Roman" panose="02020603050405020304" pitchFamily="18" charset="0"/>
              </a:rPr>
              <a:t>Ugdymui išradingai pritaikoma mokyklos teritorija – „klasės lauke“. Įvairios mokyklos aplinkos (želdiniai, bandymų zonos, stadionai, aikštynai, poilsio zonos ir t. t.) naudojamos kaip mokymosi lauke vietos ir šaltiniai. </a:t>
            </a:r>
            <a:r>
              <a:rPr lang="lt-LT" sz="1800" b="0" dirty="0" smtClean="0">
                <a:solidFill>
                  <a:schemeClr val="tx1"/>
                </a:solidFill>
                <a:latin typeface="Times New Roman" panose="02020603050405020304" pitchFamily="18" charset="0"/>
                <a:cs typeface="Times New Roman" panose="02020603050405020304" pitchFamily="18" charset="0"/>
              </a:rPr>
              <a:t>Mokytojai žino jų edukacines galimybes ir geba panaudoti ugdymui: teorijos pritaikymui praktikoje, tyrinėjimui ir kitokiam mokymuisi, sveikatos stiprinimui, žaidimams ir kt. </a:t>
            </a:r>
            <a:endParaRPr lang="en-US" sz="1800" b="0" dirty="0" smtClean="0">
              <a:solidFill>
                <a:schemeClr val="tx1"/>
              </a:solidFill>
              <a:latin typeface="Times New Roman" panose="02020603050405020304" pitchFamily="18" charset="0"/>
              <a:cs typeface="Times New Roman" panose="02020603050405020304" pitchFamily="18" charset="0"/>
            </a:endParaRPr>
          </a:p>
          <a:p>
            <a:pPr marL="90487" marR="0" lvl="0" indent="0" algn="l" rtl="0">
              <a:lnSpc>
                <a:spcPct val="100000"/>
              </a:lnSpc>
              <a:spcBef>
                <a:spcPts val="0"/>
              </a:spcBef>
              <a:spcAft>
                <a:spcPts val="0"/>
              </a:spcAft>
              <a:buClr>
                <a:schemeClr val="dk1"/>
              </a:buClr>
              <a:buSzPts val="1200"/>
              <a:buFont typeface="Calibri"/>
              <a:buNone/>
            </a:pPr>
            <a:endParaRPr lang="lt-LT" sz="1800" dirty="0" smtClean="0">
              <a:solidFill>
                <a:schemeClr val="tx1"/>
              </a:solidFill>
              <a:latin typeface="Times New Roman" panose="02020603050405020304" pitchFamily="18" charset="0"/>
              <a:cs typeface="Times New Roman" panose="02020603050405020304" pitchFamily="18" charset="0"/>
            </a:endParaRPr>
          </a:p>
          <a:p>
            <a:pPr marL="91440" marR="500380" indent="0" defTabSz="914400" eaLnBrk="1" fontAlgn="auto" latinLnBrk="0" hangingPunct="1">
              <a:lnSpc>
                <a:spcPct val="100000"/>
              </a:lnSpc>
              <a:spcBef>
                <a:spcPts val="0"/>
              </a:spcBef>
              <a:spcAft>
                <a:spcPts val="0"/>
              </a:spcAft>
              <a:buClrTx/>
              <a:buSzTx/>
              <a:buFontTx/>
              <a:buNone/>
              <a:tabLst/>
              <a:defRPr/>
            </a:pPr>
            <a:r>
              <a:rPr lang="lt-LT" sz="1800" b="0" dirty="0">
                <a:solidFill>
                  <a:schemeClr val="tx1"/>
                </a:solidFill>
                <a:latin typeface="Times New Roman" panose="02020603050405020304" pitchFamily="18" charset="0"/>
                <a:cs typeface="Times New Roman" panose="02020603050405020304" pitchFamily="18" charset="0"/>
              </a:rPr>
              <a:t>1.1.1. Asmenybės tapsmas. </a:t>
            </a:r>
          </a:p>
          <a:p>
            <a:pPr marL="91440" marR="500380" indent="0" defTabSz="914400" eaLnBrk="1" fontAlgn="auto" latinLnBrk="0" hangingPunct="1">
              <a:lnSpc>
                <a:spcPct val="100000"/>
              </a:lnSpc>
              <a:spcBef>
                <a:spcPts val="0"/>
              </a:spcBef>
              <a:spcAft>
                <a:spcPts val="0"/>
              </a:spcAft>
              <a:buClrTx/>
              <a:buSzTx/>
              <a:buFontTx/>
              <a:buNone/>
              <a:tabLst/>
              <a:defRPr/>
            </a:pPr>
            <a:r>
              <a:rPr lang="lt-LT" sz="1800" dirty="0">
                <a:solidFill>
                  <a:schemeClr val="tx1"/>
                </a:solidFill>
                <a:latin typeface="Times New Roman" panose="02020603050405020304" pitchFamily="18" charset="0"/>
                <a:cs typeface="Times New Roman" panose="02020603050405020304" pitchFamily="18" charset="0"/>
              </a:rPr>
              <a:t>Raktinis žodis: </a:t>
            </a:r>
            <a:r>
              <a:rPr lang="lt-LT" sz="1800" b="0" dirty="0" smtClean="0">
                <a:solidFill>
                  <a:schemeClr val="tx1"/>
                </a:solidFill>
                <a:latin typeface="Times New Roman" panose="02020603050405020304" pitchFamily="18" charset="0"/>
                <a:cs typeface="Times New Roman" panose="02020603050405020304" pitchFamily="18" charset="0"/>
              </a:rPr>
              <a:t>Gyvenimo planavimas</a:t>
            </a:r>
          </a:p>
          <a:p>
            <a:pPr marL="90487" marR="0" lvl="0" indent="0" algn="l" rtl="0">
              <a:lnSpc>
                <a:spcPct val="100000"/>
              </a:lnSpc>
              <a:spcBef>
                <a:spcPts val="0"/>
              </a:spcBef>
              <a:spcAft>
                <a:spcPts val="0"/>
              </a:spcAft>
              <a:buClr>
                <a:schemeClr val="dk1"/>
              </a:buClr>
              <a:buSzPts val="1200"/>
              <a:buFont typeface="Calibri"/>
              <a:buNone/>
            </a:pPr>
            <a:r>
              <a:rPr lang="lt-LT" sz="1800" b="0" dirty="0" smtClean="0">
                <a:solidFill>
                  <a:schemeClr val="tx1"/>
                </a:solidFill>
                <a:latin typeface="Times New Roman" panose="02020603050405020304" pitchFamily="18" charset="0"/>
                <a:cs typeface="Times New Roman" panose="02020603050405020304" pitchFamily="18" charset="0"/>
              </a:rPr>
              <a:t>Mokiniai </a:t>
            </a:r>
            <a:r>
              <a:rPr lang="lt-LT" sz="1800" b="0" dirty="0">
                <a:solidFill>
                  <a:schemeClr val="tx1"/>
                </a:solidFill>
                <a:latin typeface="Times New Roman" panose="02020603050405020304" pitchFamily="18" charset="0"/>
                <a:cs typeface="Times New Roman" panose="02020603050405020304" pitchFamily="18" charset="0"/>
              </a:rPr>
              <a:t>supranta išsilavinimo ir mokymosi vertę, turi tolesnio mokymosi siekių ir planų. Jie žino, kad yra ne vienas gyvenimo įprasminimo būdas, moka projektuoti asmeninio gyvenimo scenarijus, keltis tikslus, koreguoti ir atnaujinti juos. Jie moka susirasti, analizuoti ir vertinti informaciją apie pasaulio (taip pat ir darbo pasaulio) kaitos tendencijas, mokymosi ir veiklos galimybes. Karjeros (profesijos, darbinės ir visuomeninės veiklos) galimybes mokiniai sieja su ugdymosi galimybėmis. Jie geba tikslingai ir pagrįstai pasirinkti ugdymosi sritis ir (ar) dalykus vyresnėse klasėse</a:t>
            </a:r>
            <a:r>
              <a:rPr lang="lt-LT" sz="1800" b="0" dirty="0" smtClean="0">
                <a:solidFill>
                  <a:schemeClr val="tx1"/>
                </a:solidFill>
                <a:latin typeface="Times New Roman" panose="02020603050405020304" pitchFamily="18" charset="0"/>
                <a:cs typeface="Times New Roman" panose="02020603050405020304" pitchFamily="18" charset="0"/>
              </a:rPr>
              <a:t>.</a:t>
            </a:r>
          </a:p>
          <a:p>
            <a:pPr marL="90487" marR="0" lvl="0" indent="0" algn="l" rtl="0">
              <a:lnSpc>
                <a:spcPct val="100000"/>
              </a:lnSpc>
              <a:spcBef>
                <a:spcPts val="0"/>
              </a:spcBef>
              <a:spcAft>
                <a:spcPts val="0"/>
              </a:spcAft>
              <a:buClr>
                <a:schemeClr val="dk1"/>
              </a:buClr>
              <a:buSzPts val="1200"/>
              <a:buFont typeface="Calibri"/>
              <a:buNone/>
            </a:pPr>
            <a:endParaRPr lang="lt-LT" sz="1800" b="0" dirty="0">
              <a:solidFill>
                <a:schemeClr val="tx1"/>
              </a:solidFill>
              <a:latin typeface="Times New Roman" panose="02020603050405020304" pitchFamily="18" charset="0"/>
              <a:cs typeface="Times New Roman" panose="02020603050405020304" pitchFamily="18" charset="0"/>
            </a:endParaRPr>
          </a:p>
          <a:p>
            <a:pPr marL="90487" algn="l" rtl="0">
              <a:buClr>
                <a:schemeClr val="dk1"/>
              </a:buClr>
              <a:buSzPts val="1200"/>
            </a:pPr>
            <a:r>
              <a:rPr lang="lt-LT" sz="1800" b="0" spc="5" dirty="0">
                <a:solidFill>
                  <a:schemeClr val="tx1"/>
                </a:solidFill>
                <a:latin typeface="Times New Roman" panose="02020603050405020304" pitchFamily="18" charset="0"/>
                <a:cs typeface="Times New Roman" panose="02020603050405020304" pitchFamily="18" charset="0"/>
              </a:rPr>
              <a:t>3.1.3 Aplinkų </a:t>
            </a:r>
            <a:r>
              <a:rPr lang="lt-LT" sz="1800" b="0" spc="5" dirty="0" err="1">
                <a:solidFill>
                  <a:schemeClr val="tx1"/>
                </a:solidFill>
                <a:latin typeface="Times New Roman" panose="02020603050405020304" pitchFamily="18" charset="0"/>
                <a:cs typeface="Times New Roman" panose="02020603050405020304" pitchFamily="18" charset="0"/>
              </a:rPr>
              <a:t>bendrakūra</a:t>
            </a:r>
            <a:r>
              <a:rPr lang="lt-LT" sz="1800" b="0" spc="5" dirty="0">
                <a:solidFill>
                  <a:schemeClr val="tx1"/>
                </a:solidFill>
                <a:latin typeface="Times New Roman" panose="02020603050405020304" pitchFamily="18" charset="0"/>
                <a:cs typeface="Times New Roman" panose="02020603050405020304" pitchFamily="18" charset="0"/>
              </a:rPr>
              <a:t>. </a:t>
            </a:r>
            <a:endParaRPr lang="lt-LT" sz="1800" b="0" spc="5" dirty="0" smtClean="0">
              <a:solidFill>
                <a:schemeClr val="tx1"/>
              </a:solidFill>
              <a:latin typeface="Times New Roman" panose="02020603050405020304" pitchFamily="18" charset="0"/>
              <a:cs typeface="Times New Roman" panose="02020603050405020304" pitchFamily="18" charset="0"/>
            </a:endParaRPr>
          </a:p>
          <a:p>
            <a:pPr marL="90487" algn="l" rtl="0">
              <a:buClr>
                <a:schemeClr val="dk1"/>
              </a:buClr>
              <a:buSzPts val="1200"/>
            </a:pPr>
            <a:r>
              <a:rPr lang="lt-LT" sz="1800" spc="5" dirty="0" smtClean="0">
                <a:solidFill>
                  <a:schemeClr val="tx1"/>
                </a:solidFill>
                <a:latin typeface="Times New Roman" panose="02020603050405020304" pitchFamily="18" charset="0"/>
                <a:cs typeface="Times New Roman" panose="02020603050405020304" pitchFamily="18" charset="0"/>
              </a:rPr>
              <a:t>Raktinis </a:t>
            </a:r>
            <a:r>
              <a:rPr lang="lt-LT" sz="1800" spc="5" dirty="0">
                <a:solidFill>
                  <a:schemeClr val="tx1"/>
                </a:solidFill>
                <a:latin typeface="Times New Roman" panose="02020603050405020304" pitchFamily="18" charset="0"/>
                <a:cs typeface="Times New Roman" panose="02020603050405020304" pitchFamily="18" charset="0"/>
              </a:rPr>
              <a:t>žodis: </a:t>
            </a:r>
            <a:r>
              <a:rPr lang="lt-LT" sz="1800" b="0" spc="5" dirty="0">
                <a:solidFill>
                  <a:schemeClr val="tx1"/>
                </a:solidFill>
                <a:latin typeface="Times New Roman" panose="02020603050405020304" pitchFamily="18" charset="0"/>
                <a:cs typeface="Times New Roman" panose="02020603050405020304" pitchFamily="18" charset="0"/>
              </a:rPr>
              <a:t>mokinių </a:t>
            </a:r>
            <a:r>
              <a:rPr lang="lt-LT" sz="1800" b="0" spc="5" dirty="0" smtClean="0">
                <a:solidFill>
                  <a:schemeClr val="tx1"/>
                </a:solidFill>
                <a:latin typeface="Times New Roman" panose="02020603050405020304" pitchFamily="18" charset="0"/>
                <a:cs typeface="Times New Roman" panose="02020603050405020304" pitchFamily="18" charset="0"/>
              </a:rPr>
              <a:t>įtraukimas</a:t>
            </a:r>
            <a:endParaRPr lang="lt-LT" sz="1800" b="0" dirty="0" smtClean="0">
              <a:solidFill>
                <a:schemeClr val="tx1"/>
              </a:solidFill>
              <a:latin typeface="Times New Roman" panose="02020603050405020304" pitchFamily="18" charset="0"/>
              <a:cs typeface="Times New Roman" panose="02020603050405020304" pitchFamily="18" charset="0"/>
            </a:endParaRPr>
          </a:p>
          <a:p>
            <a:pPr marL="90487" algn="l" rtl="0">
              <a:buClr>
                <a:schemeClr val="dk1"/>
              </a:buClr>
              <a:buSzPts val="1200"/>
            </a:pPr>
            <a:r>
              <a:rPr lang="lt-LT" sz="1800" b="0" dirty="0">
                <a:solidFill>
                  <a:schemeClr val="tx1"/>
                </a:solidFill>
                <a:latin typeface="Times New Roman" panose="02020603050405020304" pitchFamily="18" charset="0"/>
                <a:cs typeface="Times New Roman" panose="02020603050405020304" pitchFamily="18" charset="0"/>
              </a:rPr>
              <a:t>Mokytojai įtraukia mokinius į klasės ir bendrų mokyklos erdvių projektavimą, įrengimą, dekoravimą. Mokiniai jaučiasi mokyklos kūrėjais ir šeimininkais, jie vertina </a:t>
            </a:r>
            <a:r>
              <a:rPr lang="lt-LT" sz="1800" b="0" dirty="0" err="1">
                <a:solidFill>
                  <a:schemeClr val="tx1"/>
                </a:solidFill>
                <a:latin typeface="Times New Roman" panose="02020603050405020304" pitchFamily="18" charset="0"/>
                <a:cs typeface="Times New Roman" panose="02020603050405020304" pitchFamily="18" charset="0"/>
              </a:rPr>
              <a:t>bendrakūrą</a:t>
            </a:r>
            <a:r>
              <a:rPr lang="lt-LT" sz="1800" b="0" dirty="0">
                <a:solidFill>
                  <a:schemeClr val="tx1"/>
                </a:solidFill>
                <a:latin typeface="Times New Roman" panose="02020603050405020304" pitchFamily="18" charset="0"/>
                <a:cs typeface="Times New Roman" panose="02020603050405020304" pitchFamily="18" charset="0"/>
              </a:rPr>
              <a:t> kaip galimybę būti ir veikti drauge, kurti ir įgyvendinti kūrybinius sumanymus, prisiimti atsakomybę, įgyti patirties ir gebėjimų.</a:t>
            </a:r>
            <a:endParaRPr lang="en-US" sz="1800" b="0" dirty="0">
              <a:solidFill>
                <a:schemeClr val="tx1"/>
              </a:solidFill>
              <a:latin typeface="Times New Roman" panose="02020603050405020304" pitchFamily="18" charset="0"/>
              <a:cs typeface="Times New Roman" panose="02020603050405020304" pitchFamily="18" charset="0"/>
            </a:endParaRPr>
          </a:p>
          <a:p>
            <a:pPr marL="90487" marR="0" lvl="0" indent="0" algn="l" rtl="0">
              <a:lnSpc>
                <a:spcPct val="100000"/>
              </a:lnSpc>
              <a:spcBef>
                <a:spcPts val="0"/>
              </a:spcBef>
              <a:spcAft>
                <a:spcPts val="0"/>
              </a:spcAft>
              <a:buClr>
                <a:schemeClr val="dk1"/>
              </a:buClr>
              <a:buSzPts val="1200"/>
              <a:buFont typeface="Calibri"/>
              <a:buNone/>
            </a:pPr>
            <a:endParaRPr lang="lt-LT" sz="1800" b="0" dirty="0" smtClean="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endParaRPr>
          </a:p>
        </p:txBody>
      </p:sp>
    </p:spTree>
    <p:extLst>
      <p:ext uri="{BB962C8B-B14F-4D97-AF65-F5344CB8AC3E}">
        <p14:creationId xmlns:p14="http://schemas.microsoft.com/office/powerpoint/2010/main" val="15413605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878205" y="123825"/>
            <a:ext cx="9089390" cy="430887"/>
          </a:xfrm>
        </p:spPr>
        <p:txBody>
          <a:bodyPr/>
          <a:lstStyle/>
          <a:p>
            <a:pPr algn="ctr"/>
            <a:r>
              <a:rPr lang="lt-LT" sz="2800" dirty="0" smtClean="0">
                <a:solidFill>
                  <a:schemeClr val="tx1"/>
                </a:solidFill>
                <a:latin typeface="Times New Roman" panose="02020603050405020304" pitchFamily="18" charset="0"/>
                <a:cs typeface="Times New Roman" panose="02020603050405020304" pitchFamily="18" charset="0"/>
              </a:rPr>
              <a:t>ILUSTRACIJOS</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6" name="Antrinis pavadinimas 5"/>
          <p:cNvSpPr>
            <a:spLocks noGrp="1"/>
          </p:cNvSpPr>
          <p:nvPr>
            <p:ph type="subTitle" idx="4"/>
          </p:nvPr>
        </p:nvSpPr>
        <p:spPr>
          <a:xfrm>
            <a:off x="241300" y="707112"/>
            <a:ext cx="10210800" cy="6647974"/>
          </a:xfrm>
        </p:spPr>
        <p:txBody>
          <a:bodyPr/>
          <a:lstStyle/>
          <a:p>
            <a:pPr marL="90487" algn="r" rtl="0">
              <a:buClr>
                <a:schemeClr val="dk1"/>
              </a:buClr>
              <a:buSzPts val="1200"/>
            </a:pPr>
            <a:r>
              <a:rPr lang="lt-LT" sz="1800" u="sng" cap="all" dirty="0" smtClean="0">
                <a:solidFill>
                  <a:schemeClr val="tx1"/>
                </a:solidFill>
                <a:latin typeface="Times New Roman" panose="02020603050405020304" pitchFamily="18" charset="0"/>
                <a:cs typeface="Times New Roman" panose="02020603050405020304" pitchFamily="18" charset="0"/>
              </a:rPr>
              <a:t>Stiprinti </a:t>
            </a:r>
            <a:r>
              <a:rPr lang="lt-LT" sz="1800" u="sng" cap="all" dirty="0">
                <a:solidFill>
                  <a:schemeClr val="tx1"/>
                </a:solidFill>
                <a:latin typeface="Times New Roman" panose="02020603050405020304" pitchFamily="18" charset="0"/>
                <a:cs typeface="Times New Roman" panose="02020603050405020304" pitchFamily="18" charset="0"/>
              </a:rPr>
              <a:t>pasirinkti įstaigos veiklos aspektai </a:t>
            </a:r>
            <a:endParaRPr lang="lt-LT" sz="1800" u="sng" cap="all" dirty="0" smtClean="0">
              <a:solidFill>
                <a:schemeClr val="tx1"/>
              </a:solidFill>
              <a:latin typeface="Times New Roman" panose="02020603050405020304" pitchFamily="18" charset="0"/>
              <a:cs typeface="Times New Roman" panose="02020603050405020304" pitchFamily="18" charset="0"/>
            </a:endParaRPr>
          </a:p>
          <a:p>
            <a:pPr marL="90487" algn="r" rtl="0">
              <a:buClr>
                <a:schemeClr val="dk1"/>
              </a:buClr>
              <a:buSzPts val="1200"/>
            </a:pPr>
            <a:endParaRPr lang="lt-LT" sz="1800" b="0" u="sng" cap="all" dirty="0">
              <a:solidFill>
                <a:schemeClr val="tx1"/>
              </a:solidFill>
              <a:latin typeface="Times New Roman" panose="02020603050405020304" pitchFamily="18" charset="0"/>
              <a:cs typeface="Times New Roman" panose="02020603050405020304" pitchFamily="18" charset="0"/>
            </a:endParaRPr>
          </a:p>
          <a:p>
            <a:pPr lvl="0" algn="l" rtl="0">
              <a:defRPr/>
            </a:pPr>
            <a:r>
              <a:rPr lang="en-US" sz="1800" b="0" spc="-5" dirty="0">
                <a:solidFill>
                  <a:schemeClr val="tx1"/>
                </a:solidFill>
                <a:latin typeface="Times New Roman" panose="02020603050405020304" pitchFamily="18" charset="0"/>
                <a:cs typeface="Times New Roman" panose="02020603050405020304" pitchFamily="18" charset="0"/>
              </a:rPr>
              <a:t>4.1.1 </a:t>
            </a:r>
            <a:r>
              <a:rPr lang="lt-LT" sz="1800" b="0" spc="-5" dirty="0" smtClean="0">
                <a:solidFill>
                  <a:schemeClr val="tx1"/>
                </a:solidFill>
                <a:latin typeface="Times New Roman" panose="02020603050405020304" pitchFamily="18" charset="0"/>
                <a:cs typeface="Times New Roman" panose="02020603050405020304" pitchFamily="18" charset="0"/>
              </a:rPr>
              <a:t>Perspektyva</a:t>
            </a:r>
            <a:r>
              <a:rPr lang="en-US" sz="1800" b="0" spc="-5" dirty="0" smtClean="0">
                <a:solidFill>
                  <a:schemeClr val="tx1"/>
                </a:solidFill>
                <a:latin typeface="Times New Roman" panose="02020603050405020304" pitchFamily="18" charset="0"/>
                <a:cs typeface="Times New Roman" panose="02020603050405020304" pitchFamily="18" charset="0"/>
              </a:rPr>
              <a:t> </a:t>
            </a:r>
            <a:r>
              <a:rPr lang="lt-LT" sz="1800" b="0" spc="-5" dirty="0" smtClean="0">
                <a:solidFill>
                  <a:schemeClr val="tx1"/>
                </a:solidFill>
                <a:latin typeface="Times New Roman" panose="02020603050405020304" pitchFamily="18" charset="0"/>
                <a:cs typeface="Times New Roman" panose="02020603050405020304" pitchFamily="18" charset="0"/>
              </a:rPr>
              <a:t>ir bendruomenės </a:t>
            </a:r>
            <a:r>
              <a:rPr lang="lt-LT" sz="1800" b="0" spc="-5" dirty="0">
                <a:solidFill>
                  <a:schemeClr val="tx1"/>
                </a:solidFill>
                <a:latin typeface="Times New Roman" panose="02020603050405020304" pitchFamily="18" charset="0"/>
                <a:cs typeface="Times New Roman" panose="02020603050405020304" pitchFamily="18" charset="0"/>
              </a:rPr>
              <a:t>susitarimai. </a:t>
            </a:r>
          </a:p>
          <a:p>
            <a:pPr lvl="0" algn="l" rtl="0">
              <a:defRPr/>
            </a:pPr>
            <a:r>
              <a:rPr lang="lt-LT" sz="1800" spc="-5" dirty="0">
                <a:solidFill>
                  <a:schemeClr val="tx1"/>
                </a:solidFill>
                <a:latin typeface="Times New Roman" panose="02020603050405020304" pitchFamily="18" charset="0"/>
                <a:cs typeface="Times New Roman" panose="02020603050405020304" pitchFamily="18" charset="0"/>
              </a:rPr>
              <a:t>Raktinis žodis: </a:t>
            </a:r>
            <a:r>
              <a:rPr lang="lt-LT" sz="1800" b="0" spc="-5" dirty="0" smtClean="0">
                <a:solidFill>
                  <a:schemeClr val="tx1"/>
                </a:solidFill>
                <a:latin typeface="Times New Roman" panose="02020603050405020304" pitchFamily="18" charset="0"/>
                <a:cs typeface="Times New Roman" panose="02020603050405020304" pitchFamily="18" charset="0"/>
              </a:rPr>
              <a:t>veiklos</a:t>
            </a:r>
            <a:r>
              <a:rPr lang="en-US" sz="1800" b="0" spc="15" dirty="0" smtClean="0">
                <a:solidFill>
                  <a:schemeClr val="tx1"/>
                </a:solidFill>
                <a:latin typeface="Times New Roman" panose="02020603050405020304" pitchFamily="18" charset="0"/>
                <a:cs typeface="Times New Roman" panose="02020603050405020304" pitchFamily="18" charset="0"/>
              </a:rPr>
              <a:t> </a:t>
            </a:r>
            <a:r>
              <a:rPr lang="lt-LT" sz="1800" b="0" spc="5" dirty="0" smtClean="0">
                <a:solidFill>
                  <a:schemeClr val="tx1"/>
                </a:solidFill>
                <a:latin typeface="Times New Roman" panose="02020603050405020304" pitchFamily="18" charset="0"/>
                <a:cs typeface="Times New Roman" panose="02020603050405020304" pitchFamily="18" charset="0"/>
              </a:rPr>
              <a:t>kryptingumas</a:t>
            </a:r>
            <a:endParaRPr lang="lt-LT" sz="1800" b="0" dirty="0" smtClean="0">
              <a:solidFill>
                <a:schemeClr val="tx1"/>
              </a:solidFill>
              <a:latin typeface="Times New Roman" panose="02020603050405020304" pitchFamily="18" charset="0"/>
              <a:cs typeface="Times New Roman" panose="02020603050405020304" pitchFamily="18" charset="0"/>
            </a:endParaRPr>
          </a:p>
          <a:p>
            <a:pPr marL="90487" marR="0" lvl="0" indent="0" algn="l" rtl="0">
              <a:lnSpc>
                <a:spcPct val="100000"/>
              </a:lnSpc>
              <a:spcBef>
                <a:spcPts val="0"/>
              </a:spcBef>
              <a:spcAft>
                <a:spcPts val="0"/>
              </a:spcAft>
              <a:buClr>
                <a:schemeClr val="dk1"/>
              </a:buClr>
              <a:buSzPts val="1200"/>
              <a:buFont typeface="Calibri"/>
              <a:buNone/>
            </a:pPr>
            <a:r>
              <a:rPr lang="lt-LT" sz="1800" b="0" dirty="0" smtClean="0">
                <a:solidFill>
                  <a:schemeClr val="tx1"/>
                </a:solidFill>
                <a:latin typeface="Times New Roman" panose="02020603050405020304" pitchFamily="18" charset="0"/>
                <a:cs typeface="Times New Roman" panose="02020603050405020304" pitchFamily="18" charset="0"/>
              </a:rPr>
              <a:t>Mokyklos </a:t>
            </a:r>
            <a:r>
              <a:rPr lang="lt-LT" sz="1800" b="0" dirty="0">
                <a:solidFill>
                  <a:schemeClr val="tx1"/>
                </a:solidFill>
                <a:latin typeface="Times New Roman" panose="02020603050405020304" pitchFamily="18" charset="0"/>
                <a:cs typeface="Times New Roman" panose="02020603050405020304" pitchFamily="18" charset="0"/>
              </a:rPr>
              <a:t>vizija orientuota į ateities iššūkius švietimui, paremta šiuolaikinių švietimo tyrimų rezultatais, atitinka nacionalinę, regiono </a:t>
            </a:r>
            <a:r>
              <a:rPr lang="lt-LT" sz="1800" b="0" dirty="0" smtClean="0">
                <a:solidFill>
                  <a:schemeClr val="tx1"/>
                </a:solidFill>
                <a:latin typeface="Times New Roman" panose="02020603050405020304" pitchFamily="18" charset="0"/>
                <a:cs typeface="Times New Roman" panose="02020603050405020304" pitchFamily="18" charset="0"/>
              </a:rPr>
              <a:t>strategiją</a:t>
            </a:r>
          </a:p>
          <a:p>
            <a:pPr marL="90487" marR="0" lvl="0" indent="0" algn="l" rtl="0">
              <a:lnSpc>
                <a:spcPct val="100000"/>
              </a:lnSpc>
              <a:spcBef>
                <a:spcPts val="0"/>
              </a:spcBef>
              <a:spcAft>
                <a:spcPts val="0"/>
              </a:spcAft>
              <a:buClr>
                <a:schemeClr val="dk1"/>
              </a:buClr>
              <a:buSzPts val="1200"/>
              <a:buFont typeface="Calibri"/>
              <a:buNone/>
            </a:pPr>
            <a:endParaRPr lang="lt-LT" sz="1800" b="0" dirty="0" smtClean="0">
              <a:solidFill>
                <a:schemeClr val="tx1"/>
              </a:solidFill>
              <a:latin typeface="Times New Roman" panose="02020603050405020304" pitchFamily="18" charset="0"/>
              <a:cs typeface="Times New Roman" panose="02020603050405020304" pitchFamily="18" charset="0"/>
            </a:endParaRPr>
          </a:p>
          <a:p>
            <a:pPr algn="l">
              <a:defRPr/>
            </a:pPr>
            <a:r>
              <a:rPr lang="lt-LT" sz="1800" b="0" dirty="0" smtClean="0">
                <a:solidFill>
                  <a:schemeClr val="tx1"/>
                </a:solidFill>
                <a:latin typeface="Times New Roman" panose="02020603050405020304" pitchFamily="18" charset="0"/>
                <a:cs typeface="Times New Roman" panose="02020603050405020304" pitchFamily="18" charset="0"/>
              </a:rPr>
              <a:t>1.2.2 </a:t>
            </a:r>
            <a:r>
              <a:rPr lang="lt-LT" sz="1800" b="0" dirty="0">
                <a:solidFill>
                  <a:schemeClr val="tx1"/>
                </a:solidFill>
                <a:latin typeface="Times New Roman" panose="02020603050405020304" pitchFamily="18" charset="0"/>
                <a:cs typeface="Times New Roman" panose="02020603050405020304" pitchFamily="18" charset="0"/>
              </a:rPr>
              <a:t>Mokyklos pasiekimai ir pažanga.  </a:t>
            </a:r>
          </a:p>
          <a:p>
            <a:pPr algn="l">
              <a:defRPr/>
            </a:pPr>
            <a:r>
              <a:rPr lang="lt-LT" sz="1800" dirty="0">
                <a:solidFill>
                  <a:schemeClr val="tx1"/>
                </a:solidFill>
                <a:latin typeface="Times New Roman" panose="02020603050405020304" pitchFamily="18" charset="0"/>
                <a:ea typeface="Calibri"/>
                <a:cs typeface="Times New Roman" panose="02020603050405020304" pitchFamily="18" charset="0"/>
                <a:sym typeface="Calibri"/>
              </a:rPr>
              <a:t>Raktinis žodis</a:t>
            </a:r>
            <a:r>
              <a:rPr lang="lt-LT" sz="1800" b="0" dirty="0">
                <a:solidFill>
                  <a:schemeClr val="tx1"/>
                </a:solidFill>
                <a:latin typeface="Times New Roman" panose="02020603050405020304" pitchFamily="18" charset="0"/>
                <a:ea typeface="Calibri"/>
                <a:cs typeface="Times New Roman" panose="02020603050405020304" pitchFamily="18" charset="0"/>
                <a:sym typeface="Calibri"/>
              </a:rPr>
              <a:t>: p</a:t>
            </a:r>
            <a:r>
              <a:rPr lang="lt-LT" sz="1800" b="0" dirty="0">
                <a:solidFill>
                  <a:schemeClr val="tx1"/>
                </a:solidFill>
                <a:latin typeface="Times New Roman" panose="02020603050405020304" pitchFamily="18" charset="0"/>
                <a:cs typeface="Times New Roman" panose="02020603050405020304" pitchFamily="18" charset="0"/>
              </a:rPr>
              <a:t>asiekimų ir pažangos </a:t>
            </a:r>
            <a:r>
              <a:rPr lang="lt-LT" sz="1800" b="0" dirty="0" smtClean="0">
                <a:solidFill>
                  <a:schemeClr val="tx1"/>
                </a:solidFill>
                <a:latin typeface="Times New Roman" panose="02020603050405020304" pitchFamily="18" charset="0"/>
                <a:cs typeface="Times New Roman" panose="02020603050405020304" pitchFamily="18" charset="0"/>
              </a:rPr>
              <a:t>pagrįstumas</a:t>
            </a:r>
            <a:endParaRPr lang="lt-LT" sz="1800" b="0" i="1" dirty="0" smtClean="0">
              <a:solidFill>
                <a:schemeClr val="tx1"/>
              </a:solidFill>
              <a:latin typeface="Times New Roman" panose="02020603050405020304" pitchFamily="18" charset="0"/>
              <a:cs typeface="Times New Roman" panose="02020603050405020304" pitchFamily="18" charset="0"/>
            </a:endParaRPr>
          </a:p>
          <a:p>
            <a:pPr algn="l">
              <a:defRPr/>
            </a:pPr>
            <a:r>
              <a:rPr lang="lt-LT" sz="1800" b="0" dirty="0">
                <a:solidFill>
                  <a:schemeClr val="tx1"/>
                </a:solidFill>
                <a:latin typeface="Times New Roman" panose="02020603050405020304" pitchFamily="18" charset="0"/>
                <a:cs typeface="Times New Roman" panose="02020603050405020304" pitchFamily="18" charset="0"/>
              </a:rPr>
              <a:t>Mokytojai yra įvaldę įvairias vertinimo strategijas ir būdus, kuriuos naudoja kiekvieno mokinio išgalių gilesniam pažinimui, ugdymo(</a:t>
            </a:r>
            <a:r>
              <a:rPr lang="lt-LT" sz="1800" b="0" dirty="0" err="1">
                <a:solidFill>
                  <a:schemeClr val="tx1"/>
                </a:solidFill>
                <a:latin typeface="Times New Roman" panose="02020603050405020304" pitchFamily="18" charset="0"/>
                <a:cs typeface="Times New Roman" panose="02020603050405020304" pitchFamily="18" charset="0"/>
              </a:rPr>
              <a:t>si</a:t>
            </a:r>
            <a:r>
              <a:rPr lang="lt-LT" sz="1800" b="0" dirty="0">
                <a:solidFill>
                  <a:schemeClr val="tx1"/>
                </a:solidFill>
                <a:latin typeface="Times New Roman" panose="02020603050405020304" pitchFamily="18" charset="0"/>
                <a:cs typeface="Times New Roman" panose="02020603050405020304" pitchFamily="18" charset="0"/>
              </a:rPr>
              <a:t>) proceso bei daromos pažangos stebėjimui ir įvertinimui, mokinio mokymosi sunkumų diagnozavimui laiku. </a:t>
            </a:r>
            <a:endParaRPr lang="lt-LT" sz="1800" b="0" dirty="0" smtClean="0">
              <a:solidFill>
                <a:schemeClr val="tx1"/>
              </a:solidFill>
              <a:latin typeface="Times New Roman" panose="02020603050405020304" pitchFamily="18" charset="0"/>
              <a:cs typeface="Times New Roman" panose="02020603050405020304" pitchFamily="18" charset="0"/>
            </a:endParaRPr>
          </a:p>
          <a:p>
            <a:pPr algn="l">
              <a:defRPr/>
            </a:pPr>
            <a:endParaRPr lang="lt-LT" sz="1800" b="0" i="1" dirty="0">
              <a:solidFill>
                <a:schemeClr val="tx1"/>
              </a:solidFill>
              <a:latin typeface="Times New Roman" panose="02020603050405020304" pitchFamily="18" charset="0"/>
              <a:cs typeface="Times New Roman" panose="02020603050405020304" pitchFamily="18" charset="0"/>
            </a:endParaRPr>
          </a:p>
          <a:p>
            <a:pPr lvl="0" algn="l" rtl="0">
              <a:defRPr/>
            </a:pPr>
            <a:r>
              <a:rPr lang="lt-LT" sz="1800" b="0" dirty="0">
                <a:solidFill>
                  <a:schemeClr val="tx1"/>
                </a:solidFill>
                <a:latin typeface="Times New Roman" panose="02020603050405020304" pitchFamily="18" charset="0"/>
                <a:ea typeface="Calibri"/>
                <a:cs typeface="Times New Roman" panose="02020603050405020304" pitchFamily="18" charset="0"/>
                <a:sym typeface="Calibri"/>
              </a:rPr>
              <a:t>2.4.2 </a:t>
            </a:r>
            <a:r>
              <a:rPr lang="lt-LT" sz="1800" b="0" dirty="0">
                <a:solidFill>
                  <a:schemeClr val="tx1"/>
                </a:solidFill>
                <a:latin typeface="Times New Roman" panose="02020603050405020304" pitchFamily="18" charset="0"/>
                <a:cs typeface="Times New Roman" panose="02020603050405020304" pitchFamily="18" charset="0"/>
              </a:rPr>
              <a:t>Mokinių įsivertinimas. </a:t>
            </a:r>
          </a:p>
          <a:p>
            <a:pPr lvl="0" algn="l" rtl="0">
              <a:defRPr/>
            </a:pPr>
            <a:r>
              <a:rPr lang="lt-LT" sz="1800" dirty="0">
                <a:solidFill>
                  <a:schemeClr val="tx1"/>
                </a:solidFill>
                <a:latin typeface="Times New Roman" panose="02020603050405020304" pitchFamily="18" charset="0"/>
                <a:ea typeface="Calibri"/>
                <a:cs typeface="Times New Roman" panose="02020603050405020304" pitchFamily="18" charset="0"/>
                <a:sym typeface="Calibri"/>
              </a:rPr>
              <a:t>Raktinis žodis: </a:t>
            </a:r>
            <a:r>
              <a:rPr lang="lt-LT" sz="1800" b="0" dirty="0" smtClean="0">
                <a:solidFill>
                  <a:schemeClr val="tx1"/>
                </a:solidFill>
                <a:latin typeface="Times New Roman" panose="02020603050405020304" pitchFamily="18" charset="0"/>
                <a:ea typeface="Calibri"/>
                <a:cs typeface="Times New Roman" panose="02020603050405020304" pitchFamily="18" charset="0"/>
                <a:sym typeface="Calibri"/>
              </a:rPr>
              <a:t>įsivertinimas kaip savivoka</a:t>
            </a:r>
            <a:endParaRPr lang="lt-LT" sz="1800" b="0" dirty="0" smtClean="0">
              <a:solidFill>
                <a:schemeClr val="tx1"/>
              </a:solidFill>
              <a:latin typeface="Times New Roman" panose="02020603050405020304" pitchFamily="18" charset="0"/>
              <a:cs typeface="Times New Roman" panose="02020603050405020304" pitchFamily="18" charset="0"/>
            </a:endParaRPr>
          </a:p>
          <a:p>
            <a:pPr algn="l">
              <a:defRPr/>
            </a:pPr>
            <a:r>
              <a:rPr lang="lt-LT" sz="1800" b="0" dirty="0" smtClean="0">
                <a:solidFill>
                  <a:schemeClr val="tx1"/>
                </a:solidFill>
                <a:latin typeface="Times New Roman" panose="02020603050405020304" pitchFamily="18" charset="0"/>
                <a:cs typeface="Times New Roman" panose="02020603050405020304" pitchFamily="18" charset="0"/>
              </a:rPr>
              <a:t>Vertindami </a:t>
            </a:r>
            <a:r>
              <a:rPr lang="lt-LT" sz="1800" b="0" dirty="0">
                <a:solidFill>
                  <a:schemeClr val="tx1"/>
                </a:solidFill>
                <a:latin typeface="Times New Roman" panose="02020603050405020304" pitchFamily="18" charset="0"/>
                <a:cs typeface="Times New Roman" panose="02020603050405020304" pitchFamily="18" charset="0"/>
              </a:rPr>
              <a:t>savo ir draugų atliktas užduotis, kūrinius, idėjas ir pan., mokiniai geriau supranta mąstymo ir mokymosi procesą, mokymosi būdus ir savo mokymosi poreikius, lengviau juos paaiškina, formuluoja klausimus ar prašo pagalbos mokantis. Jie gali pateikti savo mokymosi sėkmių </a:t>
            </a:r>
            <a:r>
              <a:rPr lang="lt-LT" sz="1800" b="0" dirty="0" err="1">
                <a:solidFill>
                  <a:schemeClr val="tx1"/>
                </a:solidFill>
                <a:latin typeface="Times New Roman" panose="02020603050405020304" pitchFamily="18" charset="0"/>
                <a:cs typeface="Times New Roman" panose="02020603050405020304" pitchFamily="18" charset="0"/>
              </a:rPr>
              <a:t>įrodymus</a:t>
            </a:r>
            <a:r>
              <a:rPr lang="lt-LT" sz="1800" b="0" dirty="0">
                <a:solidFill>
                  <a:schemeClr val="tx1"/>
                </a:solidFill>
                <a:latin typeface="Times New Roman" panose="02020603050405020304" pitchFamily="18" charset="0"/>
                <a:cs typeface="Times New Roman" panose="02020603050405020304" pitchFamily="18" charset="0"/>
              </a:rPr>
              <a:t>, labiau pasitiki savimi ir mažiau baiminasi klaidų, prisiima daugiau atsakomybės už savo mokymąsi ir lengviau jį valdo. </a:t>
            </a:r>
            <a:endParaRPr lang="en-US" sz="1800" b="0" i="1" dirty="0">
              <a:solidFill>
                <a:schemeClr val="tx1"/>
              </a:solidFill>
              <a:latin typeface="Times New Roman" panose="02020603050405020304" pitchFamily="18" charset="0"/>
              <a:cs typeface="Times New Roman" panose="02020603050405020304" pitchFamily="18" charset="0"/>
            </a:endParaRPr>
          </a:p>
          <a:p>
            <a:endParaRPr lang="lt-LT" sz="1800" b="0" dirty="0" smtClean="0">
              <a:solidFill>
                <a:schemeClr val="tx1"/>
              </a:solidFill>
              <a:latin typeface="Times New Roman" panose="02020603050405020304" pitchFamily="18" charset="0"/>
              <a:cs typeface="Times New Roman" panose="02020603050405020304" pitchFamily="18" charset="0"/>
            </a:endParaRPr>
          </a:p>
          <a:p>
            <a:pPr>
              <a:defRPr/>
            </a:pPr>
            <a:r>
              <a:rPr lang="lt-LT" sz="1800" b="0" dirty="0">
                <a:solidFill>
                  <a:schemeClr val="tx1"/>
                </a:solidFill>
                <a:latin typeface="Times New Roman" panose="02020603050405020304" pitchFamily="18" charset="0"/>
                <a:cs typeface="Times New Roman" panose="02020603050405020304" pitchFamily="18" charset="0"/>
              </a:rPr>
              <a:t>1.2.1 Mokinio pasiekimai ir pažanga. </a:t>
            </a:r>
          </a:p>
          <a:p>
            <a:pPr>
              <a:defRPr/>
            </a:pPr>
            <a:r>
              <a:rPr lang="lt-LT" sz="1800" dirty="0">
                <a:solidFill>
                  <a:schemeClr val="tx1"/>
                </a:solidFill>
                <a:latin typeface="Times New Roman" panose="02020603050405020304" pitchFamily="18" charset="0"/>
                <a:cs typeface="Times New Roman" panose="02020603050405020304" pitchFamily="18" charset="0"/>
              </a:rPr>
              <a:t>Raktinis žodis: </a:t>
            </a:r>
            <a:r>
              <a:rPr lang="lt-LT" sz="1800" b="0" i="1" dirty="0" err="1">
                <a:solidFill>
                  <a:schemeClr val="tx1"/>
                </a:solidFill>
                <a:latin typeface="Times New Roman" panose="02020603050405020304" pitchFamily="18" charset="0"/>
                <a:cs typeface="Times New Roman" panose="02020603050405020304" pitchFamily="18" charset="0"/>
              </a:rPr>
              <a:t>visybiškumas</a:t>
            </a:r>
            <a:endParaRPr lang="en-US" sz="1800" b="0" i="1" dirty="0">
              <a:solidFill>
                <a:schemeClr val="tx1"/>
              </a:solidFill>
              <a:latin typeface="Times New Roman" panose="02020603050405020304" pitchFamily="18" charset="0"/>
              <a:cs typeface="Times New Roman" panose="02020603050405020304" pitchFamily="18" charset="0"/>
            </a:endParaRPr>
          </a:p>
          <a:p>
            <a:r>
              <a:rPr lang="lt-LT" sz="1800" b="0" dirty="0">
                <a:solidFill>
                  <a:schemeClr val="tx1"/>
                </a:solidFill>
                <a:latin typeface="Times New Roman" panose="02020603050405020304" pitchFamily="18" charset="0"/>
                <a:cs typeface="Times New Roman" panose="02020603050405020304" pitchFamily="18" charset="0"/>
              </a:rPr>
              <a:t>Mokiniai turi būtinų bendrųjų ir dalykinių kompetencijų </a:t>
            </a:r>
            <a:r>
              <a:rPr lang="lt-LT" sz="1800" b="0" dirty="0" smtClean="0">
                <a:solidFill>
                  <a:schemeClr val="tx1"/>
                </a:solidFill>
                <a:latin typeface="Times New Roman" panose="02020603050405020304" pitchFamily="18" charset="0"/>
                <a:cs typeface="Times New Roman" panose="02020603050405020304" pitchFamily="18" charset="0"/>
              </a:rPr>
              <a:t>visumą </a:t>
            </a:r>
            <a:r>
              <a:rPr lang="lt-LT" sz="1800" b="0" dirty="0">
                <a:solidFill>
                  <a:schemeClr val="tx1"/>
                </a:solidFill>
                <a:latin typeface="Times New Roman" panose="02020603050405020304" pitchFamily="18" charset="0"/>
                <a:cs typeface="Times New Roman" panose="02020603050405020304" pitchFamily="18" charset="0"/>
              </a:rPr>
              <a:t>ir geba pagrįsti savo nuostatas, sprendimus, </a:t>
            </a:r>
            <a:r>
              <a:rPr lang="lt-LT" sz="1800" b="0" dirty="0" smtClean="0">
                <a:solidFill>
                  <a:schemeClr val="tx1"/>
                </a:solidFill>
                <a:latin typeface="Times New Roman" panose="02020603050405020304" pitchFamily="18" charset="0"/>
                <a:cs typeface="Times New Roman" panose="02020603050405020304" pitchFamily="18" charset="0"/>
              </a:rPr>
              <a:t>pasirinkimas. </a:t>
            </a:r>
            <a:endParaRPr lang="lt-LT"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90199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622300" y="733425"/>
            <a:ext cx="9089390" cy="553998"/>
          </a:xfrm>
        </p:spPr>
        <p:txBody>
          <a:bodyPr/>
          <a:lstStyle/>
          <a:p>
            <a:pPr algn="ctr"/>
            <a:r>
              <a:rPr lang="lt-LT" sz="3600" b="1" dirty="0" smtClean="0">
                <a:solidFill>
                  <a:schemeClr val="tx1"/>
                </a:solidFill>
                <a:latin typeface="Times New Roman" panose="02020603050405020304" pitchFamily="18" charset="0"/>
                <a:cs typeface="Times New Roman" panose="02020603050405020304" pitchFamily="18" charset="0"/>
              </a:rPr>
              <a:t>REKOMENDACIJOS</a:t>
            </a:r>
            <a:endParaRPr lang="en-US" sz="3600" b="1" dirty="0">
              <a:solidFill>
                <a:schemeClr val="tx1"/>
              </a:solidFill>
              <a:latin typeface="Times New Roman" panose="02020603050405020304" pitchFamily="18" charset="0"/>
              <a:cs typeface="Times New Roman" panose="02020603050405020304" pitchFamily="18" charset="0"/>
            </a:endParaRPr>
          </a:p>
        </p:txBody>
      </p:sp>
      <p:sp>
        <p:nvSpPr>
          <p:cNvPr id="5" name="Antrinis pavadinimas 4"/>
          <p:cNvSpPr>
            <a:spLocks noGrp="1"/>
          </p:cNvSpPr>
          <p:nvPr>
            <p:ph type="subTitle" idx="4"/>
          </p:nvPr>
        </p:nvSpPr>
        <p:spPr>
          <a:xfrm>
            <a:off x="317500" y="1800225"/>
            <a:ext cx="10058400" cy="5170646"/>
          </a:xfrm>
        </p:spPr>
        <p:txBody>
          <a:bodyPr/>
          <a:lstStyle/>
          <a:p>
            <a:pPr marL="342900" indent="-342900" algn="just">
              <a:buFont typeface="Arial" panose="020B0604020202020204" pitchFamily="34" charset="0"/>
              <a:buChar char="•"/>
            </a:pPr>
            <a:r>
              <a:rPr lang="lt-LT" sz="2400" b="0" dirty="0" smtClean="0">
                <a:solidFill>
                  <a:schemeClr val="tx1"/>
                </a:solidFill>
                <a:latin typeface="Times New Roman" panose="02020603050405020304" pitchFamily="18" charset="0"/>
                <a:cs typeface="Times New Roman" panose="02020603050405020304" pitchFamily="18" charset="0"/>
              </a:rPr>
              <a:t>Rengiant strateginį  ir metinį planą, orientuotis į ateities iššūkius švietimui.</a:t>
            </a:r>
          </a:p>
          <a:p>
            <a:pPr marL="342900" indent="-342900" algn="just">
              <a:buFont typeface="Arial" panose="020B0604020202020204" pitchFamily="34" charset="0"/>
              <a:buChar char="•"/>
            </a:pPr>
            <a:r>
              <a:rPr lang="lt-LT" sz="2400" b="0" dirty="0" smtClean="0">
                <a:solidFill>
                  <a:schemeClr val="tx1"/>
                </a:solidFill>
                <a:latin typeface="Times New Roman" panose="02020603050405020304" pitchFamily="18" charset="0"/>
                <a:cs typeface="Times New Roman" panose="02020603050405020304" pitchFamily="18" charset="0"/>
              </a:rPr>
              <a:t>MG ir MT susitarti dėl  </a:t>
            </a:r>
            <a:r>
              <a:rPr lang="pt-BR" sz="2400" b="0" dirty="0">
                <a:solidFill>
                  <a:schemeClr val="tx1"/>
                </a:solidFill>
                <a:latin typeface="Times New Roman" panose="02020603050405020304" pitchFamily="18" charset="0"/>
                <a:cs typeface="Times New Roman" panose="02020603050405020304" pitchFamily="18" charset="0"/>
              </a:rPr>
              <a:t>TAMO dienyno individualios pažangos </a:t>
            </a:r>
            <a:r>
              <a:rPr lang="pt-BR" sz="2400" b="0" dirty="0" smtClean="0">
                <a:solidFill>
                  <a:schemeClr val="tx1"/>
                </a:solidFill>
                <a:latin typeface="Times New Roman" panose="02020603050405020304" pitchFamily="18" charset="0"/>
                <a:cs typeface="Times New Roman" panose="02020603050405020304" pitchFamily="18" charset="0"/>
              </a:rPr>
              <a:t>įranki</a:t>
            </a:r>
            <a:r>
              <a:rPr lang="lt-LT" sz="2400" b="0" dirty="0" smtClean="0">
                <a:solidFill>
                  <a:schemeClr val="tx1"/>
                </a:solidFill>
                <a:latin typeface="Times New Roman" panose="02020603050405020304" pitchFamily="18" charset="0"/>
                <a:cs typeface="Times New Roman" panose="02020603050405020304" pitchFamily="18" charset="0"/>
              </a:rPr>
              <a:t>o naudojimosi. </a:t>
            </a:r>
          </a:p>
          <a:p>
            <a:pPr marL="342900" indent="-342900" algn="just">
              <a:buFont typeface="Arial" panose="020B0604020202020204" pitchFamily="34" charset="0"/>
              <a:buChar char="•"/>
            </a:pPr>
            <a:r>
              <a:rPr lang="lt-LT" sz="2400" b="0" dirty="0" smtClean="0">
                <a:solidFill>
                  <a:schemeClr val="tx1"/>
                </a:solidFill>
                <a:latin typeface="Times New Roman" panose="02020603050405020304" pitchFamily="18" charset="0"/>
                <a:cs typeface="Times New Roman" panose="02020603050405020304" pitchFamily="18" charset="0"/>
              </a:rPr>
              <a:t>Planuojant pamokas dažniau rengti veiklas, kai mokiniai vertina save ir savo draugų užduotis, kūrinius, idėjas, kurios padėtų geriau suprasti mąstymo ir mokymosi procesą. </a:t>
            </a:r>
          </a:p>
          <a:p>
            <a:pPr marL="342900" indent="-342900" algn="just">
              <a:buFont typeface="Arial" panose="020B0604020202020204" pitchFamily="34" charset="0"/>
              <a:buChar char="•"/>
            </a:pPr>
            <a:r>
              <a:rPr lang="lt-LT" sz="2400" b="0" dirty="0" smtClean="0">
                <a:solidFill>
                  <a:schemeClr val="tx1"/>
                </a:solidFill>
                <a:latin typeface="Times New Roman" panose="02020603050405020304" pitchFamily="18" charset="0"/>
                <a:cs typeface="Times New Roman" panose="02020603050405020304" pitchFamily="18" charset="0"/>
              </a:rPr>
              <a:t>Rengiant ilgalaikius planus, vadovautis atnaujintomis bendrosiomis programomis, akcentuojant bendrąsias ir dalykines mokinio kompetencijas.  </a:t>
            </a:r>
          </a:p>
          <a:p>
            <a:pPr marL="342900" indent="-342900" algn="just">
              <a:buFont typeface="Arial" panose="020B0604020202020204" pitchFamily="34" charset="0"/>
              <a:buChar char="•"/>
            </a:pPr>
            <a:r>
              <a:rPr lang="lt-LT" sz="2400" b="0" dirty="0" smtClean="0">
                <a:solidFill>
                  <a:schemeClr val="tx1"/>
                </a:solidFill>
                <a:latin typeface="Times New Roman" panose="02020603050405020304" pitchFamily="18" charset="0"/>
                <a:cs typeface="Times New Roman" panose="02020603050405020304" pitchFamily="18" charset="0"/>
              </a:rPr>
              <a:t>Palankiomis oro sąlygomis planuoti pamokas ne mokykloje, išradingiau naudojantis aplinkomis </a:t>
            </a:r>
            <a:r>
              <a:rPr lang="lt-LT" sz="2400" b="0" dirty="0">
                <a:solidFill>
                  <a:schemeClr val="tx1"/>
                </a:solidFill>
                <a:latin typeface="Times New Roman" panose="02020603050405020304" pitchFamily="18" charset="0"/>
                <a:cs typeface="Times New Roman" panose="02020603050405020304" pitchFamily="18" charset="0"/>
              </a:rPr>
              <a:t>už mokyklos </a:t>
            </a:r>
            <a:r>
              <a:rPr lang="lt-LT" sz="2400" b="0" dirty="0" smtClean="0">
                <a:solidFill>
                  <a:schemeClr val="tx1"/>
                </a:solidFill>
                <a:latin typeface="Times New Roman" panose="02020603050405020304" pitchFamily="18" charset="0"/>
                <a:cs typeface="Times New Roman" panose="02020603050405020304" pitchFamily="18" charset="0"/>
              </a:rPr>
              <a:t>ribų. </a:t>
            </a:r>
          </a:p>
          <a:p>
            <a:pPr marL="285750" indent="-285750" algn="just">
              <a:buFont typeface="Arial" panose="020B0604020202020204" pitchFamily="34" charset="0"/>
              <a:buChar char="•"/>
            </a:pPr>
            <a:r>
              <a:rPr lang="lt-LT" sz="2400" b="0" dirty="0" smtClean="0">
                <a:solidFill>
                  <a:schemeClr val="tx1"/>
                </a:solidFill>
                <a:latin typeface="Times New Roman" panose="02020603050405020304" pitchFamily="18" charset="0"/>
                <a:cs typeface="Times New Roman" panose="02020603050405020304" pitchFamily="18" charset="0"/>
              </a:rPr>
              <a:t>Skatinti mokinių mokymosi lūkesčius, kelti tikslus, palaikyti mokinių siekius, tikslingai ir pagrįstai rinktis egzaminus bei planuoti karjerą. </a:t>
            </a:r>
          </a:p>
          <a:p>
            <a:pPr marL="285750" indent="-285750" algn="just">
              <a:buFont typeface="Arial" panose="020B0604020202020204" pitchFamily="34" charset="0"/>
              <a:buChar char="•"/>
            </a:pPr>
            <a:r>
              <a:rPr lang="lt-LT" sz="2400" b="0" dirty="0" smtClean="0">
                <a:solidFill>
                  <a:schemeClr val="tx1"/>
                </a:solidFill>
                <a:latin typeface="Times New Roman" panose="02020603050405020304" pitchFamily="18" charset="0"/>
                <a:cs typeface="Times New Roman" panose="02020603050405020304" pitchFamily="18" charset="0"/>
              </a:rPr>
              <a:t>Nuolat įtraukti mokinius į klasės </a:t>
            </a:r>
            <a:r>
              <a:rPr lang="lt-LT" sz="2400" b="0" smtClean="0">
                <a:solidFill>
                  <a:schemeClr val="tx1"/>
                </a:solidFill>
                <a:latin typeface="Times New Roman" panose="02020603050405020304" pitchFamily="18" charset="0"/>
                <a:cs typeface="Times New Roman" panose="02020603050405020304" pitchFamily="18" charset="0"/>
              </a:rPr>
              <a:t>ir bendrų gimnazijos erdvių projektavimą, dekoravimą. </a:t>
            </a:r>
            <a:endParaRPr lang="en-US" sz="2400" b="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34444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774700" y="352425"/>
            <a:ext cx="8763000" cy="1231106"/>
          </a:xfrm>
        </p:spPr>
        <p:txBody>
          <a:bodyPr/>
          <a:lstStyle/>
          <a:p>
            <a:pPr algn="ctr"/>
            <a:r>
              <a:rPr lang="en-US" sz="4000" dirty="0">
                <a:solidFill>
                  <a:schemeClr val="tx1"/>
                </a:solidFill>
                <a:latin typeface="Times New Roman" panose="02020603050405020304" pitchFamily="18" charset="0"/>
                <a:cs typeface="Times New Roman" panose="02020603050405020304" pitchFamily="18" charset="0"/>
              </a:rPr>
              <a:t/>
            </a:r>
            <a:br>
              <a:rPr lang="en-US" sz="4000" dirty="0">
                <a:solidFill>
                  <a:schemeClr val="tx1"/>
                </a:solidFill>
                <a:latin typeface="Times New Roman" panose="02020603050405020304" pitchFamily="18" charset="0"/>
                <a:cs typeface="Times New Roman" panose="02020603050405020304" pitchFamily="18" charset="0"/>
              </a:rPr>
            </a:br>
            <a:r>
              <a:rPr lang="lt-LT" sz="4000" dirty="0" smtClean="0">
                <a:solidFill>
                  <a:schemeClr val="tx1"/>
                </a:solidFill>
                <a:latin typeface="Times New Roman" panose="02020603050405020304" pitchFamily="18" charset="0"/>
                <a:cs typeface="Times New Roman" panose="02020603050405020304" pitchFamily="18" charset="0"/>
              </a:rPr>
              <a:t>Giluminiam</a:t>
            </a:r>
            <a:r>
              <a:rPr lang="en-US" sz="4000" dirty="0" smtClean="0">
                <a:solidFill>
                  <a:schemeClr val="tx1"/>
                </a:solidFill>
                <a:latin typeface="Times New Roman" panose="02020603050405020304" pitchFamily="18" charset="0"/>
                <a:cs typeface="Times New Roman" panose="02020603050405020304" pitchFamily="18" charset="0"/>
              </a:rPr>
              <a:t> </a:t>
            </a:r>
            <a:r>
              <a:rPr lang="lt-LT" sz="4000" dirty="0" smtClean="0">
                <a:solidFill>
                  <a:schemeClr val="tx1"/>
                </a:solidFill>
                <a:latin typeface="Times New Roman" panose="02020603050405020304" pitchFamily="18" charset="0"/>
                <a:cs typeface="Times New Roman" panose="02020603050405020304" pitchFamily="18" charset="0"/>
              </a:rPr>
              <a:t>įsivertinimui </a:t>
            </a:r>
            <a:r>
              <a:rPr lang="lt-LT" sz="4000" dirty="0" smtClean="0">
                <a:solidFill>
                  <a:schemeClr val="tx1"/>
                </a:solidFill>
                <a:latin typeface="Times New Roman" panose="02020603050405020304" pitchFamily="18" charset="0"/>
                <a:cs typeface="Times New Roman" panose="02020603050405020304" pitchFamily="18" charset="0"/>
              </a:rPr>
              <a:t>siūlome</a:t>
            </a:r>
            <a:endParaRPr lang="en-US" sz="4000" dirty="0">
              <a:solidFill>
                <a:schemeClr val="tx1"/>
              </a:solidFill>
              <a:latin typeface="Times New Roman" panose="02020603050405020304" pitchFamily="18" charset="0"/>
              <a:cs typeface="Times New Roman" panose="02020603050405020304" pitchFamily="18" charset="0"/>
            </a:endParaRPr>
          </a:p>
        </p:txBody>
      </p:sp>
      <p:sp>
        <p:nvSpPr>
          <p:cNvPr id="2" name="Stačiakampis 1"/>
          <p:cNvSpPr/>
          <p:nvPr/>
        </p:nvSpPr>
        <p:spPr>
          <a:xfrm>
            <a:off x="756920" y="2181225"/>
            <a:ext cx="9525000" cy="4154984"/>
          </a:xfrm>
          <a:prstGeom prst="rect">
            <a:avLst/>
          </a:prstGeom>
        </p:spPr>
        <p:txBody>
          <a:bodyPr wrap="square">
            <a:spAutoFit/>
          </a:bodyPr>
          <a:lstStyle/>
          <a:p>
            <a:pPr marL="91440" marR="500380">
              <a:defRPr/>
            </a:pPr>
            <a:r>
              <a:rPr lang="lt-LT" sz="4400" b="1" dirty="0">
                <a:latin typeface="Times New Roman" panose="02020603050405020304" pitchFamily="18" charset="0"/>
                <a:cs typeface="Times New Roman" panose="02020603050405020304" pitchFamily="18" charset="0"/>
              </a:rPr>
              <a:t>1.1.1. Asmenybės tapsmas. </a:t>
            </a:r>
          </a:p>
          <a:p>
            <a:pPr marL="91440" marR="500380">
              <a:defRPr/>
            </a:pPr>
            <a:endParaRPr lang="lt-LT" sz="4400" b="1" i="1" dirty="0" smtClean="0">
              <a:latin typeface="Times New Roman" panose="02020603050405020304" pitchFamily="18" charset="0"/>
              <a:cs typeface="Times New Roman" panose="02020603050405020304" pitchFamily="18" charset="0"/>
            </a:endParaRPr>
          </a:p>
          <a:p>
            <a:pPr marL="91440" marR="500380">
              <a:defRPr/>
            </a:pPr>
            <a:r>
              <a:rPr lang="lt-LT" b="1" i="1" dirty="0" smtClean="0">
                <a:latin typeface="Times New Roman" panose="02020603050405020304" pitchFamily="18" charset="0"/>
                <a:cs typeface="Times New Roman" panose="02020603050405020304" pitchFamily="18" charset="0"/>
              </a:rPr>
              <a:t>Raktinis </a:t>
            </a:r>
            <a:r>
              <a:rPr lang="lt-LT" b="1" i="1" dirty="0">
                <a:latin typeface="Times New Roman" panose="02020603050405020304" pitchFamily="18" charset="0"/>
                <a:cs typeface="Times New Roman" panose="02020603050405020304" pitchFamily="18" charset="0"/>
              </a:rPr>
              <a:t>žodis: </a:t>
            </a:r>
            <a:r>
              <a:rPr lang="lt-LT" b="1" i="1" dirty="0" smtClean="0">
                <a:latin typeface="Times New Roman" panose="02020603050405020304" pitchFamily="18" charset="0"/>
                <a:cs typeface="Times New Roman" panose="02020603050405020304" pitchFamily="18" charset="0"/>
              </a:rPr>
              <a:t>Gyvenimo</a:t>
            </a:r>
            <a:r>
              <a:rPr lang="en-US" b="1" i="1" dirty="0" smtClean="0">
                <a:latin typeface="Times New Roman" panose="02020603050405020304" pitchFamily="18" charset="0"/>
                <a:cs typeface="Times New Roman" panose="02020603050405020304" pitchFamily="18" charset="0"/>
              </a:rPr>
              <a:t> </a:t>
            </a:r>
            <a:r>
              <a:rPr lang="lt-LT" b="1" i="1" dirty="0" smtClean="0">
                <a:latin typeface="Times New Roman" panose="02020603050405020304" pitchFamily="18" charset="0"/>
                <a:cs typeface="Times New Roman" panose="02020603050405020304" pitchFamily="18" charset="0"/>
              </a:rPr>
              <a:t>planavimas</a:t>
            </a:r>
          </a:p>
          <a:p>
            <a:pPr marL="91440" marR="500380" lvl="0">
              <a:defRPr/>
            </a:pPr>
            <a:endParaRPr lang="lt-LT" dirty="0" smtClean="0">
              <a:latin typeface="Times New Roman" panose="02020603050405020304" pitchFamily="18" charset="0"/>
              <a:cs typeface="Times New Roman" panose="02020603050405020304" pitchFamily="18" charset="0"/>
            </a:endParaRPr>
          </a:p>
          <a:p>
            <a:pPr marL="91440" marR="500380" lvl="0" algn="just">
              <a:defRPr/>
            </a:pPr>
            <a:r>
              <a:rPr lang="lt-LT" sz="1600" dirty="0" smtClean="0">
                <a:latin typeface="Times New Roman" panose="02020603050405020304" pitchFamily="18" charset="0"/>
                <a:cs typeface="Times New Roman" panose="02020603050405020304" pitchFamily="18" charset="0"/>
              </a:rPr>
              <a:t>Mokiniai </a:t>
            </a:r>
            <a:r>
              <a:rPr lang="lt-LT" sz="1600" dirty="0">
                <a:latin typeface="Times New Roman" panose="02020603050405020304" pitchFamily="18" charset="0"/>
                <a:cs typeface="Times New Roman" panose="02020603050405020304" pitchFamily="18" charset="0"/>
              </a:rPr>
              <a:t>supranta išsilavinimo ir mokymosi vertę, turi tolesnio mokymosi siekių ir planų. Jie žino, kad yra ne vienas gyvenimo įprasminimo būdas, moka projektuoti asmeninio gyvenimo scenarijus, keltis tikslus, koreguoti ir atnaujinti juos. Jie moka susirasti, analizuoti ir vertinti informaciją apie pasaulio (taip pat ir darbo pasaulio) kaitos tendencijas, mokymosi ir veiklos galimybes. Karjeros (profesijos, darbinės ir visuomeninės veiklos) galimybes mokiniai sieja su ugdymosi galimybėmis. Jie geba tikslingai ir pagrįstai pasirinkti ugdymosi sritis ir (ar) dalykus vyresnėse klasėse.</a:t>
            </a:r>
          </a:p>
          <a:p>
            <a:pPr marL="91440" marR="500380">
              <a:defRPr/>
            </a:pPr>
            <a:endParaRPr lang="en-US" sz="4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28859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27300" y="3857625"/>
            <a:ext cx="6019800" cy="821379"/>
          </a:xfrm>
          <a:prstGeom prst="rect">
            <a:avLst/>
          </a:prstGeom>
        </p:spPr>
        <p:txBody>
          <a:bodyPr vert="horz" wrap="square" lIns="0" tIns="13335" rIns="0" bIns="0" rtlCol="0">
            <a:spAutoFit/>
          </a:bodyPr>
          <a:lstStyle/>
          <a:p>
            <a:pPr marL="12700">
              <a:lnSpc>
                <a:spcPct val="100000"/>
              </a:lnSpc>
              <a:spcBef>
                <a:spcPts val="105"/>
              </a:spcBef>
            </a:pPr>
            <a:r>
              <a:rPr lang="lt-LT" sz="5250" b="1" cap="all" dirty="0" smtClean="0">
                <a:latin typeface="Times New Roman" panose="02020603050405020304" pitchFamily="18" charset="0"/>
                <a:cs typeface="Times New Roman" panose="02020603050405020304" pitchFamily="18" charset="0"/>
              </a:rPr>
              <a:t>Ačiū</a:t>
            </a:r>
            <a:r>
              <a:rPr sz="5250" b="1" cap="all" spc="-55" dirty="0" smtClean="0">
                <a:latin typeface="Times New Roman" panose="02020603050405020304" pitchFamily="18" charset="0"/>
                <a:cs typeface="Times New Roman" panose="02020603050405020304" pitchFamily="18" charset="0"/>
              </a:rPr>
              <a:t> </a:t>
            </a:r>
            <a:r>
              <a:rPr lang="lt-LT" sz="5250" b="1" cap="all" spc="10" dirty="0" smtClean="0">
                <a:latin typeface="Times New Roman" panose="02020603050405020304" pitchFamily="18" charset="0"/>
                <a:cs typeface="Times New Roman" panose="02020603050405020304" pitchFamily="18" charset="0"/>
              </a:rPr>
              <a:t>už</a:t>
            </a:r>
            <a:r>
              <a:rPr lang="lt-LT" sz="5250" b="1" cap="all" spc="-50" dirty="0" smtClean="0">
                <a:latin typeface="Times New Roman" panose="02020603050405020304" pitchFamily="18" charset="0"/>
                <a:cs typeface="Times New Roman" panose="02020603050405020304" pitchFamily="18" charset="0"/>
              </a:rPr>
              <a:t> </a:t>
            </a:r>
            <a:r>
              <a:rPr lang="lt-LT" sz="5250" b="1" cap="all" dirty="0" smtClean="0">
                <a:latin typeface="Times New Roman" panose="02020603050405020304" pitchFamily="18" charset="0"/>
                <a:cs typeface="Times New Roman" panose="02020603050405020304" pitchFamily="18" charset="0"/>
              </a:rPr>
              <a:t>dėmesį</a:t>
            </a:r>
            <a:r>
              <a:rPr lang="pl-PL" sz="5250" cap="all" dirty="0" smtClean="0">
                <a:latin typeface="Times New Roman" panose="02020603050405020304" pitchFamily="18" charset="0"/>
                <a:cs typeface="Times New Roman" panose="02020603050405020304" pitchFamily="18" charset="0"/>
              </a:rPr>
              <a:t>!</a:t>
            </a:r>
            <a:endParaRPr sz="5250" cap="all"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802005" y="355433"/>
            <a:ext cx="9089390" cy="984885"/>
          </a:xfrm>
        </p:spPr>
        <p:txBody>
          <a:bodyPr/>
          <a:lstStyle/>
          <a:p>
            <a:pPr algn="ctr"/>
            <a:r>
              <a:rPr lang="pl-PL" sz="3200" dirty="0" smtClean="0">
                <a:solidFill>
                  <a:schemeClr val="tx1"/>
                </a:solidFill>
                <a:latin typeface="Times New Roman" panose="02020603050405020304" pitchFamily="18" charset="0"/>
                <a:cs typeface="Times New Roman" panose="02020603050405020304" pitchFamily="18" charset="0"/>
              </a:rPr>
              <a:t>I. </a:t>
            </a:r>
            <a:r>
              <a:rPr lang="en-US" sz="3200" spc="-90" dirty="0" smtClean="0">
                <a:solidFill>
                  <a:schemeClr val="tx1"/>
                </a:solidFill>
                <a:latin typeface="Times New Roman" panose="02020603050405020304" pitchFamily="18" charset="0"/>
                <a:cs typeface="Times New Roman" panose="02020603050405020304" pitchFamily="18" charset="0"/>
              </a:rPr>
              <a:t>REZULTATAI</a:t>
            </a:r>
            <a:r>
              <a:rPr lang="pl-PL" sz="3200" spc="-90" dirty="0" smtClean="0">
                <a:solidFill>
                  <a:schemeClr val="tx1"/>
                </a:solidFill>
                <a:latin typeface="Times New Roman" panose="02020603050405020304" pitchFamily="18" charset="0"/>
                <a:cs typeface="Times New Roman" panose="02020603050405020304" pitchFamily="18" charset="0"/>
              </a:rPr>
              <a:t> (</a:t>
            </a:r>
            <a:r>
              <a:rPr lang="lt-LT" sz="3200" spc="-90" dirty="0" smtClean="0">
                <a:solidFill>
                  <a:schemeClr val="tx1"/>
                </a:solidFill>
                <a:latin typeface="Times New Roman" panose="02020603050405020304" pitchFamily="18" charset="0"/>
                <a:cs typeface="Times New Roman" panose="02020603050405020304" pitchFamily="18" charset="0"/>
              </a:rPr>
              <a:t>mokiniai</a:t>
            </a:r>
            <a:r>
              <a:rPr lang="pl-PL" sz="3200" spc="-90" dirty="0" smtClean="0">
                <a:solidFill>
                  <a:schemeClr val="tx1"/>
                </a:solidFill>
                <a:latin typeface="Times New Roman" panose="02020603050405020304" pitchFamily="18" charset="0"/>
                <a:cs typeface="Times New Roman" panose="02020603050405020304" pitchFamily="18" charset="0"/>
              </a:rPr>
              <a:t>)</a:t>
            </a:r>
            <a:r>
              <a:rPr lang="en-US" sz="3200" dirty="0">
                <a:solidFill>
                  <a:schemeClr val="tx1"/>
                </a:solidFill>
                <a:latin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cs typeface="Times New Roman" panose="02020603050405020304" pitchFamily="18" charset="0"/>
              </a:rPr>
            </a:b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Lentelė 5"/>
          <p:cNvGraphicFramePr>
            <a:graphicFrameLocks noGrp="1"/>
          </p:cNvGraphicFramePr>
          <p:nvPr>
            <p:extLst>
              <p:ext uri="{D42A27DB-BD31-4B8C-83A1-F6EECF244321}">
                <p14:modId xmlns:p14="http://schemas.microsoft.com/office/powerpoint/2010/main" val="2800307678"/>
              </p:ext>
            </p:extLst>
          </p:nvPr>
        </p:nvGraphicFramePr>
        <p:xfrm>
          <a:off x="241300" y="1037469"/>
          <a:ext cx="10210800" cy="4858506"/>
        </p:xfrm>
        <a:graphic>
          <a:graphicData uri="http://schemas.openxmlformats.org/drawingml/2006/table">
            <a:tbl>
              <a:tblPr firstRow="1" bandRow="1">
                <a:tableStyleId>{2D5ABB26-0587-4C30-8999-92F81FD0307C}</a:tableStyleId>
              </a:tblPr>
              <a:tblGrid>
                <a:gridCol w="6324600">
                  <a:extLst>
                    <a:ext uri="{9D8B030D-6E8A-4147-A177-3AD203B41FA5}">
                      <a16:colId xmlns:a16="http://schemas.microsoft.com/office/drawing/2014/main" val="1570795676"/>
                    </a:ext>
                  </a:extLst>
                </a:gridCol>
                <a:gridCol w="990600">
                  <a:extLst>
                    <a:ext uri="{9D8B030D-6E8A-4147-A177-3AD203B41FA5}">
                      <a16:colId xmlns:a16="http://schemas.microsoft.com/office/drawing/2014/main" val="1174009060"/>
                    </a:ext>
                  </a:extLst>
                </a:gridCol>
                <a:gridCol w="914400">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550105">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lt-LT" sz="1400" b="1" spc="-60" baseline="0" dirty="0" smtClean="0">
                          <a:solidFill>
                            <a:schemeClr val="tx1"/>
                          </a:solidFill>
                          <a:latin typeface="Times New Roman" panose="02020603050405020304" pitchFamily="18" charset="0"/>
                          <a:cs typeface="Times New Roman" panose="02020603050405020304" pitchFamily="18" charset="0"/>
                        </a:rPr>
                        <a:t> 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lt-LT" sz="1400" b="1" noProof="0" dirty="0" smtClean="0">
                          <a:solidFill>
                            <a:schemeClr val="tx1"/>
                          </a:solidFill>
                          <a:latin typeface="Times New Roman" panose="02020603050405020304" pitchFamily="18" charset="0"/>
                          <a:cs typeface="Times New Roman" panose="02020603050405020304" pitchFamily="18" charset="0"/>
                        </a:rPr>
                        <a:t>Rodiklis</a:t>
                      </a:r>
                      <a:endParaRPr lang="lt-LT" sz="1400" noProof="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lt-LT" sz="1400" b="1" noProof="0" dirty="0" smtClean="0">
                          <a:solidFill>
                            <a:schemeClr val="tx1"/>
                          </a:solidFill>
                          <a:latin typeface="Times New Roman" panose="02020603050405020304" pitchFamily="18" charset="0"/>
                          <a:cs typeface="Times New Roman" panose="02020603050405020304" pitchFamily="18" charset="0"/>
                        </a:rPr>
                        <a:t>Raktinis</a:t>
                      </a:r>
                      <a:r>
                        <a:rPr lang="lt-LT" sz="1400" b="1" spc="5" noProof="0" dirty="0" smtClean="0">
                          <a:solidFill>
                            <a:schemeClr val="tx1"/>
                          </a:solidFill>
                          <a:latin typeface="Times New Roman" panose="02020603050405020304" pitchFamily="18" charset="0"/>
                          <a:cs typeface="Times New Roman" panose="02020603050405020304" pitchFamily="18" charset="0"/>
                        </a:rPr>
                        <a:t> žodis</a:t>
                      </a:r>
                      <a:endParaRPr lang="lt-LT" sz="1400" noProof="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53358">
                <a:tc>
                  <a:txBody>
                    <a:bodyPr/>
                    <a:lstStyle/>
                    <a:p>
                      <a:pPr marL="98425">
                        <a:lnSpc>
                          <a:spcPct val="100000"/>
                        </a:lnSpc>
                        <a:spcBef>
                          <a:spcPts val="359"/>
                        </a:spcBef>
                        <a:tabLst>
                          <a:tab pos="459105" algn="l"/>
                        </a:tabLst>
                      </a:pPr>
                      <a:r>
                        <a:rPr dirty="0">
                          <a:latin typeface="Times New Roman" panose="02020603050405020304" pitchFamily="18" charset="0"/>
                          <a:cs typeface="Times New Roman" panose="02020603050405020304" pitchFamily="18" charset="0"/>
                        </a:rPr>
                        <a:t>1.	</a:t>
                      </a:r>
                      <a:r>
                        <a:rPr lang="lt-LT" noProof="0" dirty="0" smtClean="0">
                          <a:latin typeface="Times New Roman" panose="02020603050405020304" pitchFamily="18" charset="0"/>
                          <a:cs typeface="Times New Roman" panose="02020603050405020304" pitchFamily="18" charset="0"/>
                        </a:rPr>
                        <a:t>Aš</a:t>
                      </a:r>
                      <a:r>
                        <a:rPr dirty="0" smtClean="0">
                          <a:latin typeface="Times New Roman" panose="02020603050405020304" pitchFamily="18" charset="0"/>
                          <a:cs typeface="Times New Roman" panose="02020603050405020304" pitchFamily="18" charset="0"/>
                        </a:rPr>
                        <a:t> </a:t>
                      </a:r>
                      <a:r>
                        <a:rPr lang="lt-LT" noProof="0" dirty="0" smtClean="0">
                          <a:latin typeface="Times New Roman" panose="02020603050405020304" pitchFamily="18" charset="0"/>
                          <a:cs typeface="Times New Roman" panose="02020603050405020304" pitchFamily="18" charset="0"/>
                        </a:rPr>
                        <a:t>pasitikiu</a:t>
                      </a:r>
                      <a:r>
                        <a:rPr dirty="0" smtClean="0">
                          <a:latin typeface="Times New Roman" panose="02020603050405020304" pitchFamily="18" charset="0"/>
                          <a:cs typeface="Times New Roman" panose="02020603050405020304" pitchFamily="18" charset="0"/>
                        </a:rPr>
                        <a:t> </a:t>
                      </a:r>
                      <a:r>
                        <a:rPr lang="lt-LT" noProof="0" dirty="0" smtClean="0">
                          <a:latin typeface="Times New Roman" panose="02020603050405020304" pitchFamily="18" charset="0"/>
                          <a:cs typeface="Times New Roman" panose="02020603050405020304" pitchFamily="18" charset="0"/>
                        </a:rPr>
                        <a:t>savimi</a:t>
                      </a:r>
                      <a:endParaRPr lang="lt-LT" noProof="0" dirty="0">
                        <a:latin typeface="Times New Roman" panose="02020603050405020304" pitchFamily="18" charset="0"/>
                        <a:cs typeface="Times New Roman" panose="02020603050405020304" pitchFamily="18" charset="0"/>
                      </a:endParaRPr>
                    </a:p>
                  </a:txBody>
                  <a:tcPr marL="0" marR="0" marT="45719"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R="317500" algn="r">
                        <a:lnSpc>
                          <a:spcPct val="100000"/>
                        </a:lnSpc>
                        <a:spcBef>
                          <a:spcPts val="359"/>
                        </a:spcBef>
                      </a:pPr>
                      <a:r>
                        <a:rPr lang="pl-PL" dirty="0" smtClean="0">
                          <a:latin typeface="Times New Roman" panose="02020603050405020304" pitchFamily="18" charset="0"/>
                          <a:cs typeface="Times New Roman" panose="02020603050405020304" pitchFamily="18" charset="0"/>
                        </a:rPr>
                        <a:t>3/88,5</a:t>
                      </a:r>
                      <a:endParaRPr dirty="0">
                        <a:latin typeface="Times New Roman" panose="02020603050405020304" pitchFamily="18" charset="0"/>
                        <a:cs typeface="Times New Roman" panose="02020603050405020304" pitchFamily="18" charset="0"/>
                      </a:endParaRPr>
                    </a:p>
                  </a:txBody>
                  <a:tcPr marL="0" marR="0" marT="45719"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R="194945" algn="r">
                        <a:lnSpc>
                          <a:spcPct val="100000"/>
                        </a:lnSpc>
                        <a:spcBef>
                          <a:spcPts val="345"/>
                        </a:spcBef>
                      </a:pPr>
                      <a:r>
                        <a:rPr dirty="0">
                          <a:latin typeface="Times New Roman" panose="02020603050405020304" pitchFamily="18" charset="0"/>
                          <a:cs typeface="Times New Roman" panose="02020603050405020304" pitchFamily="18" charset="0"/>
                        </a:rPr>
                        <a:t>111</a:t>
                      </a:r>
                    </a:p>
                  </a:txBody>
                  <a:tcPr marL="0" marR="0" marT="4381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202565">
                        <a:lnSpc>
                          <a:spcPct val="100000"/>
                        </a:lnSpc>
                        <a:spcBef>
                          <a:spcPts val="345"/>
                        </a:spcBef>
                      </a:pPr>
                      <a:r>
                        <a:rPr dirty="0">
                          <a:latin typeface="Times New Roman" panose="02020603050405020304" pitchFamily="18" charset="0"/>
                          <a:cs typeface="Times New Roman" panose="02020603050405020304" pitchFamily="18" charset="0"/>
                        </a:rPr>
                        <a:t>Savivoka, savivertė</a:t>
                      </a:r>
                    </a:p>
                  </a:txBody>
                  <a:tcPr marL="0" marR="0" marT="43815"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1540018295"/>
                  </a:ext>
                </a:extLst>
              </a:tr>
              <a:tr h="677031">
                <a:tc>
                  <a:txBody>
                    <a:bodyPr/>
                    <a:lstStyle/>
                    <a:p>
                      <a:pPr marL="98425">
                        <a:lnSpc>
                          <a:spcPct val="100000"/>
                        </a:lnSpc>
                        <a:spcBef>
                          <a:spcPts val="345"/>
                        </a:spcBef>
                        <a:tabLst>
                          <a:tab pos="459105" algn="l"/>
                        </a:tabLst>
                      </a:pPr>
                      <a:r>
                        <a:rPr lang="lt-LT" dirty="0">
                          <a:latin typeface="Times New Roman" panose="02020603050405020304" pitchFamily="18" charset="0"/>
                          <a:cs typeface="Times New Roman" panose="02020603050405020304" pitchFamily="18" charset="0"/>
                        </a:rPr>
                        <a:t>2</a:t>
                      </a:r>
                      <a:r>
                        <a:rPr dirty="0">
                          <a:latin typeface="Times New Roman" panose="02020603050405020304" pitchFamily="18" charset="0"/>
                          <a:cs typeface="Times New Roman" panose="02020603050405020304" pitchFamily="18" charset="0"/>
                        </a:rPr>
                        <a:t>.	</a:t>
                      </a:r>
                      <a:r>
                        <a:rPr lang="lt-LT" noProof="0" dirty="0" smtClean="0">
                          <a:latin typeface="Times New Roman" panose="02020603050405020304" pitchFamily="18" charset="0"/>
                          <a:cs typeface="Times New Roman" panose="02020603050405020304" pitchFamily="18" charset="0"/>
                        </a:rPr>
                        <a:t>Aš turiu savo tolesnio mokymosi planų</a:t>
                      </a:r>
                      <a:endParaRPr lang="lt-LT" noProof="0" dirty="0">
                        <a:latin typeface="Times New Roman" panose="02020603050405020304" pitchFamily="18" charset="0"/>
                        <a:cs typeface="Times New Roman" panose="02020603050405020304" pitchFamily="18" charset="0"/>
                      </a:endParaRPr>
                    </a:p>
                  </a:txBody>
                  <a:tcPr marL="0" marR="0" marT="43815" marB="0">
                    <a:lnT w="9525">
                      <a:solidFill>
                        <a:srgbClr val="C6C6C1"/>
                      </a:solidFill>
                      <a:prstDash val="solid"/>
                    </a:lnT>
                    <a:lnB w="9525">
                      <a:solidFill>
                        <a:srgbClr val="C6C6C1"/>
                      </a:solidFill>
                      <a:prstDash val="solid"/>
                    </a:lnB>
                    <a:noFill/>
                  </a:tcPr>
                </a:tc>
                <a:tc>
                  <a:txBody>
                    <a:bodyPr/>
                    <a:lstStyle/>
                    <a:p>
                      <a:pPr marR="317500" algn="r">
                        <a:lnSpc>
                          <a:spcPct val="100000"/>
                        </a:lnSpc>
                        <a:spcBef>
                          <a:spcPts val="345"/>
                        </a:spcBef>
                      </a:pPr>
                      <a:r>
                        <a:rPr lang="lt-LT" dirty="0" smtClean="0">
                          <a:latin typeface="Times New Roman" panose="02020603050405020304" pitchFamily="18" charset="0"/>
                          <a:cs typeface="Times New Roman" panose="02020603050405020304" pitchFamily="18" charset="0"/>
                        </a:rPr>
                        <a:t>3/77,8</a:t>
                      </a:r>
                      <a:endParaRPr dirty="0">
                        <a:latin typeface="Times New Roman" panose="02020603050405020304" pitchFamily="18" charset="0"/>
                        <a:cs typeface="Times New Roman" panose="02020603050405020304" pitchFamily="18" charset="0"/>
                      </a:endParaRPr>
                    </a:p>
                  </a:txBody>
                  <a:tcPr marL="0" marR="0" marT="43815" marB="0">
                    <a:lnT w="9525">
                      <a:solidFill>
                        <a:srgbClr val="C6C6C1"/>
                      </a:solidFill>
                      <a:prstDash val="solid"/>
                    </a:lnT>
                    <a:lnB w="9525">
                      <a:solidFill>
                        <a:srgbClr val="C6C6C1"/>
                      </a:solidFill>
                      <a:prstDash val="solid"/>
                    </a:lnB>
                    <a:noFill/>
                  </a:tcPr>
                </a:tc>
                <a:tc>
                  <a:txBody>
                    <a:bodyPr/>
                    <a:lstStyle/>
                    <a:p>
                      <a:pPr marR="194945" algn="r">
                        <a:lnSpc>
                          <a:spcPct val="100000"/>
                        </a:lnSpc>
                        <a:spcBef>
                          <a:spcPts val="335"/>
                        </a:spcBef>
                      </a:pPr>
                      <a:r>
                        <a:rPr dirty="0">
                          <a:latin typeface="Times New Roman" panose="02020603050405020304" pitchFamily="18" charset="0"/>
                          <a:cs typeface="Times New Roman" panose="02020603050405020304" pitchFamily="18" charset="0"/>
                        </a:rPr>
                        <a:t>111</a:t>
                      </a:r>
                    </a:p>
                  </a:txBody>
                  <a:tcPr marL="0" marR="0" marT="42545" marB="0">
                    <a:lnT w="9525">
                      <a:solidFill>
                        <a:srgbClr val="C6C6C1"/>
                      </a:solidFill>
                      <a:prstDash val="solid"/>
                    </a:lnT>
                    <a:lnB w="9525">
                      <a:solidFill>
                        <a:srgbClr val="C6C6C1"/>
                      </a:solidFill>
                      <a:prstDash val="solid"/>
                    </a:lnB>
                    <a:noFill/>
                  </a:tcPr>
                </a:tc>
                <a:tc>
                  <a:txBody>
                    <a:bodyPr/>
                    <a:lstStyle/>
                    <a:p>
                      <a:pPr marL="202565">
                        <a:lnSpc>
                          <a:spcPct val="100000"/>
                        </a:lnSpc>
                        <a:spcBef>
                          <a:spcPts val="335"/>
                        </a:spcBef>
                      </a:pPr>
                      <a:r>
                        <a:rPr dirty="0">
                          <a:latin typeface="Times New Roman" panose="02020603050405020304" pitchFamily="18" charset="0"/>
                          <a:cs typeface="Times New Roman" panose="02020603050405020304" pitchFamily="18" charset="0"/>
                        </a:rPr>
                        <a:t>Gyvenimo planavimas</a:t>
                      </a:r>
                    </a:p>
                  </a:txBody>
                  <a:tcPr marL="0" marR="0" marT="42545"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714144361"/>
                  </a:ext>
                </a:extLst>
              </a:tr>
              <a:tr h="635514">
                <a:tc>
                  <a:txBody>
                    <a:bodyPr/>
                    <a:lstStyle/>
                    <a:p>
                      <a:pPr marL="98425">
                        <a:lnSpc>
                          <a:spcPct val="100000"/>
                        </a:lnSpc>
                        <a:spcBef>
                          <a:spcPts val="359"/>
                        </a:spcBef>
                        <a:tabLst>
                          <a:tab pos="459105" algn="l"/>
                        </a:tabLst>
                      </a:pPr>
                      <a:r>
                        <a:rPr lang="lt-LT" dirty="0">
                          <a:latin typeface="Times New Roman" panose="02020603050405020304" pitchFamily="18" charset="0"/>
                          <a:cs typeface="Times New Roman" panose="02020603050405020304" pitchFamily="18" charset="0"/>
                        </a:rPr>
                        <a:t>3</a:t>
                      </a:r>
                      <a:r>
                        <a:rPr dirty="0">
                          <a:latin typeface="Times New Roman" panose="02020603050405020304" pitchFamily="18" charset="0"/>
                          <a:cs typeface="Times New Roman" panose="02020603050405020304" pitchFamily="18" charset="0"/>
                        </a:rPr>
                        <a:t>.	</a:t>
                      </a:r>
                      <a:r>
                        <a:rPr lang="lt-LT" noProof="0" dirty="0" smtClean="0">
                          <a:latin typeface="Times New Roman" panose="02020603050405020304" pitchFamily="18" charset="0"/>
                          <a:cs typeface="Times New Roman" panose="02020603050405020304" pitchFamily="18" charset="0"/>
                        </a:rPr>
                        <a:t>Aš galiu pasakyti, kas man labiau sekasi</a:t>
                      </a:r>
                      <a:endParaRPr lang="lt-LT" noProof="0" dirty="0">
                        <a:latin typeface="Times New Roman" panose="02020603050405020304" pitchFamily="18" charset="0"/>
                        <a:cs typeface="Times New Roman" panose="02020603050405020304" pitchFamily="18" charset="0"/>
                      </a:endParaRPr>
                    </a:p>
                  </a:txBody>
                  <a:tcPr marL="0" marR="0" marT="45719" marB="0">
                    <a:lnT w="9525">
                      <a:solidFill>
                        <a:srgbClr val="C6C6C1"/>
                      </a:solidFill>
                      <a:prstDash val="solid"/>
                    </a:lnT>
                    <a:lnB w="9525">
                      <a:solidFill>
                        <a:srgbClr val="C6C6C1"/>
                      </a:solidFill>
                      <a:prstDash val="solid"/>
                    </a:lnB>
                    <a:noFill/>
                  </a:tcPr>
                </a:tc>
                <a:tc>
                  <a:txBody>
                    <a:bodyPr/>
                    <a:lstStyle/>
                    <a:p>
                      <a:pPr marR="317500" algn="r">
                        <a:lnSpc>
                          <a:spcPct val="100000"/>
                        </a:lnSpc>
                        <a:spcBef>
                          <a:spcPts val="359"/>
                        </a:spcBef>
                      </a:pPr>
                      <a:r>
                        <a:rPr lang="lt-LT" dirty="0" smtClean="0">
                          <a:latin typeface="Times New Roman" panose="02020603050405020304" pitchFamily="18" charset="0"/>
                          <a:cs typeface="Times New Roman" panose="02020603050405020304" pitchFamily="18" charset="0"/>
                        </a:rPr>
                        <a:t>4/</a:t>
                      </a:r>
                      <a:r>
                        <a:rPr dirty="0" smtClean="0">
                          <a:latin typeface="Times New Roman" panose="02020603050405020304" pitchFamily="18" charset="0"/>
                          <a:cs typeface="Times New Roman" panose="02020603050405020304" pitchFamily="18" charset="0"/>
                        </a:rPr>
                        <a:t>9</a:t>
                      </a:r>
                      <a:r>
                        <a:rPr lang="lt-LT" dirty="0">
                          <a:latin typeface="Times New Roman" panose="02020603050405020304" pitchFamily="18" charset="0"/>
                          <a:cs typeface="Times New Roman" panose="02020603050405020304" pitchFamily="18" charset="0"/>
                        </a:rPr>
                        <a:t>0,4</a:t>
                      </a:r>
                      <a:endParaRPr dirty="0">
                        <a:latin typeface="Times New Roman" panose="02020603050405020304" pitchFamily="18" charset="0"/>
                        <a:cs typeface="Times New Roman" panose="02020603050405020304" pitchFamily="18" charset="0"/>
                      </a:endParaRPr>
                    </a:p>
                  </a:txBody>
                  <a:tcPr marL="0" marR="0" marT="45719" marB="0">
                    <a:lnT w="9525">
                      <a:solidFill>
                        <a:srgbClr val="C6C6C1"/>
                      </a:solidFill>
                      <a:prstDash val="solid"/>
                    </a:lnT>
                    <a:lnB w="9525">
                      <a:solidFill>
                        <a:srgbClr val="C6C6C1"/>
                      </a:solidFill>
                      <a:prstDash val="solid"/>
                    </a:lnB>
                    <a:noFill/>
                  </a:tcPr>
                </a:tc>
                <a:tc>
                  <a:txBody>
                    <a:bodyPr/>
                    <a:lstStyle/>
                    <a:p>
                      <a:pPr marR="194945" algn="r">
                        <a:lnSpc>
                          <a:spcPct val="100000"/>
                        </a:lnSpc>
                        <a:spcBef>
                          <a:spcPts val="345"/>
                        </a:spcBef>
                      </a:pPr>
                      <a:r>
                        <a:rPr dirty="0">
                          <a:latin typeface="Times New Roman" panose="02020603050405020304" pitchFamily="18" charset="0"/>
                          <a:cs typeface="Times New Roman" panose="02020603050405020304" pitchFamily="18" charset="0"/>
                        </a:rPr>
                        <a:t>121</a:t>
                      </a:r>
                    </a:p>
                  </a:txBody>
                  <a:tcPr marL="0" marR="0" marT="43815" marB="0">
                    <a:lnT w="9525">
                      <a:solidFill>
                        <a:srgbClr val="C6C6C1"/>
                      </a:solidFill>
                      <a:prstDash val="solid"/>
                    </a:lnT>
                    <a:lnB w="9525">
                      <a:solidFill>
                        <a:srgbClr val="C6C6C1"/>
                      </a:solidFill>
                      <a:prstDash val="solid"/>
                    </a:lnB>
                    <a:noFill/>
                  </a:tcPr>
                </a:tc>
                <a:tc>
                  <a:txBody>
                    <a:bodyPr/>
                    <a:lstStyle/>
                    <a:p>
                      <a:pPr marL="202565">
                        <a:lnSpc>
                          <a:spcPct val="100000"/>
                        </a:lnSpc>
                        <a:spcBef>
                          <a:spcPts val="345"/>
                        </a:spcBef>
                      </a:pPr>
                      <a:r>
                        <a:rPr dirty="0">
                          <a:latin typeface="Times New Roman" panose="02020603050405020304" pitchFamily="18" charset="0"/>
                          <a:cs typeface="Times New Roman" panose="02020603050405020304" pitchFamily="18" charset="0"/>
                        </a:rPr>
                        <a:t>Pasiekimų asmeniškumas</a:t>
                      </a:r>
                    </a:p>
                  </a:txBody>
                  <a:tcPr marL="0" marR="0" marT="43815"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740592991"/>
                  </a:ext>
                </a:extLst>
              </a:tr>
              <a:tr h="669851">
                <a:tc>
                  <a:txBody>
                    <a:bodyPr/>
                    <a:lstStyle/>
                    <a:p>
                      <a:pPr marL="98425">
                        <a:lnSpc>
                          <a:spcPct val="100000"/>
                        </a:lnSpc>
                        <a:spcBef>
                          <a:spcPts val="360"/>
                        </a:spcBef>
                        <a:tabLst>
                          <a:tab pos="436245" algn="l"/>
                        </a:tabLst>
                      </a:pPr>
                      <a:r>
                        <a:rPr lang="lt-LT" dirty="0">
                          <a:latin typeface="Times New Roman" panose="02020603050405020304" pitchFamily="18" charset="0"/>
                          <a:cs typeface="Times New Roman" panose="02020603050405020304" pitchFamily="18" charset="0"/>
                        </a:rPr>
                        <a:t>4</a:t>
                      </a:r>
                      <a:r>
                        <a:rPr dirty="0">
                          <a:latin typeface="Times New Roman" panose="02020603050405020304" pitchFamily="18" charset="0"/>
                          <a:cs typeface="Times New Roman" panose="02020603050405020304" pitchFamily="18" charset="0"/>
                        </a:rPr>
                        <a:t>.	</a:t>
                      </a:r>
                      <a:r>
                        <a:rPr lang="lt-LT" noProof="0" dirty="0" smtClean="0">
                          <a:latin typeface="Times New Roman" panose="02020603050405020304" pitchFamily="18" charset="0"/>
                          <a:cs typeface="Times New Roman" panose="02020603050405020304" pitchFamily="18" charset="0"/>
                        </a:rPr>
                        <a:t>Apie mūsų mokyklą mieste (rajone ar šalyje) kalbama kaip apie gerą mokyklą</a:t>
                      </a:r>
                      <a:endParaRPr lang="lt-LT" noProof="0" dirty="0">
                        <a:latin typeface="Times New Roman" panose="02020603050405020304" pitchFamily="18" charset="0"/>
                        <a:cs typeface="Times New Roman" panose="02020603050405020304" pitchFamily="18" charset="0"/>
                      </a:endParaRPr>
                    </a:p>
                  </a:txBody>
                  <a:tcPr marL="0" marR="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R="317500" algn="r">
                        <a:lnSpc>
                          <a:spcPct val="100000"/>
                        </a:lnSpc>
                        <a:spcBef>
                          <a:spcPts val="360"/>
                        </a:spcBef>
                      </a:pPr>
                      <a:r>
                        <a:rPr lang="lt-LT" dirty="0" smtClean="0">
                          <a:latin typeface="Times New Roman" panose="02020603050405020304" pitchFamily="18" charset="0"/>
                          <a:cs typeface="Times New Roman" panose="02020603050405020304" pitchFamily="18" charset="0"/>
                        </a:rPr>
                        <a:t>3/79,3</a:t>
                      </a:r>
                      <a:endParaRPr dirty="0">
                        <a:latin typeface="Times New Roman" panose="02020603050405020304" pitchFamily="18" charset="0"/>
                        <a:cs typeface="Times New Roman" panose="02020603050405020304" pitchFamily="18" charset="0"/>
                      </a:endParaRPr>
                    </a:p>
                  </a:txBody>
                  <a:tcPr marL="0" marR="0"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R="194945" algn="r">
                        <a:lnSpc>
                          <a:spcPct val="100000"/>
                        </a:lnSpc>
                        <a:spcBef>
                          <a:spcPts val="345"/>
                        </a:spcBef>
                      </a:pPr>
                      <a:r>
                        <a:rPr dirty="0">
                          <a:latin typeface="Times New Roman" panose="02020603050405020304" pitchFamily="18" charset="0"/>
                          <a:cs typeface="Times New Roman" panose="02020603050405020304" pitchFamily="18" charset="0"/>
                        </a:rPr>
                        <a:t>122</a:t>
                      </a:r>
                    </a:p>
                  </a:txBody>
                  <a:tcPr marL="0" marR="0" marT="4381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202565">
                        <a:lnSpc>
                          <a:spcPct val="100000"/>
                        </a:lnSpc>
                        <a:spcBef>
                          <a:spcPts val="345"/>
                        </a:spcBef>
                      </a:pPr>
                      <a:r>
                        <a:rPr dirty="0">
                          <a:latin typeface="Times New Roman" panose="02020603050405020304" pitchFamily="18" charset="0"/>
                          <a:cs typeface="Times New Roman" panose="02020603050405020304" pitchFamily="18" charset="0"/>
                        </a:rPr>
                        <a:t>Rezultatyvumas</a:t>
                      </a:r>
                    </a:p>
                  </a:txBody>
                  <a:tcPr marL="0" marR="0" marT="43815" marB="0">
                    <a:lnT w="9525">
                      <a:solidFill>
                        <a:srgbClr val="C6C6C1"/>
                      </a:solidFill>
                      <a:prstDash val="soli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1940913483"/>
                  </a:ext>
                </a:extLst>
              </a:tr>
              <a:tr h="682699">
                <a:tc>
                  <a:txBody>
                    <a:bodyPr/>
                    <a:lstStyle/>
                    <a:p>
                      <a:pPr marL="98425">
                        <a:lnSpc>
                          <a:spcPct val="100000"/>
                        </a:lnSpc>
                        <a:spcBef>
                          <a:spcPts val="360"/>
                        </a:spcBef>
                        <a:tabLst>
                          <a:tab pos="436245" algn="l"/>
                        </a:tabLst>
                      </a:pPr>
                      <a:r>
                        <a:rPr lang="lt-LT" dirty="0">
                          <a:latin typeface="Times New Roman" panose="02020603050405020304" pitchFamily="18" charset="0"/>
                          <a:cs typeface="Times New Roman" panose="02020603050405020304" pitchFamily="18" charset="0"/>
                        </a:rPr>
                        <a:t>5</a:t>
                      </a:r>
                      <a:r>
                        <a:rPr dirty="0">
                          <a:latin typeface="Times New Roman" panose="02020603050405020304" pitchFamily="18" charset="0"/>
                          <a:cs typeface="Times New Roman" panose="02020603050405020304" pitchFamily="18" charset="0"/>
                        </a:rPr>
                        <a:t>	</a:t>
                      </a:r>
                      <a:r>
                        <a:rPr lang="lt-LT" noProof="0" dirty="0" smtClean="0">
                          <a:latin typeface="Times New Roman" panose="02020603050405020304" pitchFamily="18" charset="0"/>
                          <a:cs typeface="Times New Roman" panose="02020603050405020304" pitchFamily="18" charset="0"/>
                        </a:rPr>
                        <a:t>Aš su mokytojais aptariu savo mokymosi rezultatus</a:t>
                      </a:r>
                      <a:endParaRPr lang="lt-LT" noProof="0" dirty="0">
                        <a:latin typeface="Times New Roman" panose="02020603050405020304" pitchFamily="18" charset="0"/>
                        <a:cs typeface="Times New Roman" panose="02020603050405020304" pitchFamily="18" charset="0"/>
                      </a:endParaRPr>
                    </a:p>
                  </a:txBody>
                  <a:tcPr marL="0" marR="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R="317500" algn="r">
                        <a:lnSpc>
                          <a:spcPct val="100000"/>
                        </a:lnSpc>
                        <a:spcBef>
                          <a:spcPts val="360"/>
                        </a:spcBef>
                      </a:pPr>
                      <a:r>
                        <a:rPr lang="lt-LT" dirty="0">
                          <a:latin typeface="Times New Roman" panose="02020603050405020304" pitchFamily="18" charset="0"/>
                          <a:cs typeface="Times New Roman" panose="02020603050405020304" pitchFamily="18" charset="0"/>
                        </a:rPr>
                        <a:t>3 / </a:t>
                      </a:r>
                      <a:r>
                        <a:rPr dirty="0">
                          <a:latin typeface="Times New Roman" panose="02020603050405020304" pitchFamily="18" charset="0"/>
                          <a:cs typeface="Times New Roman" panose="02020603050405020304" pitchFamily="18" charset="0"/>
                        </a:rPr>
                        <a:t>6</a:t>
                      </a:r>
                      <a:r>
                        <a:rPr lang="lt-LT" dirty="0">
                          <a:latin typeface="Times New Roman" panose="02020603050405020304" pitchFamily="18" charset="0"/>
                          <a:cs typeface="Times New Roman" panose="02020603050405020304" pitchFamily="18" charset="0"/>
                        </a:rPr>
                        <a:t>5</a:t>
                      </a:r>
                      <a:endParaRPr dirty="0">
                        <a:latin typeface="Times New Roman" panose="02020603050405020304" pitchFamily="18" charset="0"/>
                        <a:cs typeface="Times New Roman" panose="02020603050405020304" pitchFamily="18" charset="0"/>
                      </a:endParaRPr>
                    </a:p>
                  </a:txBody>
                  <a:tcPr marL="0" marR="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R="194945" algn="r">
                        <a:lnSpc>
                          <a:spcPct val="100000"/>
                        </a:lnSpc>
                        <a:spcBef>
                          <a:spcPts val="345"/>
                        </a:spcBef>
                      </a:pPr>
                      <a:r>
                        <a:rPr dirty="0">
                          <a:latin typeface="Times New Roman" panose="02020603050405020304" pitchFamily="18" charset="0"/>
                          <a:cs typeface="Times New Roman" panose="02020603050405020304" pitchFamily="18" charset="0"/>
                        </a:rPr>
                        <a:t>122</a:t>
                      </a:r>
                    </a:p>
                  </a:txBody>
                  <a:tcPr marL="0" marR="0" marT="4381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202565">
                        <a:lnSpc>
                          <a:spcPct val="100000"/>
                        </a:lnSpc>
                        <a:spcBef>
                          <a:spcPts val="345"/>
                        </a:spcBef>
                      </a:pPr>
                      <a:r>
                        <a:rPr dirty="0">
                          <a:latin typeface="Times New Roman" panose="02020603050405020304" pitchFamily="18" charset="0"/>
                          <a:cs typeface="Times New Roman" panose="02020603050405020304" pitchFamily="18" charset="0"/>
                        </a:rPr>
                        <a:t>Pasiekimų ir pažangos pagrįstumas</a:t>
                      </a:r>
                    </a:p>
                  </a:txBody>
                  <a:tcPr marL="0" marR="0" marT="43815"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3428256582"/>
                  </a:ext>
                </a:extLst>
              </a:tr>
              <a:tr h="501724">
                <a:tc>
                  <a:txBody>
                    <a:bodyPr/>
                    <a:lstStyle/>
                    <a:p>
                      <a:pPr marL="98425">
                        <a:lnSpc>
                          <a:spcPct val="100000"/>
                        </a:lnSpc>
                        <a:spcBef>
                          <a:spcPts val="360"/>
                        </a:spcBef>
                        <a:tabLst>
                          <a:tab pos="436245" algn="l"/>
                        </a:tabLst>
                      </a:pPr>
                      <a:r>
                        <a:rPr lang="lt-LT" dirty="0">
                          <a:latin typeface="Times New Roman" panose="02020603050405020304" pitchFamily="18" charset="0"/>
                          <a:cs typeface="Times New Roman" panose="02020603050405020304" pitchFamily="18" charset="0"/>
                        </a:rPr>
                        <a:t>6</a:t>
                      </a:r>
                      <a:r>
                        <a:rPr dirty="0">
                          <a:latin typeface="Times New Roman" panose="02020603050405020304" pitchFamily="18" charset="0"/>
                          <a:cs typeface="Times New Roman" panose="02020603050405020304" pitchFamily="18" charset="0"/>
                        </a:rPr>
                        <a:t>.	</a:t>
                      </a:r>
                      <a:r>
                        <a:rPr lang="lt-LT" noProof="0" dirty="0" smtClean="0">
                          <a:latin typeface="Times New Roman" panose="02020603050405020304" pitchFamily="18" charset="0"/>
                          <a:cs typeface="Times New Roman" panose="02020603050405020304" pitchFamily="18" charset="0"/>
                        </a:rPr>
                        <a:t>Aš su mokytojais planuoju, kaip mokysiuosi toliau</a:t>
                      </a:r>
                      <a:endParaRPr lang="lt-LT" noProof="0" dirty="0">
                        <a:latin typeface="Times New Roman" panose="02020603050405020304" pitchFamily="18" charset="0"/>
                        <a:cs typeface="Times New Roman" panose="02020603050405020304" pitchFamily="18" charset="0"/>
                      </a:endParaRPr>
                    </a:p>
                  </a:txBody>
                  <a:tcPr marL="0" marR="0" marB="0">
                    <a:lnT w="9525">
                      <a:solidFill>
                        <a:srgbClr val="C6C6C1"/>
                      </a:solidFill>
                      <a:prstDash val="solid"/>
                    </a:lnT>
                    <a:lnB w="9525">
                      <a:solidFill>
                        <a:srgbClr val="C6C6C1"/>
                      </a:solidFill>
                      <a:prstDash val="solid"/>
                    </a:lnB>
                    <a:solidFill>
                      <a:srgbClr val="FFFF00"/>
                    </a:solidFill>
                  </a:tcPr>
                </a:tc>
                <a:tc>
                  <a:txBody>
                    <a:bodyPr/>
                    <a:lstStyle/>
                    <a:p>
                      <a:pPr marR="317500" algn="r">
                        <a:lnSpc>
                          <a:spcPct val="100000"/>
                        </a:lnSpc>
                        <a:spcBef>
                          <a:spcPts val="360"/>
                        </a:spcBef>
                      </a:pPr>
                      <a:r>
                        <a:rPr lang="lt-LT" dirty="0" smtClean="0">
                          <a:latin typeface="Times New Roman" panose="02020603050405020304" pitchFamily="18" charset="0"/>
                          <a:cs typeface="Times New Roman" panose="02020603050405020304" pitchFamily="18" charset="0"/>
                        </a:rPr>
                        <a:t> </a:t>
                      </a:r>
                      <a:r>
                        <a:rPr lang="pl-PL" dirty="0" smtClean="0">
                          <a:latin typeface="Times New Roman" panose="02020603050405020304" pitchFamily="18" charset="0"/>
                          <a:cs typeface="Times New Roman" panose="02020603050405020304" pitchFamily="18" charset="0"/>
                        </a:rPr>
                        <a:t>2/</a:t>
                      </a:r>
                      <a:r>
                        <a:rPr dirty="0" smtClean="0">
                          <a:latin typeface="Times New Roman" panose="02020603050405020304" pitchFamily="18" charset="0"/>
                          <a:cs typeface="Times New Roman" panose="02020603050405020304" pitchFamily="18" charset="0"/>
                        </a:rPr>
                        <a:t>5</a:t>
                      </a:r>
                      <a:r>
                        <a:rPr lang="lt-LT" dirty="0">
                          <a:latin typeface="Times New Roman" panose="02020603050405020304" pitchFamily="18" charset="0"/>
                          <a:cs typeface="Times New Roman" panose="02020603050405020304" pitchFamily="18" charset="0"/>
                        </a:rPr>
                        <a:t>5,2</a:t>
                      </a:r>
                      <a:endParaRPr dirty="0">
                        <a:latin typeface="Times New Roman" panose="02020603050405020304" pitchFamily="18" charset="0"/>
                        <a:cs typeface="Times New Roman" panose="02020603050405020304" pitchFamily="18" charset="0"/>
                      </a:endParaRPr>
                    </a:p>
                  </a:txBody>
                  <a:tcPr marL="0" marR="0" marB="0">
                    <a:lnT w="9525">
                      <a:solidFill>
                        <a:srgbClr val="C6C6C1"/>
                      </a:solidFill>
                      <a:prstDash val="solid"/>
                    </a:lnT>
                    <a:lnB w="9525">
                      <a:solidFill>
                        <a:srgbClr val="C6C6C1"/>
                      </a:solidFill>
                      <a:prstDash val="solid"/>
                    </a:lnB>
                    <a:solidFill>
                      <a:srgbClr val="FFFF00"/>
                    </a:solidFill>
                  </a:tcPr>
                </a:tc>
                <a:tc>
                  <a:txBody>
                    <a:bodyPr/>
                    <a:lstStyle/>
                    <a:p>
                      <a:pPr marR="194945" algn="r">
                        <a:lnSpc>
                          <a:spcPct val="100000"/>
                        </a:lnSpc>
                        <a:spcBef>
                          <a:spcPts val="345"/>
                        </a:spcBef>
                      </a:pPr>
                      <a:r>
                        <a:rPr dirty="0">
                          <a:latin typeface="Times New Roman" panose="02020603050405020304" pitchFamily="18" charset="0"/>
                          <a:cs typeface="Times New Roman" panose="02020603050405020304" pitchFamily="18" charset="0"/>
                        </a:rPr>
                        <a:t>122</a:t>
                      </a:r>
                    </a:p>
                  </a:txBody>
                  <a:tcPr marL="0" marR="0" marT="43815" marB="0">
                    <a:lnT w="9525">
                      <a:solidFill>
                        <a:srgbClr val="C6C6C1"/>
                      </a:solidFill>
                      <a:prstDash val="solid"/>
                    </a:lnT>
                    <a:lnB w="9525">
                      <a:solidFill>
                        <a:srgbClr val="C6C6C1"/>
                      </a:solidFill>
                      <a:prstDash val="solid"/>
                    </a:lnB>
                    <a:solidFill>
                      <a:srgbClr val="FFFF00"/>
                    </a:solidFill>
                  </a:tcPr>
                </a:tc>
                <a:tc>
                  <a:txBody>
                    <a:bodyPr/>
                    <a:lstStyle/>
                    <a:p>
                      <a:pPr marL="202565">
                        <a:lnSpc>
                          <a:spcPct val="100000"/>
                        </a:lnSpc>
                        <a:spcBef>
                          <a:spcPts val="345"/>
                        </a:spcBef>
                      </a:pPr>
                      <a:r>
                        <a:rPr dirty="0">
                          <a:latin typeface="Times New Roman" panose="02020603050405020304" pitchFamily="18" charset="0"/>
                          <a:cs typeface="Times New Roman" panose="02020603050405020304" pitchFamily="18" charset="0"/>
                        </a:rPr>
                        <a:t>Pasiekimų ir pažangos pagrįstumas</a:t>
                      </a:r>
                    </a:p>
                  </a:txBody>
                  <a:tcPr marL="0" marR="0" marT="43815" marB="0">
                    <a:lnT w="9525">
                      <a:solidFill>
                        <a:srgbClr val="C6C6C1"/>
                      </a:solidFill>
                      <a:prstDash val="solid"/>
                    </a:lnT>
                    <a:lnB w="9525">
                      <a:solidFill>
                        <a:srgbClr val="C6C6C1"/>
                      </a:solidFill>
                      <a:prstDash val="solid"/>
                    </a:lnB>
                    <a:solidFill>
                      <a:srgbClr val="FFFF00"/>
                    </a:solidFill>
                  </a:tcPr>
                </a:tc>
                <a:extLst>
                  <a:ext uri="{0D108BD9-81ED-4DB2-BD59-A6C34878D82A}">
                    <a16:rowId xmlns:a16="http://schemas.microsoft.com/office/drawing/2014/main" val="920692603"/>
                  </a:ext>
                </a:extLst>
              </a:tr>
            </a:tbl>
          </a:graphicData>
        </a:graphic>
      </p:graphicFrame>
      <p:sp>
        <p:nvSpPr>
          <p:cNvPr id="7" name="Stačiakampis 6"/>
          <p:cNvSpPr/>
          <p:nvPr/>
        </p:nvSpPr>
        <p:spPr>
          <a:xfrm>
            <a:off x="241300" y="6200703"/>
            <a:ext cx="6019800" cy="646331"/>
          </a:xfrm>
          <a:prstGeom prst="rect">
            <a:avLst/>
          </a:prstGeom>
        </p:spPr>
        <p:txBody>
          <a:bodyPr wrap="square">
            <a:spAutoFit/>
          </a:bodyPr>
          <a:lstStyle/>
          <a:p>
            <a:r>
              <a:rPr lang="lt-LT" dirty="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7. Mokytojai, klasės vadovas mus informuoja apie klasės mokinių mokymosi rezultatus ir  pasiekimus</a:t>
            </a:r>
            <a:endParaRPr lang="lt-LT" dirty="0">
              <a:latin typeface="Times New Roman" panose="02020603050405020304" pitchFamily="18" charset="0"/>
              <a:cs typeface="Times New Roman" panose="02020603050405020304" pitchFamily="18" charset="0"/>
            </a:endParaRPr>
          </a:p>
        </p:txBody>
      </p:sp>
      <p:sp>
        <p:nvSpPr>
          <p:cNvPr id="8" name="object 12"/>
          <p:cNvSpPr txBox="1"/>
          <p:nvPr/>
        </p:nvSpPr>
        <p:spPr>
          <a:xfrm>
            <a:off x="6604000" y="6200703"/>
            <a:ext cx="838200" cy="293029"/>
          </a:xfrm>
          <a:prstGeom prst="rect">
            <a:avLst/>
          </a:prstGeom>
        </p:spPr>
        <p:txBody>
          <a:bodyPr vert="horz" wrap="square" lIns="0" tIns="15875" rIns="0" bIns="0" rtlCol="0">
            <a:spAutoFit/>
          </a:bodyPr>
          <a:lstStyle/>
          <a:p>
            <a:pPr marL="12700" marR="0" lvl="0" indent="0" algn="l" defTabSz="914400" rtl="0" eaLnBrk="1" fontAlgn="auto" latinLnBrk="0" hangingPunct="1">
              <a:lnSpc>
                <a:spcPct val="100000"/>
              </a:lnSpc>
              <a:spcBef>
                <a:spcPts val="125"/>
              </a:spcBef>
              <a:spcAft>
                <a:spcPts val="0"/>
              </a:spcAft>
              <a:buClrTx/>
              <a:buSzTx/>
              <a:buFontTx/>
              <a:buNone/>
              <a:tabLst/>
              <a:defRPr/>
            </a:pPr>
            <a:r>
              <a:rPr lang="lt-LT" dirty="0">
                <a:latin typeface="Times New Roman" panose="02020603050405020304" pitchFamily="18" charset="0"/>
                <a:cs typeface="Times New Roman" panose="02020603050405020304" pitchFamily="18" charset="0"/>
              </a:rPr>
              <a:t> </a:t>
            </a:r>
            <a:r>
              <a:rPr lang="pl-PL" dirty="0" smtClean="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3/</a:t>
            </a:r>
            <a:r>
              <a:rPr dirty="0" smtClean="0">
                <a:latin typeface="Times New Roman" panose="02020603050405020304" pitchFamily="18" charset="0"/>
                <a:cs typeface="Times New Roman" panose="02020603050405020304" pitchFamily="18" charset="0"/>
              </a:rPr>
              <a:t>8</a:t>
            </a:r>
            <a:r>
              <a:rPr lang="lt-LT" dirty="0">
                <a:latin typeface="Times New Roman" panose="02020603050405020304" pitchFamily="18" charset="0"/>
                <a:cs typeface="Times New Roman" panose="02020603050405020304" pitchFamily="18" charset="0"/>
              </a:rPr>
              <a:t>6,9</a:t>
            </a:r>
            <a:endParaRPr dirty="0">
              <a:latin typeface="Times New Roman" panose="02020603050405020304" pitchFamily="18" charset="0"/>
              <a:cs typeface="Times New Roman" panose="02020603050405020304" pitchFamily="18" charset="0"/>
            </a:endParaRPr>
          </a:p>
        </p:txBody>
      </p:sp>
      <p:sp>
        <p:nvSpPr>
          <p:cNvPr id="9" name="object 13"/>
          <p:cNvSpPr txBox="1"/>
          <p:nvPr/>
        </p:nvSpPr>
        <p:spPr>
          <a:xfrm>
            <a:off x="7861300" y="6230839"/>
            <a:ext cx="581660" cy="293029"/>
          </a:xfrm>
          <a:prstGeom prst="rect">
            <a:avLst/>
          </a:prstGeom>
        </p:spPr>
        <p:txBody>
          <a:bodyPr vert="horz" wrap="square" lIns="0" tIns="15875" rIns="0" bIns="0" rtlCol="0">
            <a:spAutoFit/>
          </a:bodyPr>
          <a:lstStyle/>
          <a:p>
            <a:pPr marL="12700" marR="0" lvl="0" indent="0" algn="l" defTabSz="914400" rtl="0" eaLnBrk="1" fontAlgn="auto" latinLnBrk="0" hangingPunct="1">
              <a:lnSpc>
                <a:spcPct val="100000"/>
              </a:lnSpc>
              <a:spcBef>
                <a:spcPts val="125"/>
              </a:spcBef>
              <a:spcAft>
                <a:spcPts val="0"/>
              </a:spcAft>
              <a:buClrTx/>
              <a:buSzTx/>
              <a:buFontTx/>
              <a:buNone/>
              <a:tabLst/>
              <a:defRPr/>
            </a:pPr>
            <a:r>
              <a:rPr lang="pl-PL" dirty="0" smtClean="0">
                <a:latin typeface="Times New Roman" panose="02020603050405020304" pitchFamily="18" charset="0"/>
                <a:cs typeface="Times New Roman" panose="02020603050405020304" pitchFamily="18" charset="0"/>
              </a:rPr>
              <a:t>  </a:t>
            </a:r>
            <a:r>
              <a:rPr dirty="0" smtClean="0">
                <a:latin typeface="Times New Roman" panose="02020603050405020304" pitchFamily="18" charset="0"/>
                <a:cs typeface="Times New Roman" panose="02020603050405020304" pitchFamily="18" charset="0"/>
              </a:rPr>
              <a:t>122</a:t>
            </a:r>
            <a:endParaRPr dirty="0">
              <a:latin typeface="Times New Roman" panose="02020603050405020304" pitchFamily="18" charset="0"/>
              <a:cs typeface="Times New Roman" panose="02020603050405020304" pitchFamily="18" charset="0"/>
            </a:endParaRPr>
          </a:p>
        </p:txBody>
      </p:sp>
      <p:sp>
        <p:nvSpPr>
          <p:cNvPr id="10" name="object 14"/>
          <p:cNvSpPr txBox="1"/>
          <p:nvPr/>
        </p:nvSpPr>
        <p:spPr>
          <a:xfrm>
            <a:off x="8788400" y="6236941"/>
            <a:ext cx="1645920" cy="293029"/>
          </a:xfrm>
          <a:prstGeom prst="rect">
            <a:avLst/>
          </a:prstGeom>
        </p:spPr>
        <p:txBody>
          <a:bodyPr vert="horz" wrap="square" lIns="0" tIns="15875" rIns="0" bIns="0" rtlCol="0">
            <a:spAutoFit/>
          </a:bodyPr>
          <a:lstStyle/>
          <a:p>
            <a:pPr marL="12700" marR="0" lvl="0" indent="0" algn="l" defTabSz="914400" rtl="0" eaLnBrk="1" fontAlgn="auto" latinLnBrk="0" hangingPunct="1">
              <a:lnSpc>
                <a:spcPct val="100000"/>
              </a:lnSpc>
              <a:spcBef>
                <a:spcPts val="125"/>
              </a:spcBef>
              <a:spcAft>
                <a:spcPts val="0"/>
              </a:spcAft>
              <a:buClrTx/>
              <a:buSzTx/>
              <a:buFontTx/>
              <a:buNone/>
              <a:tabLst/>
              <a:defRPr/>
            </a:pPr>
            <a:r>
              <a:rPr dirty="0">
                <a:latin typeface="Times New Roman" panose="02020603050405020304" pitchFamily="18" charset="0"/>
                <a:cs typeface="Times New Roman" panose="02020603050405020304" pitchFamily="18" charset="0"/>
              </a:rPr>
              <a:t>Atsiskaitomybė</a:t>
            </a:r>
          </a:p>
        </p:txBody>
      </p:sp>
    </p:spTree>
    <p:extLst>
      <p:ext uri="{BB962C8B-B14F-4D97-AF65-F5344CB8AC3E}">
        <p14:creationId xmlns:p14="http://schemas.microsoft.com/office/powerpoint/2010/main" val="3468339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802005" y="504825"/>
            <a:ext cx="9089390" cy="492443"/>
          </a:xfrm>
        </p:spPr>
        <p:txBody>
          <a:bodyPr/>
          <a:lstStyle/>
          <a:p>
            <a:pPr algn="ctr"/>
            <a:r>
              <a:rPr lang="pl-PL" sz="3200" dirty="0" smtClean="0">
                <a:solidFill>
                  <a:schemeClr val="tx1"/>
                </a:solidFill>
                <a:latin typeface="Times New Roman" panose="02020603050405020304" pitchFamily="18" charset="0"/>
                <a:cs typeface="Times New Roman" panose="02020603050405020304" pitchFamily="18" charset="0"/>
              </a:rPr>
              <a:t>I. </a:t>
            </a:r>
            <a:r>
              <a:rPr lang="en-US" sz="3200" spc="-90" dirty="0" smtClean="0">
                <a:solidFill>
                  <a:schemeClr val="tx1"/>
                </a:solidFill>
                <a:latin typeface="Times New Roman" panose="02020603050405020304" pitchFamily="18" charset="0"/>
                <a:cs typeface="Times New Roman" panose="02020603050405020304" pitchFamily="18" charset="0"/>
              </a:rPr>
              <a:t>REZULTATAI</a:t>
            </a:r>
            <a:r>
              <a:rPr lang="pl-PL" sz="3200" dirty="0" smtClean="0">
                <a:solidFill>
                  <a:schemeClr val="tx1"/>
                </a:solidFill>
                <a:latin typeface="Times New Roman" panose="02020603050405020304" pitchFamily="18" charset="0"/>
                <a:cs typeface="Times New Roman" panose="02020603050405020304" pitchFamily="18" charset="0"/>
              </a:rPr>
              <a:t> </a:t>
            </a:r>
            <a:r>
              <a:rPr lang="lt-LT" sz="3200" dirty="0" smtClean="0">
                <a:solidFill>
                  <a:schemeClr val="tx1"/>
                </a:solidFill>
                <a:latin typeface="Times New Roman" panose="02020603050405020304" pitchFamily="18" charset="0"/>
                <a:cs typeface="Times New Roman" panose="02020603050405020304" pitchFamily="18" charset="0"/>
              </a:rPr>
              <a:t>(tėvai)</a:t>
            </a:r>
            <a:endParaRPr lang="lt-LT"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Lentelė 5"/>
          <p:cNvGraphicFramePr>
            <a:graphicFrameLocks noGrp="1"/>
          </p:cNvGraphicFramePr>
          <p:nvPr>
            <p:extLst>
              <p:ext uri="{D42A27DB-BD31-4B8C-83A1-F6EECF244321}">
                <p14:modId xmlns:p14="http://schemas.microsoft.com/office/powerpoint/2010/main" val="61603851"/>
              </p:ext>
            </p:extLst>
          </p:nvPr>
        </p:nvGraphicFramePr>
        <p:xfrm>
          <a:off x="241300" y="1419225"/>
          <a:ext cx="10210800" cy="5211163"/>
        </p:xfrm>
        <a:graphic>
          <a:graphicData uri="http://schemas.openxmlformats.org/drawingml/2006/table">
            <a:tbl>
              <a:tblPr firstRow="1" bandRow="1">
                <a:tableStyleId>{2D5ABB26-0587-4C30-8999-92F81FD0307C}</a:tableStyleId>
              </a:tblPr>
              <a:tblGrid>
                <a:gridCol w="6248400">
                  <a:extLst>
                    <a:ext uri="{9D8B030D-6E8A-4147-A177-3AD203B41FA5}">
                      <a16:colId xmlns:a16="http://schemas.microsoft.com/office/drawing/2014/main" val="1570795676"/>
                    </a:ext>
                  </a:extLst>
                </a:gridCol>
                <a:gridCol w="1117406">
                  <a:extLst>
                    <a:ext uri="{9D8B030D-6E8A-4147-A177-3AD203B41FA5}">
                      <a16:colId xmlns:a16="http://schemas.microsoft.com/office/drawing/2014/main" val="1174009060"/>
                    </a:ext>
                  </a:extLst>
                </a:gridCol>
                <a:gridCol w="863794">
                  <a:extLst>
                    <a:ext uri="{9D8B030D-6E8A-4147-A177-3AD203B41FA5}">
                      <a16:colId xmlns:a16="http://schemas.microsoft.com/office/drawing/2014/main" val="1184493998"/>
                    </a:ext>
                  </a:extLst>
                </a:gridCol>
                <a:gridCol w="1981200">
                  <a:extLst>
                    <a:ext uri="{9D8B030D-6E8A-4147-A177-3AD203B41FA5}">
                      <a16:colId xmlns:a16="http://schemas.microsoft.com/office/drawing/2014/main" val="131710502"/>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lt-LT" sz="1400" b="1" spc="10" noProof="0" dirty="0" smtClean="0">
                          <a:solidFill>
                            <a:schemeClr val="tx1"/>
                          </a:solidFill>
                          <a:latin typeface="Times New Roman" panose="02020603050405020304" pitchFamily="18" charset="0"/>
                          <a:cs typeface="Times New Roman" panose="02020603050405020304" pitchFamily="18" charset="0"/>
                        </a:rPr>
                        <a:t>3-4</a:t>
                      </a:r>
                      <a:r>
                        <a:rPr lang="lt-LT" sz="1400" b="1" spc="-60" noProof="0" dirty="0" smtClean="0">
                          <a:solidFill>
                            <a:schemeClr val="tx1"/>
                          </a:solidFill>
                          <a:latin typeface="Times New Roman" panose="02020603050405020304" pitchFamily="18" charset="0"/>
                          <a:cs typeface="Times New Roman" panose="02020603050405020304" pitchFamily="18" charset="0"/>
                        </a:rPr>
                        <a:t> </a:t>
                      </a:r>
                      <a:r>
                        <a:rPr lang="lt-LT" sz="1400" b="1" noProof="0" dirty="0"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lt-LT" sz="1400" b="1" noProof="0" dirty="0" smtClean="0">
                          <a:solidFill>
                            <a:schemeClr val="tx1"/>
                          </a:solidFill>
                          <a:latin typeface="Times New Roman" panose="02020603050405020304" pitchFamily="18" charset="0"/>
                          <a:cs typeface="Times New Roman" panose="02020603050405020304" pitchFamily="18" charset="0"/>
                        </a:rPr>
                        <a:t>Rodiklis</a:t>
                      </a:r>
                      <a:endParaRPr lang="lt-LT" sz="1400" noProof="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lt-LT" sz="1400" b="1" noProof="0" dirty="0" smtClean="0">
                          <a:solidFill>
                            <a:schemeClr val="tx1"/>
                          </a:solidFill>
                          <a:latin typeface="Times New Roman" panose="02020603050405020304" pitchFamily="18" charset="0"/>
                          <a:cs typeface="Times New Roman" panose="02020603050405020304" pitchFamily="18" charset="0"/>
                        </a:rPr>
                        <a:t>Raktinis</a:t>
                      </a:r>
                      <a:r>
                        <a:rPr lang="lt-LT" sz="1400" b="1" spc="5" noProof="0" dirty="0" smtClean="0">
                          <a:solidFill>
                            <a:schemeClr val="tx1"/>
                          </a:solidFill>
                          <a:latin typeface="Times New Roman" panose="02020603050405020304" pitchFamily="18" charset="0"/>
                          <a:cs typeface="Times New Roman" panose="02020603050405020304" pitchFamily="18" charset="0"/>
                        </a:rPr>
                        <a:t> žodis</a:t>
                      </a:r>
                      <a:endParaRPr lang="lt-LT" sz="1400" noProof="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591738">
                <a:tc>
                  <a:txBody>
                    <a:bodyPr/>
                    <a:lstStyle/>
                    <a:p>
                      <a:pPr marL="7620">
                        <a:lnSpc>
                          <a:spcPct val="100000"/>
                        </a:lnSpc>
                        <a:spcBef>
                          <a:spcPts val="25"/>
                        </a:spcBef>
                        <a:tabLst>
                          <a:tab pos="403860" algn="l"/>
                        </a:tabLst>
                      </a:pPr>
                      <a:r>
                        <a:rPr dirty="0">
                          <a:latin typeface="Times New Roman" panose="02020603050405020304" pitchFamily="18" charset="0"/>
                          <a:cs typeface="Times New Roman" panose="02020603050405020304" pitchFamily="18" charset="0"/>
                        </a:rPr>
                        <a:t>1.	Mano vaikas pasitiki savo jėgomis.</a:t>
                      </a: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265430">
                        <a:lnSpc>
                          <a:spcPct val="100000"/>
                        </a:lnSpc>
                        <a:spcBef>
                          <a:spcPts val="25"/>
                        </a:spcBef>
                      </a:pPr>
                      <a:r>
                        <a:rPr lang="lt-LT" dirty="0" smtClean="0">
                          <a:latin typeface="Times New Roman" panose="02020603050405020304" pitchFamily="18" charset="0"/>
                          <a:cs typeface="Times New Roman" panose="02020603050405020304" pitchFamily="18" charset="0"/>
                        </a:rPr>
                        <a:t>3/</a:t>
                      </a:r>
                      <a:r>
                        <a:rPr dirty="0" smtClean="0">
                          <a:latin typeface="Times New Roman" panose="02020603050405020304" pitchFamily="18" charset="0"/>
                          <a:cs typeface="Times New Roman" panose="02020603050405020304" pitchFamily="18" charset="0"/>
                        </a:rPr>
                        <a:t>8</a:t>
                      </a:r>
                      <a:r>
                        <a:rPr lang="lt-LT" dirty="0">
                          <a:latin typeface="Times New Roman" panose="02020603050405020304" pitchFamily="18" charset="0"/>
                          <a:cs typeface="Times New Roman" panose="02020603050405020304" pitchFamily="18" charset="0"/>
                        </a:rPr>
                        <a:t>9,2</a:t>
                      </a:r>
                      <a:endParaRPr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R="155575" algn="r">
                        <a:lnSpc>
                          <a:spcPct val="100000"/>
                        </a:lnSpc>
                        <a:spcBef>
                          <a:spcPts val="25"/>
                        </a:spcBef>
                      </a:pPr>
                      <a:r>
                        <a:rPr dirty="0">
                          <a:latin typeface="Times New Roman" panose="02020603050405020304" pitchFamily="18" charset="0"/>
                          <a:cs typeface="Times New Roman" panose="02020603050405020304" pitchFamily="18" charset="0"/>
                        </a:rPr>
                        <a:t>111</a:t>
                      </a: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63195">
                        <a:lnSpc>
                          <a:spcPct val="100000"/>
                        </a:lnSpc>
                        <a:spcBef>
                          <a:spcPts val="25"/>
                        </a:spcBef>
                      </a:pPr>
                      <a:r>
                        <a:rPr dirty="0">
                          <a:latin typeface="Times New Roman" panose="02020603050405020304" pitchFamily="18" charset="0"/>
                          <a:cs typeface="Times New Roman" panose="02020603050405020304" pitchFamily="18" charset="0"/>
                        </a:rPr>
                        <a:t>Savivoka, savivertė</a:t>
                      </a: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540018295"/>
                  </a:ext>
                </a:extLst>
              </a:tr>
              <a:tr h="819159">
                <a:tc>
                  <a:txBody>
                    <a:bodyPr/>
                    <a:lstStyle/>
                    <a:p>
                      <a:pPr marL="7620">
                        <a:lnSpc>
                          <a:spcPct val="100000"/>
                        </a:lnSpc>
                        <a:spcBef>
                          <a:spcPts val="20"/>
                        </a:spcBef>
                        <a:tabLst>
                          <a:tab pos="403860" algn="l"/>
                        </a:tabLst>
                      </a:pPr>
                      <a:r>
                        <a:rPr lang="lt-LT" dirty="0">
                          <a:latin typeface="Times New Roman" panose="02020603050405020304" pitchFamily="18" charset="0"/>
                          <a:cs typeface="Times New Roman" panose="02020603050405020304" pitchFamily="18" charset="0"/>
                        </a:rPr>
                        <a:t>2.</a:t>
                      </a:r>
                      <a:r>
                        <a:rPr dirty="0">
                          <a:latin typeface="Times New Roman" panose="02020603050405020304" pitchFamily="18" charset="0"/>
                          <a:cs typeface="Times New Roman" panose="02020603050405020304" pitchFamily="18" charset="0"/>
                        </a:rPr>
                        <a:t>	Mano vaikas turi tolesnio mokymosi planų ir siekių.</a:t>
                      </a:r>
                    </a:p>
                  </a:txBody>
                  <a:tcPr marL="0" marR="0" marT="2540" marB="0">
                    <a:lnT w="9525">
                      <a:solidFill>
                        <a:srgbClr val="C6C6C1"/>
                      </a:solidFill>
                      <a:prstDash val="solid"/>
                    </a:lnT>
                    <a:lnB w="9525">
                      <a:solidFill>
                        <a:srgbClr val="C6C6C1"/>
                      </a:solidFill>
                      <a:prstDash val="solid"/>
                    </a:lnB>
                  </a:tcPr>
                </a:tc>
                <a:tc>
                  <a:txBody>
                    <a:bodyPr/>
                    <a:lstStyle/>
                    <a:p>
                      <a:pPr marL="265430">
                        <a:lnSpc>
                          <a:spcPct val="100000"/>
                        </a:lnSpc>
                        <a:spcBef>
                          <a:spcPts val="20"/>
                        </a:spcBef>
                      </a:pPr>
                      <a:r>
                        <a:rPr lang="lt-LT" dirty="0" smtClean="0">
                          <a:latin typeface="Times New Roman" panose="02020603050405020304" pitchFamily="18" charset="0"/>
                          <a:cs typeface="Times New Roman" panose="02020603050405020304" pitchFamily="18" charset="0"/>
                        </a:rPr>
                        <a:t>3/</a:t>
                      </a:r>
                      <a:r>
                        <a:rPr dirty="0" smtClean="0">
                          <a:latin typeface="Times New Roman" panose="02020603050405020304" pitchFamily="18" charset="0"/>
                          <a:cs typeface="Times New Roman" panose="02020603050405020304" pitchFamily="18" charset="0"/>
                        </a:rPr>
                        <a:t>8</a:t>
                      </a:r>
                      <a:r>
                        <a:rPr lang="lt-LT" dirty="0">
                          <a:latin typeface="Times New Roman" panose="02020603050405020304" pitchFamily="18" charset="0"/>
                          <a:cs typeface="Times New Roman" panose="02020603050405020304" pitchFamily="18" charset="0"/>
                        </a:rPr>
                        <a:t>9,7</a:t>
                      </a:r>
                      <a:endParaRPr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tcPr>
                </a:tc>
                <a:tc>
                  <a:txBody>
                    <a:bodyPr/>
                    <a:lstStyle/>
                    <a:p>
                      <a:pPr marR="155575" algn="r">
                        <a:lnSpc>
                          <a:spcPct val="100000"/>
                        </a:lnSpc>
                        <a:spcBef>
                          <a:spcPts val="20"/>
                        </a:spcBef>
                      </a:pPr>
                      <a:r>
                        <a:rPr dirty="0">
                          <a:latin typeface="Times New Roman" panose="02020603050405020304" pitchFamily="18" charset="0"/>
                          <a:cs typeface="Times New Roman" panose="02020603050405020304" pitchFamily="18" charset="0"/>
                        </a:rPr>
                        <a:t>111</a:t>
                      </a:r>
                    </a:p>
                  </a:txBody>
                  <a:tcPr marL="0" marR="0" marT="2540" marB="0">
                    <a:lnT w="9525">
                      <a:solidFill>
                        <a:srgbClr val="C6C6C1"/>
                      </a:solidFill>
                      <a:prstDash val="solid"/>
                    </a:lnT>
                    <a:lnB w="9525">
                      <a:solidFill>
                        <a:srgbClr val="C6C6C1"/>
                      </a:solidFill>
                      <a:prstDash val="solid"/>
                    </a:lnB>
                  </a:tcPr>
                </a:tc>
                <a:tc>
                  <a:txBody>
                    <a:bodyPr/>
                    <a:lstStyle/>
                    <a:p>
                      <a:pPr marL="163195">
                        <a:lnSpc>
                          <a:spcPct val="100000"/>
                        </a:lnSpc>
                        <a:spcBef>
                          <a:spcPts val="20"/>
                        </a:spcBef>
                      </a:pPr>
                      <a:r>
                        <a:rPr dirty="0">
                          <a:latin typeface="Times New Roman" panose="02020603050405020304" pitchFamily="18" charset="0"/>
                          <a:cs typeface="Times New Roman" panose="02020603050405020304" pitchFamily="18" charset="0"/>
                        </a:rPr>
                        <a:t>Gyvenimo planavimas</a:t>
                      </a:r>
                    </a:p>
                  </a:txBody>
                  <a:tcPr marL="0" marR="0" marT="254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714144361"/>
                  </a:ext>
                </a:extLst>
              </a:tr>
              <a:tr h="646503">
                <a:tc>
                  <a:txBody>
                    <a:bodyPr/>
                    <a:lstStyle/>
                    <a:p>
                      <a:pPr marL="7620">
                        <a:lnSpc>
                          <a:spcPct val="100000"/>
                        </a:lnSpc>
                        <a:spcBef>
                          <a:spcPts val="10"/>
                        </a:spcBef>
                        <a:tabLst>
                          <a:tab pos="403860" algn="l"/>
                        </a:tabLst>
                      </a:pPr>
                      <a:r>
                        <a:rPr lang="lt-LT" dirty="0">
                          <a:latin typeface="Times New Roman" panose="02020603050405020304" pitchFamily="18" charset="0"/>
                          <a:cs typeface="Times New Roman" panose="02020603050405020304" pitchFamily="18" charset="0"/>
                        </a:rPr>
                        <a:t>3.</a:t>
                      </a:r>
                      <a:r>
                        <a:rPr dirty="0">
                          <a:latin typeface="Times New Roman" panose="02020603050405020304" pitchFamily="18" charset="0"/>
                          <a:cs typeface="Times New Roman" panose="02020603050405020304" pitchFamily="18" charset="0"/>
                        </a:rPr>
                        <a:t>	Mano vaikas po truputį išmoksta naujų dalykų.</a:t>
                      </a:r>
                    </a:p>
                  </a:txBody>
                  <a:tcPr marL="0" marR="0" marT="1270" marB="0">
                    <a:lnT w="9525">
                      <a:solidFill>
                        <a:srgbClr val="C6C6C1"/>
                      </a:solidFill>
                      <a:prstDash val="solid"/>
                    </a:lnT>
                    <a:lnB w="9525">
                      <a:solidFill>
                        <a:srgbClr val="C6C6C1"/>
                      </a:solidFill>
                      <a:prstDash val="solid"/>
                    </a:lnB>
                    <a:solidFill>
                      <a:srgbClr val="92D050"/>
                    </a:solidFill>
                  </a:tcPr>
                </a:tc>
                <a:tc>
                  <a:txBody>
                    <a:bodyPr/>
                    <a:lstStyle/>
                    <a:p>
                      <a:pPr marL="265430">
                        <a:lnSpc>
                          <a:spcPct val="100000"/>
                        </a:lnSpc>
                        <a:spcBef>
                          <a:spcPts val="10"/>
                        </a:spcBef>
                      </a:pPr>
                      <a:r>
                        <a:rPr lang="lt-LT" dirty="0" smtClean="0">
                          <a:latin typeface="Times New Roman" panose="02020603050405020304" pitchFamily="18" charset="0"/>
                          <a:cs typeface="Times New Roman" panose="02020603050405020304" pitchFamily="18" charset="0"/>
                        </a:rPr>
                        <a:t>4/</a:t>
                      </a:r>
                      <a:r>
                        <a:rPr dirty="0" smtClean="0">
                          <a:latin typeface="Times New Roman" panose="02020603050405020304" pitchFamily="18" charset="0"/>
                          <a:cs typeface="Times New Roman" panose="02020603050405020304" pitchFamily="18" charset="0"/>
                        </a:rPr>
                        <a:t>97</a:t>
                      </a:r>
                      <a:r>
                        <a:rPr lang="lt-LT" dirty="0">
                          <a:latin typeface="Times New Roman" panose="02020603050405020304" pitchFamily="18" charset="0"/>
                          <a:cs typeface="Times New Roman" panose="02020603050405020304" pitchFamily="18" charset="0"/>
                        </a:rPr>
                        <a:t>,4</a:t>
                      </a:r>
                      <a:endParaRPr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solidFill>
                      <a:srgbClr val="92D050"/>
                    </a:solidFill>
                  </a:tcPr>
                </a:tc>
                <a:tc>
                  <a:txBody>
                    <a:bodyPr/>
                    <a:lstStyle/>
                    <a:p>
                      <a:pPr marR="155575" algn="r">
                        <a:lnSpc>
                          <a:spcPct val="100000"/>
                        </a:lnSpc>
                        <a:spcBef>
                          <a:spcPts val="10"/>
                        </a:spcBef>
                      </a:pPr>
                      <a:r>
                        <a:rPr dirty="0">
                          <a:latin typeface="Times New Roman" panose="02020603050405020304" pitchFamily="18" charset="0"/>
                          <a:cs typeface="Times New Roman" panose="02020603050405020304" pitchFamily="18" charset="0"/>
                        </a:rPr>
                        <a:t>121</a:t>
                      </a:r>
                    </a:p>
                  </a:txBody>
                  <a:tcPr marL="0" marR="0" marT="1270" marB="0">
                    <a:lnT w="9525">
                      <a:solidFill>
                        <a:srgbClr val="C6C6C1"/>
                      </a:solidFill>
                      <a:prstDash val="solid"/>
                    </a:lnT>
                    <a:lnB w="9525">
                      <a:solidFill>
                        <a:srgbClr val="C6C6C1"/>
                      </a:solidFill>
                      <a:prstDash val="solid"/>
                    </a:lnB>
                    <a:solidFill>
                      <a:srgbClr val="92D050"/>
                    </a:solidFill>
                  </a:tcPr>
                </a:tc>
                <a:tc>
                  <a:txBody>
                    <a:bodyPr/>
                    <a:lstStyle/>
                    <a:p>
                      <a:pPr marL="163195">
                        <a:lnSpc>
                          <a:spcPct val="100000"/>
                        </a:lnSpc>
                        <a:spcBef>
                          <a:spcPts val="10"/>
                        </a:spcBef>
                      </a:pPr>
                      <a:r>
                        <a:rPr dirty="0">
                          <a:latin typeface="Times New Roman" panose="02020603050405020304" pitchFamily="18" charset="0"/>
                          <a:cs typeface="Times New Roman" panose="02020603050405020304" pitchFamily="18" charset="0"/>
                        </a:rPr>
                        <a:t>Pažangos pastovumas</a:t>
                      </a:r>
                    </a:p>
                  </a:txBody>
                  <a:tcPr marL="0" marR="0" marT="1270" marB="0">
                    <a:lnT w="9525">
                      <a:solidFill>
                        <a:srgbClr val="C6C6C1"/>
                      </a:solidFill>
                      <a:prstDash val="solid"/>
                    </a:lnT>
                    <a:lnB w="9525">
                      <a:solidFill>
                        <a:srgbClr val="C6C6C1"/>
                      </a:solidFill>
                      <a:prstDash val="solid"/>
                    </a:lnB>
                    <a:solidFill>
                      <a:srgbClr val="92D050"/>
                    </a:solidFill>
                  </a:tcPr>
                </a:tc>
                <a:extLst>
                  <a:ext uri="{0D108BD9-81ED-4DB2-BD59-A6C34878D82A}">
                    <a16:rowId xmlns:a16="http://schemas.microsoft.com/office/drawing/2014/main" val="3740592991"/>
                  </a:ext>
                </a:extLst>
              </a:tr>
              <a:tr h="819159">
                <a:tc>
                  <a:txBody>
                    <a:bodyPr/>
                    <a:lstStyle/>
                    <a:p>
                      <a:pPr marL="7620">
                        <a:lnSpc>
                          <a:spcPct val="100000"/>
                        </a:lnSpc>
                        <a:spcBef>
                          <a:spcPts val="25"/>
                        </a:spcBef>
                        <a:tabLst>
                          <a:tab pos="403860" algn="l"/>
                        </a:tabLst>
                      </a:pPr>
                      <a:r>
                        <a:rPr lang="lt-LT" dirty="0">
                          <a:latin typeface="Times New Roman" panose="02020603050405020304" pitchFamily="18" charset="0"/>
                          <a:cs typeface="Times New Roman" panose="02020603050405020304" pitchFamily="18" charset="0"/>
                        </a:rPr>
                        <a:t>4.</a:t>
                      </a:r>
                      <a:r>
                        <a:rPr dirty="0">
                          <a:latin typeface="Times New Roman" panose="02020603050405020304" pitchFamily="18" charset="0"/>
                          <a:cs typeface="Times New Roman" panose="02020603050405020304" pitchFamily="18" charset="0"/>
                        </a:rPr>
                        <a:t>	Aš žinau, kas mano vaikui sekasi.</a:t>
                      </a:r>
                    </a:p>
                  </a:txBody>
                  <a:tcPr marL="0" marR="0" marT="3175" marB="0">
                    <a:lnT w="9525">
                      <a:solidFill>
                        <a:srgbClr val="C6C6C1"/>
                      </a:solidFill>
                      <a:prstDash val="solid"/>
                    </a:lnT>
                    <a:lnB w="9525">
                      <a:solidFill>
                        <a:srgbClr val="C6C6C1"/>
                      </a:solidFill>
                      <a:prstDash val="solid"/>
                    </a:lnB>
                    <a:solidFill>
                      <a:srgbClr val="92D050"/>
                    </a:solidFill>
                  </a:tcPr>
                </a:tc>
                <a:tc>
                  <a:txBody>
                    <a:bodyPr/>
                    <a:lstStyle/>
                    <a:p>
                      <a:pPr marL="265430">
                        <a:lnSpc>
                          <a:spcPct val="100000"/>
                        </a:lnSpc>
                        <a:spcBef>
                          <a:spcPts val="25"/>
                        </a:spcBef>
                      </a:pPr>
                      <a:r>
                        <a:rPr lang="lt-LT" dirty="0" smtClean="0">
                          <a:latin typeface="Times New Roman" panose="02020603050405020304" pitchFamily="18" charset="0"/>
                          <a:cs typeface="Times New Roman" panose="02020603050405020304" pitchFamily="18" charset="0"/>
                        </a:rPr>
                        <a:t>4/</a:t>
                      </a:r>
                      <a:r>
                        <a:rPr dirty="0" smtClean="0">
                          <a:latin typeface="Times New Roman" panose="02020603050405020304" pitchFamily="18" charset="0"/>
                          <a:cs typeface="Times New Roman" panose="02020603050405020304" pitchFamily="18" charset="0"/>
                        </a:rPr>
                        <a:t>9</a:t>
                      </a:r>
                      <a:r>
                        <a:rPr lang="lt-LT" dirty="0">
                          <a:latin typeface="Times New Roman" panose="02020603050405020304" pitchFamily="18" charset="0"/>
                          <a:cs typeface="Times New Roman" panose="02020603050405020304" pitchFamily="18" charset="0"/>
                        </a:rPr>
                        <a:t>8,5</a:t>
                      </a:r>
                      <a:endParaRPr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solidFill>
                      <a:srgbClr val="92D050"/>
                    </a:solidFill>
                  </a:tcPr>
                </a:tc>
                <a:tc>
                  <a:txBody>
                    <a:bodyPr/>
                    <a:lstStyle/>
                    <a:p>
                      <a:pPr marR="155575" algn="r">
                        <a:lnSpc>
                          <a:spcPct val="100000"/>
                        </a:lnSpc>
                        <a:spcBef>
                          <a:spcPts val="25"/>
                        </a:spcBef>
                      </a:pPr>
                      <a:r>
                        <a:rPr dirty="0">
                          <a:latin typeface="Times New Roman" panose="02020603050405020304" pitchFamily="18" charset="0"/>
                          <a:cs typeface="Times New Roman" panose="02020603050405020304" pitchFamily="18" charset="0"/>
                        </a:rPr>
                        <a:t>121</a:t>
                      </a:r>
                    </a:p>
                  </a:txBody>
                  <a:tcPr marL="0" marR="0" marT="3175" marB="0">
                    <a:lnT w="9525">
                      <a:solidFill>
                        <a:srgbClr val="C6C6C1"/>
                      </a:solidFill>
                      <a:prstDash val="solid"/>
                    </a:lnT>
                    <a:lnB w="9525">
                      <a:solidFill>
                        <a:srgbClr val="C6C6C1"/>
                      </a:solidFill>
                      <a:prstDash val="solid"/>
                    </a:lnB>
                    <a:solidFill>
                      <a:srgbClr val="92D050"/>
                    </a:solidFill>
                  </a:tcPr>
                </a:tc>
                <a:tc>
                  <a:txBody>
                    <a:bodyPr/>
                    <a:lstStyle/>
                    <a:p>
                      <a:pPr marL="163195">
                        <a:lnSpc>
                          <a:spcPct val="100000"/>
                        </a:lnSpc>
                        <a:spcBef>
                          <a:spcPts val="25"/>
                        </a:spcBef>
                      </a:pPr>
                      <a:r>
                        <a:rPr dirty="0">
                          <a:latin typeface="Times New Roman" panose="02020603050405020304" pitchFamily="18" charset="0"/>
                          <a:cs typeface="Times New Roman" panose="02020603050405020304" pitchFamily="18" charset="0"/>
                        </a:rPr>
                        <a:t>Pasiekimų asmeniškumas</a:t>
                      </a:r>
                    </a:p>
                  </a:txBody>
                  <a:tcPr marL="0" marR="0" marT="3175" marB="0">
                    <a:lnT w="9525">
                      <a:solidFill>
                        <a:srgbClr val="C6C6C1"/>
                      </a:solidFill>
                      <a:prstDash val="solid"/>
                    </a:lnT>
                    <a:lnB w="9525">
                      <a:solidFill>
                        <a:srgbClr val="C6C6C1"/>
                      </a:solidFill>
                      <a:prstDash val="solid"/>
                    </a:lnB>
                    <a:solidFill>
                      <a:srgbClr val="92D050"/>
                    </a:solidFill>
                  </a:tcPr>
                </a:tc>
                <a:extLst>
                  <a:ext uri="{0D108BD9-81ED-4DB2-BD59-A6C34878D82A}">
                    <a16:rowId xmlns:a16="http://schemas.microsoft.com/office/drawing/2014/main" val="1940913483"/>
                  </a:ext>
                </a:extLst>
              </a:tr>
              <a:tr h="788214">
                <a:tc>
                  <a:txBody>
                    <a:bodyPr/>
                    <a:lstStyle/>
                    <a:p>
                      <a:pPr marL="7620" marR="256540">
                        <a:lnSpc>
                          <a:spcPts val="1480"/>
                        </a:lnSpc>
                        <a:tabLst>
                          <a:tab pos="379095" algn="l"/>
                        </a:tabLst>
                      </a:pPr>
                      <a:r>
                        <a:rPr lang="lt-LT" dirty="0">
                          <a:latin typeface="Times New Roman" panose="02020603050405020304" pitchFamily="18" charset="0"/>
                          <a:cs typeface="Times New Roman" panose="02020603050405020304" pitchFamily="18" charset="0"/>
                        </a:rPr>
                        <a:t>5.</a:t>
                      </a:r>
                      <a:r>
                        <a:rPr dirty="0">
                          <a:latin typeface="Times New Roman" panose="02020603050405020304" pitchFamily="18" charset="0"/>
                          <a:cs typeface="Times New Roman" panose="02020603050405020304" pitchFamily="18" charset="0"/>
                        </a:rPr>
                        <a:t>	Mokytojai ir mokyklos vadovai ieško būdų, kaip mokiniams padėti gerinti jų mokymosi  rezultatus.</a:t>
                      </a:r>
                    </a:p>
                  </a:txBody>
                  <a:tcPr marL="0" marR="0" marT="0" marB="0">
                    <a:lnT w="9525">
                      <a:solidFill>
                        <a:srgbClr val="C6C6C1"/>
                      </a:solidFill>
                      <a:prstDash val="solid"/>
                    </a:lnT>
                    <a:lnB w="9525">
                      <a:solidFill>
                        <a:srgbClr val="C6C6C1"/>
                      </a:solidFill>
                      <a:prstDash val="solid"/>
                    </a:lnB>
                  </a:tcPr>
                </a:tc>
                <a:tc>
                  <a:txBody>
                    <a:bodyPr/>
                    <a:lstStyle/>
                    <a:p>
                      <a:pPr marL="264160">
                        <a:lnSpc>
                          <a:spcPct val="100000"/>
                        </a:lnSpc>
                        <a:spcBef>
                          <a:spcPts val="25"/>
                        </a:spcBef>
                      </a:pPr>
                      <a:r>
                        <a:rPr lang="lt-LT" dirty="0" smtClean="0">
                          <a:latin typeface="Times New Roman" panose="02020603050405020304" pitchFamily="18" charset="0"/>
                          <a:cs typeface="Times New Roman" panose="02020603050405020304" pitchFamily="18" charset="0"/>
                        </a:rPr>
                        <a:t>3/88,6</a:t>
                      </a:r>
                      <a:endParaRPr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R="154940" algn="r">
                        <a:lnSpc>
                          <a:spcPct val="100000"/>
                        </a:lnSpc>
                        <a:spcBef>
                          <a:spcPts val="25"/>
                        </a:spcBef>
                      </a:pPr>
                      <a:r>
                        <a:rPr dirty="0">
                          <a:latin typeface="Times New Roman" panose="02020603050405020304" pitchFamily="18" charset="0"/>
                          <a:cs typeface="Times New Roman" panose="02020603050405020304" pitchFamily="18" charset="0"/>
                        </a:rPr>
                        <a:t>122</a:t>
                      </a:r>
                    </a:p>
                  </a:txBody>
                  <a:tcPr marL="0" marR="0" marT="3175" marB="0">
                    <a:lnT w="9525">
                      <a:solidFill>
                        <a:srgbClr val="C6C6C1"/>
                      </a:solidFill>
                      <a:prstDash val="solid"/>
                    </a:lnT>
                    <a:lnB w="9525">
                      <a:solidFill>
                        <a:srgbClr val="C6C6C1"/>
                      </a:solidFill>
                      <a:prstDash val="solid"/>
                    </a:lnB>
                  </a:tcPr>
                </a:tc>
                <a:tc>
                  <a:txBody>
                    <a:bodyPr/>
                    <a:lstStyle/>
                    <a:p>
                      <a:pPr marL="162560">
                        <a:lnSpc>
                          <a:spcPct val="100000"/>
                        </a:lnSpc>
                        <a:spcBef>
                          <a:spcPts val="25"/>
                        </a:spcBef>
                      </a:pPr>
                      <a:r>
                        <a:rPr dirty="0">
                          <a:latin typeface="Times New Roman" panose="02020603050405020304" pitchFamily="18" charset="0"/>
                          <a:cs typeface="Times New Roman" panose="02020603050405020304" pitchFamily="18" charset="0"/>
                        </a:rPr>
                        <a:t>Stebėsenos sistemingumas</a:t>
                      </a:r>
                    </a:p>
                  </a:txBody>
                  <a:tcPr marL="0" marR="0" marT="3175"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428256582"/>
                  </a:ext>
                </a:extLst>
              </a:tr>
              <a:tr h="784390">
                <a:tc>
                  <a:txBody>
                    <a:bodyPr/>
                    <a:lstStyle/>
                    <a:p>
                      <a:pPr marL="7620">
                        <a:lnSpc>
                          <a:spcPct val="100000"/>
                        </a:lnSpc>
                        <a:spcBef>
                          <a:spcPts val="25"/>
                        </a:spcBef>
                        <a:tabLst>
                          <a:tab pos="379095" algn="l"/>
                        </a:tabLst>
                      </a:pPr>
                      <a:r>
                        <a:rPr lang="lt-LT" dirty="0">
                          <a:latin typeface="Times New Roman" panose="02020603050405020304" pitchFamily="18" charset="0"/>
                          <a:cs typeface="Times New Roman" panose="02020603050405020304" pitchFamily="18" charset="0"/>
                        </a:rPr>
                        <a:t>6.</a:t>
                      </a:r>
                      <a:r>
                        <a:rPr dirty="0">
                          <a:latin typeface="Times New Roman" panose="02020603050405020304" pitchFamily="18" charset="0"/>
                          <a:cs typeface="Times New Roman" panose="02020603050405020304" pitchFamily="18" charset="0"/>
                        </a:rPr>
                        <a:t>	Mokykla mus informuoja apie vaikų mokymosi pasiekimus, pažangą ar sunkumus.</a:t>
                      </a:r>
                    </a:p>
                  </a:txBody>
                  <a:tcPr marL="0" marR="0" marT="3175" marB="0">
                    <a:lnT w="9525">
                      <a:solidFill>
                        <a:srgbClr val="C6C6C1"/>
                      </a:solidFill>
                      <a:prstDash val="solid"/>
                    </a:lnT>
                    <a:lnB w="9525">
                      <a:solidFill>
                        <a:srgbClr val="C6C6C1"/>
                      </a:solidFill>
                      <a:prstDash val="solid"/>
                    </a:lnB>
                    <a:noFill/>
                  </a:tcPr>
                </a:tc>
                <a:tc>
                  <a:txBody>
                    <a:bodyPr/>
                    <a:lstStyle/>
                    <a:p>
                      <a:pPr marL="265430">
                        <a:lnSpc>
                          <a:spcPct val="100000"/>
                        </a:lnSpc>
                        <a:spcBef>
                          <a:spcPts val="25"/>
                        </a:spcBef>
                      </a:pPr>
                      <a:r>
                        <a:rPr lang="lt-LT" dirty="0" smtClean="0">
                          <a:latin typeface="Times New Roman" panose="02020603050405020304" pitchFamily="18" charset="0"/>
                          <a:cs typeface="Times New Roman" panose="02020603050405020304" pitchFamily="18" charset="0"/>
                        </a:rPr>
                        <a:t>4/95,1</a:t>
                      </a:r>
                      <a:endParaRPr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tc>
                  <a:txBody>
                    <a:bodyPr/>
                    <a:lstStyle/>
                    <a:p>
                      <a:pPr marR="155575" algn="r">
                        <a:lnSpc>
                          <a:spcPct val="100000"/>
                        </a:lnSpc>
                        <a:spcBef>
                          <a:spcPts val="25"/>
                        </a:spcBef>
                      </a:pPr>
                      <a:r>
                        <a:rPr dirty="0">
                          <a:latin typeface="Times New Roman" panose="02020603050405020304" pitchFamily="18" charset="0"/>
                          <a:cs typeface="Times New Roman" panose="02020603050405020304" pitchFamily="18" charset="0"/>
                        </a:rPr>
                        <a:t>122</a:t>
                      </a:r>
                    </a:p>
                  </a:txBody>
                  <a:tcPr marL="0" marR="0" marT="3175" marB="0">
                    <a:lnT w="9525">
                      <a:solidFill>
                        <a:srgbClr val="C6C6C1"/>
                      </a:solidFill>
                      <a:prstDash val="solid"/>
                    </a:lnT>
                    <a:lnB w="9525">
                      <a:solidFill>
                        <a:srgbClr val="C6C6C1"/>
                      </a:solidFill>
                      <a:prstDash val="solid"/>
                    </a:lnB>
                    <a:noFill/>
                  </a:tcPr>
                </a:tc>
                <a:tc>
                  <a:txBody>
                    <a:bodyPr/>
                    <a:lstStyle/>
                    <a:p>
                      <a:pPr marL="163195">
                        <a:lnSpc>
                          <a:spcPct val="100000"/>
                        </a:lnSpc>
                        <a:spcBef>
                          <a:spcPts val="25"/>
                        </a:spcBef>
                      </a:pPr>
                      <a:r>
                        <a:rPr dirty="0">
                          <a:latin typeface="Times New Roman" panose="02020603050405020304" pitchFamily="18" charset="0"/>
                          <a:cs typeface="Times New Roman" panose="02020603050405020304" pitchFamily="18" charset="0"/>
                        </a:rPr>
                        <a:t>Atsiskaitomybė</a:t>
                      </a:r>
                    </a:p>
                  </a:txBody>
                  <a:tcPr marL="0" marR="0" marT="3175"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920692603"/>
                  </a:ext>
                </a:extLst>
              </a:tr>
            </a:tbl>
          </a:graphicData>
        </a:graphic>
      </p:graphicFrame>
    </p:spTree>
    <p:extLst>
      <p:ext uri="{BB962C8B-B14F-4D97-AF65-F5344CB8AC3E}">
        <p14:creationId xmlns:p14="http://schemas.microsoft.com/office/powerpoint/2010/main" val="590070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802005" y="504826"/>
            <a:ext cx="9089390" cy="609600"/>
          </a:xfrm>
        </p:spPr>
        <p:txBody>
          <a:bodyPr/>
          <a:lstStyle/>
          <a:p>
            <a:pPr algn="ctr"/>
            <a:r>
              <a:rPr lang="pl-PL" sz="3200" dirty="0" smtClean="0">
                <a:solidFill>
                  <a:schemeClr val="tx1"/>
                </a:solidFill>
                <a:latin typeface="Times New Roman" panose="02020603050405020304" pitchFamily="18" charset="0"/>
                <a:cs typeface="Times New Roman" panose="02020603050405020304" pitchFamily="18" charset="0"/>
              </a:rPr>
              <a:t>I. </a:t>
            </a:r>
            <a:r>
              <a:rPr lang="en-US" sz="3200" spc="-90" dirty="0" smtClean="0">
                <a:solidFill>
                  <a:schemeClr val="tx1"/>
                </a:solidFill>
                <a:latin typeface="Times New Roman" panose="02020603050405020304" pitchFamily="18" charset="0"/>
                <a:cs typeface="Times New Roman" panose="02020603050405020304" pitchFamily="18" charset="0"/>
              </a:rPr>
              <a:t>REZULTATAI</a:t>
            </a:r>
            <a:r>
              <a:rPr lang="lt-LT" sz="3200" spc="-90" dirty="0" smtClean="0">
                <a:solidFill>
                  <a:schemeClr val="tx1"/>
                </a:solidFill>
                <a:latin typeface="Times New Roman" panose="02020603050405020304" pitchFamily="18" charset="0"/>
                <a:cs typeface="Times New Roman" panose="02020603050405020304" pitchFamily="18" charset="0"/>
              </a:rPr>
              <a:t> (mokytojai)</a:t>
            </a:r>
            <a:r>
              <a:rPr lang="en-US" sz="3200" dirty="0">
                <a:solidFill>
                  <a:schemeClr val="tx1"/>
                </a:solidFill>
                <a:latin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cs typeface="Times New Roman" panose="02020603050405020304" pitchFamily="18" charset="0"/>
              </a:rPr>
            </a:b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Lentelė 5"/>
          <p:cNvGraphicFramePr>
            <a:graphicFrameLocks noGrp="1"/>
          </p:cNvGraphicFramePr>
          <p:nvPr>
            <p:extLst>
              <p:ext uri="{D42A27DB-BD31-4B8C-83A1-F6EECF244321}">
                <p14:modId xmlns:p14="http://schemas.microsoft.com/office/powerpoint/2010/main" val="1244142031"/>
              </p:ext>
            </p:extLst>
          </p:nvPr>
        </p:nvGraphicFramePr>
        <p:xfrm>
          <a:off x="241300" y="1223010"/>
          <a:ext cx="10210800" cy="6199991"/>
        </p:xfrm>
        <a:graphic>
          <a:graphicData uri="http://schemas.openxmlformats.org/drawingml/2006/table">
            <a:tbl>
              <a:tblPr firstRow="1" bandRow="1">
                <a:tableStyleId>{2D5ABB26-0587-4C30-8999-92F81FD0307C}</a:tableStyleId>
              </a:tblPr>
              <a:tblGrid>
                <a:gridCol w="6629400">
                  <a:extLst>
                    <a:ext uri="{9D8B030D-6E8A-4147-A177-3AD203B41FA5}">
                      <a16:colId xmlns:a16="http://schemas.microsoft.com/office/drawing/2014/main" val="1570795676"/>
                    </a:ext>
                  </a:extLst>
                </a:gridCol>
                <a:gridCol w="990600">
                  <a:extLst>
                    <a:ext uri="{9D8B030D-6E8A-4147-A177-3AD203B41FA5}">
                      <a16:colId xmlns:a16="http://schemas.microsoft.com/office/drawing/2014/main" val="1174009060"/>
                    </a:ext>
                  </a:extLst>
                </a:gridCol>
                <a:gridCol w="990600">
                  <a:extLst>
                    <a:ext uri="{9D8B030D-6E8A-4147-A177-3AD203B41FA5}">
                      <a16:colId xmlns:a16="http://schemas.microsoft.com/office/drawing/2014/main" val="1184493998"/>
                    </a:ext>
                  </a:extLst>
                </a:gridCol>
                <a:gridCol w="1600200">
                  <a:extLst>
                    <a:ext uri="{9D8B030D-6E8A-4147-A177-3AD203B41FA5}">
                      <a16:colId xmlns:a16="http://schemas.microsoft.com/office/drawing/2014/main" val="131710502"/>
                    </a:ext>
                  </a:extLst>
                </a:gridCol>
              </a:tblGrid>
              <a:tr h="865932">
                <a:tc>
                  <a:txBody>
                    <a:bodyPr/>
                    <a:lstStyle/>
                    <a:p>
                      <a:pPr marL="7620" algn="ctr">
                        <a:lnSpc>
                          <a:spcPct val="100000"/>
                        </a:lnSpc>
                        <a:spcBef>
                          <a:spcPts val="25"/>
                        </a:spcBef>
                        <a:tabLst>
                          <a:tab pos="367665" algn="l"/>
                        </a:tabLst>
                      </a:pPr>
                      <a:r>
                        <a:rPr lang="lt-LT" sz="18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18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800" b="1" spc="10" dirty="0" smtClean="0">
                          <a:solidFill>
                            <a:schemeClr val="tx1"/>
                          </a:solidFill>
                          <a:latin typeface="Times New Roman" panose="02020603050405020304" pitchFamily="18" charset="0"/>
                          <a:cs typeface="Times New Roman" panose="02020603050405020304" pitchFamily="18" charset="0"/>
                        </a:rPr>
                        <a:t>3-4</a:t>
                      </a:r>
                      <a:r>
                        <a:rPr lang="en-US" sz="1800" b="1" spc="-60" dirty="0" smtClean="0">
                          <a:solidFill>
                            <a:schemeClr val="tx1"/>
                          </a:solidFill>
                          <a:latin typeface="Times New Roman" panose="02020603050405020304" pitchFamily="18" charset="0"/>
                          <a:cs typeface="Times New Roman" panose="02020603050405020304" pitchFamily="18" charset="0"/>
                        </a:rPr>
                        <a:t> </a:t>
                      </a:r>
                      <a:r>
                        <a:rPr lang="lt-LT" sz="1800" b="1" noProof="0" dirty="0" smtClean="0">
                          <a:solidFill>
                            <a:schemeClr val="tx1"/>
                          </a:solidFill>
                          <a:latin typeface="Times New Roman" panose="02020603050405020304" pitchFamily="18" charset="0"/>
                          <a:cs typeface="Times New Roman" panose="02020603050405020304" pitchFamily="18" charset="0"/>
                        </a:rPr>
                        <a:t>lygis</a:t>
                      </a:r>
                      <a:r>
                        <a:rPr lang="lt-LT" sz="18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800" b="1" dirty="0" smtClean="0">
                          <a:solidFill>
                            <a:schemeClr val="tx1"/>
                          </a:solidFill>
                          <a:latin typeface="Times New Roman" panose="02020603050405020304" pitchFamily="18" charset="0"/>
                          <a:cs typeface="Times New Roman" panose="02020603050405020304" pitchFamily="18" charset="0"/>
                        </a:rPr>
                        <a:t>%</a:t>
                      </a:r>
                      <a:endParaRPr lang="en-US" sz="18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lt-LT" sz="1800" b="1" noProof="0" dirty="0" smtClean="0">
                          <a:solidFill>
                            <a:schemeClr val="tx1"/>
                          </a:solidFill>
                          <a:latin typeface="Times New Roman" panose="02020603050405020304" pitchFamily="18" charset="0"/>
                          <a:cs typeface="Times New Roman" panose="02020603050405020304" pitchFamily="18" charset="0"/>
                        </a:rPr>
                        <a:t>Rodiklis</a:t>
                      </a:r>
                      <a:endParaRPr lang="lt-LT" sz="1800" noProof="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lt-LT" sz="1800" b="1" noProof="0" dirty="0" smtClean="0">
                          <a:solidFill>
                            <a:schemeClr val="tx1"/>
                          </a:solidFill>
                          <a:latin typeface="Times New Roman" panose="02020603050405020304" pitchFamily="18" charset="0"/>
                          <a:cs typeface="Times New Roman" panose="02020603050405020304" pitchFamily="18" charset="0"/>
                        </a:rPr>
                        <a:t>Raktinis</a:t>
                      </a:r>
                      <a:r>
                        <a:rPr lang="lt-LT" sz="1800" b="1" spc="5" noProof="0" dirty="0" smtClean="0">
                          <a:solidFill>
                            <a:schemeClr val="tx1"/>
                          </a:solidFill>
                          <a:latin typeface="Times New Roman" panose="02020603050405020304" pitchFamily="18" charset="0"/>
                          <a:cs typeface="Times New Roman" panose="02020603050405020304" pitchFamily="18" charset="0"/>
                        </a:rPr>
                        <a:t> žodis</a:t>
                      </a:r>
                      <a:endParaRPr lang="lt-LT" sz="1800" noProof="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8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620244">
                <a:tc>
                  <a:txBody>
                    <a:bodyPr/>
                    <a:lstStyle/>
                    <a:p>
                      <a:pPr marL="7620" algn="just">
                        <a:lnSpc>
                          <a:spcPct val="100000"/>
                        </a:lnSpc>
                        <a:spcBef>
                          <a:spcPts val="25"/>
                        </a:spcBef>
                        <a:tabLst>
                          <a:tab pos="367665" algn="l"/>
                        </a:tabLst>
                      </a:pPr>
                      <a:r>
                        <a:rPr sz="1800" dirty="0">
                          <a:latin typeface="Times New Roman" panose="02020603050405020304" pitchFamily="18" charset="0"/>
                          <a:cs typeface="Times New Roman" panose="02020603050405020304" pitchFamily="18" charset="0"/>
                        </a:rPr>
                        <a:t>1</a:t>
                      </a:r>
                      <a:r>
                        <a:rPr lang="lt-LT" sz="1800" dirty="0">
                          <a:latin typeface="Times New Roman" panose="02020603050405020304" pitchFamily="18" charset="0"/>
                          <a:cs typeface="Times New Roman" panose="02020603050405020304" pitchFamily="18" charset="0"/>
                        </a:rPr>
                        <a:t>. Mokiniai žino savo gabumus ir polinkius, moka įsivertinti, pasitiki savo jėgomis, nebijo iššūkių)</a:t>
                      </a:r>
                      <a:endParaRPr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105410" algn="ctr">
                        <a:lnSpc>
                          <a:spcPct val="100000"/>
                        </a:lnSpc>
                        <a:spcBef>
                          <a:spcPts val="25"/>
                        </a:spcBef>
                      </a:pPr>
                      <a:r>
                        <a:rPr lang="lt-LT" sz="1800" dirty="0" smtClean="0">
                          <a:latin typeface="Times New Roman" panose="02020603050405020304" pitchFamily="18" charset="0"/>
                          <a:cs typeface="Times New Roman" panose="02020603050405020304" pitchFamily="18" charset="0"/>
                        </a:rPr>
                        <a:t>3/76,1</a:t>
                      </a:r>
                      <a:endParaRPr sz="1800" dirty="0">
                        <a:latin typeface="Times New Roman" panose="02020603050405020304" pitchFamily="18" charset="0"/>
                        <a:cs typeface="Times New Roman" panose="02020603050405020304" pitchFamily="18" charset="0"/>
                      </a:endParaRP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52705" algn="ctr">
                        <a:lnSpc>
                          <a:spcPct val="100000"/>
                        </a:lnSpc>
                        <a:spcBef>
                          <a:spcPts val="25"/>
                        </a:spcBef>
                      </a:pPr>
                      <a:r>
                        <a:rPr sz="1800" dirty="0">
                          <a:latin typeface="Times New Roman" panose="02020603050405020304" pitchFamily="18" charset="0"/>
                          <a:cs typeface="Times New Roman" panose="02020603050405020304" pitchFamily="18" charset="0"/>
                        </a:rPr>
                        <a:t>111</a:t>
                      </a: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tc>
                  <a:txBody>
                    <a:bodyPr/>
                    <a:lstStyle/>
                    <a:p>
                      <a:pPr marL="91440">
                        <a:lnSpc>
                          <a:spcPct val="100000"/>
                        </a:lnSpc>
                        <a:spcBef>
                          <a:spcPts val="25"/>
                        </a:spcBef>
                      </a:pPr>
                      <a:r>
                        <a:rPr sz="1800" dirty="0">
                          <a:latin typeface="Times New Roman" panose="02020603050405020304" pitchFamily="18" charset="0"/>
                          <a:cs typeface="Times New Roman" panose="02020603050405020304" pitchFamily="18" charset="0"/>
                        </a:rPr>
                        <a:t>Savivoka, savivertė</a:t>
                      </a:r>
                    </a:p>
                  </a:txBody>
                  <a:tcPr marL="0" marR="0" marT="3175" marB="0">
                    <a:lnT w="9525" cap="flat" cmpd="sng" algn="ctr">
                      <a:solidFill>
                        <a:srgbClr val="C6C6C1"/>
                      </a:solidFill>
                      <a:prstDash val="solid"/>
                      <a:round/>
                      <a:headEnd type="none" w="med" len="med"/>
                      <a:tailEnd type="none" w="med" len="med"/>
                    </a:lnT>
                    <a:lnB w="9525">
                      <a:solidFill>
                        <a:srgbClr val="C6C6C1"/>
                      </a:solidFill>
                      <a:prstDash val="solid"/>
                    </a:lnB>
                    <a:solidFill>
                      <a:srgbClr val="FFFF00"/>
                    </a:solidFill>
                  </a:tcPr>
                </a:tc>
                <a:extLst>
                  <a:ext uri="{0D108BD9-81ED-4DB2-BD59-A6C34878D82A}">
                    <a16:rowId xmlns:a16="http://schemas.microsoft.com/office/drawing/2014/main" val="1540018295"/>
                  </a:ext>
                </a:extLst>
              </a:tr>
              <a:tr h="996039">
                <a:tc>
                  <a:txBody>
                    <a:bodyPr/>
                    <a:lstStyle/>
                    <a:p>
                      <a:pPr marL="7620">
                        <a:lnSpc>
                          <a:spcPct val="100000"/>
                        </a:lnSpc>
                        <a:spcBef>
                          <a:spcPts val="25"/>
                        </a:spcBef>
                        <a:tabLst>
                          <a:tab pos="367665" algn="l"/>
                        </a:tabLst>
                      </a:pPr>
                      <a:r>
                        <a:rPr sz="1800" dirty="0">
                          <a:latin typeface="Times New Roman" panose="02020603050405020304" pitchFamily="18" charset="0"/>
                          <a:cs typeface="Times New Roman" panose="02020603050405020304" pitchFamily="18" charset="0"/>
                        </a:rPr>
                        <a:t>2</a:t>
                      </a:r>
                      <a:r>
                        <a:rPr lang="lt-LT" sz="1800" dirty="0">
                          <a:latin typeface="Times New Roman" panose="02020603050405020304" pitchFamily="18" charset="0"/>
                          <a:cs typeface="Times New Roman" panose="02020603050405020304" pitchFamily="18" charset="0"/>
                        </a:rPr>
                        <a:t>. Įgytų kompetencijų lygis atitinka jo amžiaus grupei keliamus tikslus, tolesnio ugdymosi planavimas grindžiamas mokinio kompetencija, jo pasiekimų įrodymais, mokiniui keliami tikslai jam kuria iššūkius).</a:t>
                      </a:r>
                    </a:p>
                  </a:txBody>
                  <a:tcPr marL="0" marR="0" marT="3175" marB="0">
                    <a:lnT w="9525">
                      <a:solidFill>
                        <a:srgbClr val="C6C6C1"/>
                      </a:solidFill>
                      <a:prstDash val="solid"/>
                    </a:lnT>
                    <a:lnB w="9525">
                      <a:solidFill>
                        <a:srgbClr val="C6C6C1"/>
                      </a:solidFill>
                      <a:prstDash val="solid"/>
                    </a:lnB>
                  </a:tcPr>
                </a:tc>
                <a:tc>
                  <a:txBody>
                    <a:bodyPr/>
                    <a:lstStyle/>
                    <a:p>
                      <a:pPr marL="105410" algn="ctr">
                        <a:lnSpc>
                          <a:spcPct val="100000"/>
                        </a:lnSpc>
                        <a:spcBef>
                          <a:spcPts val="25"/>
                        </a:spcBef>
                      </a:pPr>
                      <a:r>
                        <a:rPr lang="lt-LT" sz="1800" dirty="0">
                          <a:latin typeface="Times New Roman" panose="02020603050405020304" pitchFamily="18" charset="0"/>
                          <a:cs typeface="Times New Roman" panose="02020603050405020304" pitchFamily="18" charset="0"/>
                        </a:rPr>
                        <a:t>3 </a:t>
                      </a:r>
                      <a:r>
                        <a:rPr sz="1800" dirty="0" smtClean="0">
                          <a:latin typeface="Times New Roman" panose="02020603050405020304" pitchFamily="18" charset="0"/>
                          <a:cs typeface="Times New Roman" panose="02020603050405020304" pitchFamily="18" charset="0"/>
                        </a:rPr>
                        <a:t>8</a:t>
                      </a:r>
                      <a:r>
                        <a:rPr lang="lt-LT" sz="1800" dirty="0">
                          <a:latin typeface="Times New Roman" panose="02020603050405020304" pitchFamily="18" charset="0"/>
                          <a:cs typeface="Times New Roman" panose="02020603050405020304" pitchFamily="18" charset="0"/>
                        </a:rPr>
                        <a:t>0,7</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L="52705" algn="ctr">
                        <a:lnSpc>
                          <a:spcPct val="100000"/>
                        </a:lnSpc>
                        <a:spcBef>
                          <a:spcPts val="25"/>
                        </a:spcBef>
                      </a:pPr>
                      <a:r>
                        <a:rPr sz="1800" dirty="0">
                          <a:latin typeface="Times New Roman" panose="02020603050405020304" pitchFamily="18" charset="0"/>
                          <a:cs typeface="Times New Roman" panose="02020603050405020304" pitchFamily="18" charset="0"/>
                        </a:rPr>
                        <a:t>1</a:t>
                      </a:r>
                      <a:r>
                        <a:rPr lang="lt-LT" sz="1800" dirty="0">
                          <a:latin typeface="Times New Roman" panose="02020603050405020304" pitchFamily="18" charset="0"/>
                          <a:cs typeface="Times New Roman" panose="02020603050405020304" pitchFamily="18" charset="0"/>
                        </a:rPr>
                        <a:t>21</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tc>
                  <a:txBody>
                    <a:bodyPr/>
                    <a:lstStyle/>
                    <a:p>
                      <a:pPr marL="91440">
                        <a:lnSpc>
                          <a:spcPct val="100000"/>
                        </a:lnSpc>
                        <a:spcBef>
                          <a:spcPts val="25"/>
                        </a:spcBef>
                      </a:pPr>
                      <a:r>
                        <a:rPr lang="lt-LT" sz="1800" dirty="0">
                          <a:latin typeface="Times New Roman" panose="02020603050405020304" pitchFamily="18" charset="0"/>
                          <a:cs typeface="Times New Roman" panose="02020603050405020304" pitchFamily="18" charset="0"/>
                        </a:rPr>
                        <a:t>Optimalumas</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714144361"/>
                  </a:ext>
                </a:extLst>
              </a:tr>
              <a:tr h="1153467">
                <a:tc>
                  <a:txBody>
                    <a:bodyPr/>
                    <a:lstStyle/>
                    <a:p>
                      <a:pPr marL="7620">
                        <a:lnSpc>
                          <a:spcPct val="100000"/>
                        </a:lnSpc>
                        <a:spcBef>
                          <a:spcPts val="25"/>
                        </a:spcBef>
                        <a:tabLst>
                          <a:tab pos="367665" algn="l"/>
                        </a:tabLst>
                      </a:pPr>
                      <a:r>
                        <a:rPr sz="1800" dirty="0">
                          <a:latin typeface="Times New Roman" panose="02020603050405020304" pitchFamily="18" charset="0"/>
                          <a:cs typeface="Times New Roman" panose="02020603050405020304" pitchFamily="18" charset="0"/>
                        </a:rPr>
                        <a:t>3.</a:t>
                      </a:r>
                      <a:r>
                        <a:rPr lang="lt-LT" sz="1800" dirty="0">
                          <a:latin typeface="Times New Roman" panose="02020603050405020304" pitchFamily="18" charset="0"/>
                          <a:cs typeface="Times New Roman" panose="02020603050405020304" pitchFamily="18" charset="0"/>
                        </a:rPr>
                        <a:t> Mokinių ugdymo(</a:t>
                      </a:r>
                      <a:r>
                        <a:rPr lang="lt-LT" sz="1800" dirty="0" err="1">
                          <a:latin typeface="Times New Roman" panose="02020603050405020304" pitchFamily="18" charset="0"/>
                          <a:cs typeface="Times New Roman" panose="02020603050405020304" pitchFamily="18" charset="0"/>
                        </a:rPr>
                        <a:t>si</a:t>
                      </a:r>
                      <a:r>
                        <a:rPr lang="lt-LT" sz="1800" dirty="0">
                          <a:latin typeface="Times New Roman" panose="02020603050405020304" pitchFamily="18" charset="0"/>
                          <a:cs typeface="Times New Roman" panose="02020603050405020304" pitchFamily="18" charset="0"/>
                        </a:rPr>
                        <a:t>) pasiekimai atitinka Bendrosiose ugdymo programose keliamus tikslus, mokinių galias. Mokiniai, tėvai patenkinti ugdymo būdais, rezultatais, mokykla turi ypatingų, originalių (savitų) ugdymo pasiekimų).</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tc>
                  <a:txBody>
                    <a:bodyPr/>
                    <a:lstStyle/>
                    <a:p>
                      <a:pPr marL="105410" algn="ctr">
                        <a:lnSpc>
                          <a:spcPct val="100000"/>
                        </a:lnSpc>
                        <a:spcBef>
                          <a:spcPts val="25"/>
                        </a:spcBef>
                      </a:pPr>
                      <a:r>
                        <a:rPr lang="lt-LT" sz="1800" dirty="0">
                          <a:latin typeface="Times New Roman" panose="02020603050405020304" pitchFamily="18" charset="0"/>
                          <a:cs typeface="Times New Roman" panose="02020603050405020304" pitchFamily="18" charset="0"/>
                        </a:rPr>
                        <a:t>3 </a:t>
                      </a:r>
                      <a:r>
                        <a:rPr sz="1800" dirty="0" smtClean="0">
                          <a:latin typeface="Times New Roman" panose="02020603050405020304" pitchFamily="18" charset="0"/>
                          <a:cs typeface="Times New Roman" panose="02020603050405020304" pitchFamily="18" charset="0"/>
                        </a:rPr>
                        <a:t>8</a:t>
                      </a:r>
                      <a:r>
                        <a:rPr lang="lt-LT" sz="1800" dirty="0">
                          <a:latin typeface="Times New Roman" panose="02020603050405020304" pitchFamily="18" charset="0"/>
                          <a:cs typeface="Times New Roman" panose="02020603050405020304" pitchFamily="18" charset="0"/>
                        </a:rPr>
                        <a:t>0,9</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tc>
                  <a:txBody>
                    <a:bodyPr/>
                    <a:lstStyle/>
                    <a:p>
                      <a:pPr marL="52705" algn="ctr">
                        <a:lnSpc>
                          <a:spcPct val="100000"/>
                        </a:lnSpc>
                        <a:spcBef>
                          <a:spcPts val="25"/>
                        </a:spcBef>
                      </a:pPr>
                      <a:r>
                        <a:rPr sz="1800" dirty="0">
                          <a:latin typeface="Times New Roman" panose="02020603050405020304" pitchFamily="18" charset="0"/>
                          <a:cs typeface="Times New Roman" panose="02020603050405020304" pitchFamily="18" charset="0"/>
                        </a:rPr>
                        <a:t>1</a:t>
                      </a:r>
                      <a:r>
                        <a:rPr lang="lt-LT" sz="1800" dirty="0">
                          <a:latin typeface="Times New Roman" panose="02020603050405020304" pitchFamily="18" charset="0"/>
                          <a:cs typeface="Times New Roman" panose="02020603050405020304" pitchFamily="18" charset="0"/>
                        </a:rPr>
                        <a:t>22</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tc>
                  <a:txBody>
                    <a:bodyPr/>
                    <a:lstStyle/>
                    <a:p>
                      <a:pPr marL="91440">
                        <a:lnSpc>
                          <a:spcPct val="100000"/>
                        </a:lnSpc>
                        <a:spcBef>
                          <a:spcPts val="25"/>
                        </a:spcBef>
                      </a:pPr>
                      <a:r>
                        <a:rPr lang="lt-LT" sz="1800" dirty="0">
                          <a:latin typeface="Times New Roman" panose="02020603050405020304" pitchFamily="18" charset="0"/>
                          <a:cs typeface="Times New Roman" panose="02020603050405020304" pitchFamily="18" charset="0"/>
                        </a:rPr>
                        <a:t>Rezultatyvumas</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740592991"/>
                  </a:ext>
                </a:extLst>
              </a:tr>
              <a:tr h="675333">
                <a:tc>
                  <a:txBody>
                    <a:bodyPr/>
                    <a:lstStyle/>
                    <a:p>
                      <a:pPr marL="7620">
                        <a:lnSpc>
                          <a:spcPct val="100000"/>
                        </a:lnSpc>
                        <a:spcBef>
                          <a:spcPts val="10"/>
                        </a:spcBef>
                        <a:tabLst>
                          <a:tab pos="367665" algn="l"/>
                        </a:tabLst>
                      </a:pPr>
                      <a:r>
                        <a:rPr sz="1800" dirty="0">
                          <a:latin typeface="Times New Roman" panose="02020603050405020304" pitchFamily="18" charset="0"/>
                          <a:cs typeface="Times New Roman" panose="02020603050405020304" pitchFamily="18" charset="0"/>
                        </a:rPr>
                        <a:t>4.</a:t>
                      </a:r>
                      <a:r>
                        <a:rPr lang="lt-LT" sz="1800" dirty="0">
                          <a:latin typeface="Times New Roman" panose="02020603050405020304" pitchFamily="18" charset="0"/>
                          <a:cs typeface="Times New Roman" panose="02020603050405020304" pitchFamily="18" charset="0"/>
                        </a:rPr>
                        <a:t> Mokiniai nori ir moka bendrauti, bendradarbiauti, gerbia kitą asmenį, jiems rūpi aplinkos gerovė).</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solidFill>
                      <a:srgbClr val="FFFF00"/>
                    </a:solidFill>
                  </a:tcPr>
                </a:tc>
                <a:tc>
                  <a:txBody>
                    <a:bodyPr/>
                    <a:lstStyle/>
                    <a:p>
                      <a:pPr marL="105410" algn="ctr">
                        <a:lnSpc>
                          <a:spcPct val="100000"/>
                        </a:lnSpc>
                        <a:spcBef>
                          <a:spcPts val="10"/>
                        </a:spcBef>
                      </a:pPr>
                      <a:r>
                        <a:rPr lang="lt-LT" sz="1800" dirty="0" smtClean="0">
                          <a:latin typeface="Times New Roman" panose="02020603050405020304" pitchFamily="18" charset="0"/>
                          <a:cs typeface="Times New Roman" panose="02020603050405020304" pitchFamily="18" charset="0"/>
                        </a:rPr>
                        <a:t>3/74,6</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solidFill>
                      <a:srgbClr val="FFFF00"/>
                    </a:solidFill>
                  </a:tcPr>
                </a:tc>
                <a:tc>
                  <a:txBody>
                    <a:bodyPr/>
                    <a:lstStyle/>
                    <a:p>
                      <a:pPr marL="52705" algn="ctr">
                        <a:lnSpc>
                          <a:spcPct val="100000"/>
                        </a:lnSpc>
                        <a:spcBef>
                          <a:spcPts val="10"/>
                        </a:spcBef>
                      </a:pPr>
                      <a:r>
                        <a:rPr sz="1800" dirty="0">
                          <a:latin typeface="Times New Roman" panose="02020603050405020304" pitchFamily="18" charset="0"/>
                          <a:cs typeface="Times New Roman" panose="02020603050405020304" pitchFamily="18" charset="0"/>
                        </a:rPr>
                        <a:t>111</a:t>
                      </a:r>
                    </a:p>
                  </a:txBody>
                  <a:tcPr marL="0" marR="0" marT="1270" marB="0">
                    <a:lnT w="9525">
                      <a:solidFill>
                        <a:srgbClr val="C6C6C1"/>
                      </a:solidFill>
                      <a:prstDash val="solid"/>
                    </a:lnT>
                    <a:lnB w="9525">
                      <a:solidFill>
                        <a:srgbClr val="C6C6C1"/>
                      </a:solidFill>
                      <a:prstDash val="solid"/>
                    </a:lnB>
                    <a:solidFill>
                      <a:srgbClr val="FFFF00"/>
                    </a:solidFill>
                  </a:tcPr>
                </a:tc>
                <a:tc>
                  <a:txBody>
                    <a:bodyPr/>
                    <a:lstStyle/>
                    <a:p>
                      <a:pPr marL="91440">
                        <a:lnSpc>
                          <a:spcPct val="100000"/>
                        </a:lnSpc>
                        <a:spcBef>
                          <a:spcPts val="10"/>
                        </a:spcBef>
                      </a:pPr>
                      <a:r>
                        <a:rPr sz="1800" dirty="0">
                          <a:latin typeface="Times New Roman" panose="02020603050405020304" pitchFamily="18" charset="0"/>
                          <a:cs typeface="Times New Roman" panose="02020603050405020304" pitchFamily="18" charset="0"/>
                        </a:rPr>
                        <a:t>Socialumas</a:t>
                      </a:r>
                    </a:p>
                  </a:txBody>
                  <a:tcPr marL="0" marR="0" marT="1270" marB="0">
                    <a:lnT w="9525">
                      <a:solidFill>
                        <a:srgbClr val="C6C6C1"/>
                      </a:solidFill>
                      <a:prstDash val="solid"/>
                    </a:lnT>
                    <a:lnB w="9525">
                      <a:solidFill>
                        <a:srgbClr val="C6C6C1"/>
                      </a:solidFill>
                      <a:prstDash val="solid"/>
                    </a:lnB>
                    <a:solidFill>
                      <a:srgbClr val="FFFF00"/>
                    </a:solidFill>
                  </a:tcPr>
                </a:tc>
                <a:extLst>
                  <a:ext uri="{0D108BD9-81ED-4DB2-BD59-A6C34878D82A}">
                    <a16:rowId xmlns:a16="http://schemas.microsoft.com/office/drawing/2014/main" val="1940913483"/>
                  </a:ext>
                </a:extLst>
              </a:tr>
              <a:tr h="1066800">
                <a:tc>
                  <a:txBody>
                    <a:bodyPr/>
                    <a:lstStyle/>
                    <a:p>
                      <a:pPr marL="7620">
                        <a:lnSpc>
                          <a:spcPct val="100000"/>
                        </a:lnSpc>
                        <a:spcBef>
                          <a:spcPts val="25"/>
                        </a:spcBef>
                        <a:tabLst>
                          <a:tab pos="367665" algn="l"/>
                        </a:tabLst>
                      </a:pPr>
                      <a:r>
                        <a:rPr lang="lt-LT" sz="1800" dirty="0">
                          <a:latin typeface="Times New Roman" panose="02020603050405020304" pitchFamily="18" charset="0"/>
                          <a:cs typeface="Times New Roman" panose="02020603050405020304" pitchFamily="18" charset="0"/>
                        </a:rPr>
                        <a:t>5. Mokiniai supranta išsilavinimo ir mokymosi vertę, turi tolesnio mokymosi siekių, moka susirasti, analizuoti informaciją apie kaitos tendencijas, karjeros galimybes).</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solidFill>
                      <a:srgbClr val="FFFF00"/>
                    </a:solidFill>
                  </a:tcPr>
                </a:tc>
                <a:tc>
                  <a:txBody>
                    <a:bodyPr/>
                    <a:lstStyle/>
                    <a:p>
                      <a:pPr marL="105410" algn="ctr">
                        <a:lnSpc>
                          <a:spcPct val="100000"/>
                        </a:lnSpc>
                        <a:spcBef>
                          <a:spcPts val="25"/>
                        </a:spcBef>
                      </a:pPr>
                      <a:r>
                        <a:rPr lang="lt-LT" sz="1800" dirty="0" smtClean="0">
                          <a:latin typeface="Times New Roman" panose="02020603050405020304" pitchFamily="18" charset="0"/>
                          <a:cs typeface="Times New Roman" panose="02020603050405020304" pitchFamily="18" charset="0"/>
                        </a:rPr>
                        <a:t>3/65,1</a:t>
                      </a:r>
                      <a:endParaRPr sz="1800" dirty="0">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a:solidFill>
                        <a:srgbClr val="C6C6C1"/>
                      </a:solidFill>
                      <a:prstDash val="solid"/>
                    </a:lnB>
                    <a:solidFill>
                      <a:srgbClr val="FFFF00"/>
                    </a:solidFill>
                  </a:tcPr>
                </a:tc>
                <a:tc>
                  <a:txBody>
                    <a:bodyPr/>
                    <a:lstStyle/>
                    <a:p>
                      <a:pPr marL="52705" algn="ctr">
                        <a:lnSpc>
                          <a:spcPct val="100000"/>
                        </a:lnSpc>
                        <a:spcBef>
                          <a:spcPts val="25"/>
                        </a:spcBef>
                      </a:pPr>
                      <a:r>
                        <a:rPr sz="1800" dirty="0">
                          <a:latin typeface="Times New Roman" panose="02020603050405020304" pitchFamily="18" charset="0"/>
                          <a:cs typeface="Times New Roman" panose="02020603050405020304" pitchFamily="18" charset="0"/>
                        </a:rPr>
                        <a:t>111</a:t>
                      </a:r>
                    </a:p>
                  </a:txBody>
                  <a:tcPr marL="0" marR="0" marT="3175" marB="0">
                    <a:lnT w="9525">
                      <a:solidFill>
                        <a:srgbClr val="C6C6C1"/>
                      </a:solidFill>
                      <a:prstDash val="solid"/>
                    </a:lnT>
                    <a:lnB w="9525">
                      <a:solidFill>
                        <a:srgbClr val="C6C6C1"/>
                      </a:solidFill>
                      <a:prstDash val="solid"/>
                    </a:lnB>
                    <a:solidFill>
                      <a:srgbClr val="FFFF00"/>
                    </a:solidFill>
                  </a:tcPr>
                </a:tc>
                <a:tc>
                  <a:txBody>
                    <a:bodyPr/>
                    <a:lstStyle/>
                    <a:p>
                      <a:pPr marL="91440">
                        <a:lnSpc>
                          <a:spcPct val="100000"/>
                        </a:lnSpc>
                        <a:spcBef>
                          <a:spcPts val="25"/>
                        </a:spcBef>
                      </a:pPr>
                      <a:r>
                        <a:rPr sz="1800" dirty="0">
                          <a:latin typeface="Times New Roman" panose="02020603050405020304" pitchFamily="18" charset="0"/>
                          <a:cs typeface="Times New Roman" panose="02020603050405020304" pitchFamily="18" charset="0"/>
                        </a:rPr>
                        <a:t>Gyvenimo planavimas</a:t>
                      </a:r>
                    </a:p>
                  </a:txBody>
                  <a:tcPr marL="0" marR="0" marT="3175" marB="0">
                    <a:lnT w="9525">
                      <a:solidFill>
                        <a:srgbClr val="C6C6C1"/>
                      </a:solidFill>
                      <a:prstDash val="solid"/>
                    </a:lnT>
                    <a:lnB w="9525">
                      <a:solidFill>
                        <a:srgbClr val="C6C6C1"/>
                      </a:solidFill>
                      <a:prstDash val="solid"/>
                    </a:lnB>
                    <a:solidFill>
                      <a:srgbClr val="FFFF00"/>
                    </a:solidFill>
                  </a:tcPr>
                </a:tc>
                <a:extLst>
                  <a:ext uri="{0D108BD9-81ED-4DB2-BD59-A6C34878D82A}">
                    <a16:rowId xmlns:a16="http://schemas.microsoft.com/office/drawing/2014/main" val="3428256582"/>
                  </a:ext>
                </a:extLst>
              </a:tr>
              <a:tr h="822176">
                <a:tc>
                  <a:txBody>
                    <a:bodyPr/>
                    <a:lstStyle/>
                    <a:p>
                      <a:pPr marL="7620" marR="290830">
                        <a:lnSpc>
                          <a:spcPts val="1480"/>
                        </a:lnSpc>
                        <a:tabLst>
                          <a:tab pos="367665" algn="l"/>
                        </a:tabLst>
                      </a:pPr>
                      <a:r>
                        <a:rPr lang="lt-LT" sz="1800" dirty="0">
                          <a:latin typeface="Times New Roman" panose="02020603050405020304" pitchFamily="18" charset="0"/>
                          <a:cs typeface="Times New Roman" panose="02020603050405020304" pitchFamily="18" charset="0"/>
                        </a:rPr>
                        <a:t>6. Mokiniai turi bendrųjų ir dalykinių kompetencijų, geba pagrįsti savo nuostatas, pažanga visuminė – nuolatinė visose mokyklinio ugdymo srityse).</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FFFF00"/>
                    </a:solidFill>
                  </a:tcPr>
                </a:tc>
                <a:tc>
                  <a:txBody>
                    <a:bodyPr/>
                    <a:lstStyle/>
                    <a:p>
                      <a:pPr marL="103505" algn="ctr">
                        <a:lnSpc>
                          <a:spcPct val="100000"/>
                        </a:lnSpc>
                        <a:spcBef>
                          <a:spcPts val="10"/>
                        </a:spcBef>
                      </a:pPr>
                      <a:r>
                        <a:rPr lang="lt-LT" sz="1800" dirty="0" smtClean="0">
                          <a:latin typeface="Times New Roman" panose="02020603050405020304" pitchFamily="18" charset="0"/>
                          <a:cs typeface="Times New Roman" panose="02020603050405020304" pitchFamily="18" charset="0"/>
                        </a:rPr>
                        <a:t>3/67,7</a:t>
                      </a:r>
                      <a:endParaRPr sz="180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solidFill>
                      <a:srgbClr val="FFFF00"/>
                    </a:solidFill>
                  </a:tcPr>
                </a:tc>
                <a:tc>
                  <a:txBody>
                    <a:bodyPr/>
                    <a:lstStyle/>
                    <a:p>
                      <a:pPr marL="54610" algn="ctr">
                        <a:lnSpc>
                          <a:spcPct val="100000"/>
                        </a:lnSpc>
                        <a:spcBef>
                          <a:spcPts val="10"/>
                        </a:spcBef>
                      </a:pPr>
                      <a:r>
                        <a:rPr sz="1800" dirty="0">
                          <a:latin typeface="Times New Roman" panose="02020603050405020304" pitchFamily="18" charset="0"/>
                          <a:cs typeface="Times New Roman" panose="02020603050405020304" pitchFamily="18" charset="0"/>
                        </a:rPr>
                        <a:t>121</a:t>
                      </a:r>
                    </a:p>
                  </a:txBody>
                  <a:tcPr marL="0" marR="0" marT="1270" marB="0">
                    <a:lnT w="9525">
                      <a:solidFill>
                        <a:srgbClr val="C6C6C1"/>
                      </a:solidFill>
                      <a:prstDash val="solid"/>
                    </a:lnT>
                    <a:lnB w="9525">
                      <a:solidFill>
                        <a:srgbClr val="C6C6C1"/>
                      </a:solidFill>
                      <a:prstDash val="solid"/>
                    </a:lnB>
                    <a:solidFill>
                      <a:srgbClr val="FFFF00"/>
                    </a:solidFill>
                  </a:tcPr>
                </a:tc>
                <a:tc>
                  <a:txBody>
                    <a:bodyPr/>
                    <a:lstStyle/>
                    <a:p>
                      <a:pPr marL="90805">
                        <a:lnSpc>
                          <a:spcPct val="100000"/>
                        </a:lnSpc>
                        <a:spcBef>
                          <a:spcPts val="10"/>
                        </a:spcBef>
                      </a:pPr>
                      <a:r>
                        <a:rPr lang="lt-LT" sz="1800" noProof="0" dirty="0" err="1" smtClean="0">
                          <a:latin typeface="Times New Roman" panose="02020603050405020304" pitchFamily="18" charset="0"/>
                          <a:cs typeface="Times New Roman" panose="02020603050405020304" pitchFamily="18" charset="0"/>
                        </a:rPr>
                        <a:t>Visybiškumas</a:t>
                      </a:r>
                      <a:endParaRPr lang="lt-LT" sz="1800" noProof="0" dirty="0">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a:solidFill>
                        <a:srgbClr val="C6C6C1"/>
                      </a:solidFill>
                      <a:prstDash val="solid"/>
                    </a:lnB>
                    <a:solidFill>
                      <a:srgbClr val="FFFF00"/>
                    </a:solidFill>
                  </a:tcPr>
                </a:tc>
                <a:extLst>
                  <a:ext uri="{0D108BD9-81ED-4DB2-BD59-A6C34878D82A}">
                    <a16:rowId xmlns:a16="http://schemas.microsoft.com/office/drawing/2014/main" val="920692603"/>
                  </a:ext>
                </a:extLst>
              </a:tr>
            </a:tbl>
          </a:graphicData>
        </a:graphic>
      </p:graphicFrame>
    </p:spTree>
    <p:extLst>
      <p:ext uri="{BB962C8B-B14F-4D97-AF65-F5344CB8AC3E}">
        <p14:creationId xmlns:p14="http://schemas.microsoft.com/office/powerpoint/2010/main" val="799244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802005" y="276225"/>
            <a:ext cx="9089390" cy="609600"/>
          </a:xfrm>
        </p:spPr>
        <p:txBody>
          <a:bodyPr/>
          <a:lstStyle/>
          <a:p>
            <a:pPr algn="ctr"/>
            <a:r>
              <a:rPr lang="pl-PL" sz="3200" dirty="0" smtClean="0">
                <a:solidFill>
                  <a:schemeClr val="tx1"/>
                </a:solidFill>
                <a:latin typeface="Times New Roman" panose="02020603050405020304" pitchFamily="18" charset="0"/>
                <a:cs typeface="Times New Roman" panose="02020603050405020304" pitchFamily="18" charset="0"/>
              </a:rPr>
              <a:t>I. </a:t>
            </a:r>
            <a:r>
              <a:rPr lang="en-US" sz="3200" spc="-90" dirty="0" smtClean="0">
                <a:solidFill>
                  <a:schemeClr val="tx1"/>
                </a:solidFill>
                <a:latin typeface="Times New Roman" panose="02020603050405020304" pitchFamily="18" charset="0"/>
                <a:cs typeface="Times New Roman" panose="02020603050405020304" pitchFamily="18" charset="0"/>
              </a:rPr>
              <a:t>REZULTATAI</a:t>
            </a:r>
            <a:r>
              <a:rPr lang="lt-LT" sz="3200" spc="-90" dirty="0" smtClean="0">
                <a:solidFill>
                  <a:schemeClr val="tx1"/>
                </a:solidFill>
                <a:latin typeface="Times New Roman" panose="02020603050405020304" pitchFamily="18" charset="0"/>
                <a:cs typeface="Times New Roman" panose="02020603050405020304" pitchFamily="18" charset="0"/>
              </a:rPr>
              <a:t> (mokytojai)</a:t>
            </a:r>
            <a:r>
              <a:rPr lang="en-US" sz="3200" dirty="0">
                <a:solidFill>
                  <a:schemeClr val="tx1"/>
                </a:solidFill>
                <a:latin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cs typeface="Times New Roman" panose="02020603050405020304" pitchFamily="18" charset="0"/>
              </a:rPr>
            </a:b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6" name="Lentelė 5"/>
          <p:cNvGraphicFramePr>
            <a:graphicFrameLocks noGrp="1"/>
          </p:cNvGraphicFramePr>
          <p:nvPr>
            <p:extLst>
              <p:ext uri="{D42A27DB-BD31-4B8C-83A1-F6EECF244321}">
                <p14:modId xmlns:p14="http://schemas.microsoft.com/office/powerpoint/2010/main" val="398337953"/>
              </p:ext>
            </p:extLst>
          </p:nvPr>
        </p:nvGraphicFramePr>
        <p:xfrm>
          <a:off x="165100" y="842010"/>
          <a:ext cx="10528300" cy="7462772"/>
        </p:xfrm>
        <a:graphic>
          <a:graphicData uri="http://schemas.openxmlformats.org/drawingml/2006/table">
            <a:tbl>
              <a:tblPr firstRow="1" bandRow="1">
                <a:tableStyleId>{2D5ABB26-0587-4C30-8999-92F81FD0307C}</a:tableStyleId>
              </a:tblPr>
              <a:tblGrid>
                <a:gridCol w="7071246">
                  <a:extLst>
                    <a:ext uri="{9D8B030D-6E8A-4147-A177-3AD203B41FA5}">
                      <a16:colId xmlns:a16="http://schemas.microsoft.com/office/drawing/2014/main" val="1570795676"/>
                    </a:ext>
                  </a:extLst>
                </a:gridCol>
                <a:gridCol w="942833">
                  <a:extLst>
                    <a:ext uri="{9D8B030D-6E8A-4147-A177-3AD203B41FA5}">
                      <a16:colId xmlns:a16="http://schemas.microsoft.com/office/drawing/2014/main" val="1174009060"/>
                    </a:ext>
                  </a:extLst>
                </a:gridCol>
                <a:gridCol w="977521">
                  <a:extLst>
                    <a:ext uri="{9D8B030D-6E8A-4147-A177-3AD203B41FA5}">
                      <a16:colId xmlns:a16="http://schemas.microsoft.com/office/drawing/2014/main" val="1184493998"/>
                    </a:ext>
                  </a:extLst>
                </a:gridCol>
                <a:gridCol w="1536700">
                  <a:extLst>
                    <a:ext uri="{9D8B030D-6E8A-4147-A177-3AD203B41FA5}">
                      <a16:colId xmlns:a16="http://schemas.microsoft.com/office/drawing/2014/main" val="131710502"/>
                    </a:ext>
                  </a:extLst>
                </a:gridCol>
              </a:tblGrid>
              <a:tr h="744228">
                <a:tc>
                  <a:txBody>
                    <a:bodyPr/>
                    <a:lstStyle/>
                    <a:p>
                      <a:pPr marL="7620" algn="ctr">
                        <a:lnSpc>
                          <a:spcPct val="100000"/>
                        </a:lnSpc>
                        <a:spcBef>
                          <a:spcPts val="25"/>
                        </a:spcBef>
                        <a:tabLst>
                          <a:tab pos="367665" algn="l"/>
                        </a:tabLst>
                      </a:pPr>
                      <a:r>
                        <a:rPr lang="lt-LT" sz="18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18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800" b="1" spc="10" dirty="0" smtClean="0">
                          <a:solidFill>
                            <a:schemeClr val="tx1"/>
                          </a:solidFill>
                          <a:latin typeface="Times New Roman" panose="02020603050405020304" pitchFamily="18" charset="0"/>
                          <a:cs typeface="Times New Roman" panose="02020603050405020304" pitchFamily="18" charset="0"/>
                        </a:rPr>
                        <a:t>3-4</a:t>
                      </a:r>
                      <a:r>
                        <a:rPr lang="en-US" sz="1800" b="1" spc="-60" dirty="0" smtClean="0">
                          <a:solidFill>
                            <a:schemeClr val="tx1"/>
                          </a:solidFill>
                          <a:latin typeface="Times New Roman" panose="02020603050405020304" pitchFamily="18" charset="0"/>
                          <a:cs typeface="Times New Roman" panose="02020603050405020304" pitchFamily="18" charset="0"/>
                        </a:rPr>
                        <a:t> </a:t>
                      </a:r>
                      <a:r>
                        <a:rPr lang="lt-LT" sz="1800" b="1" noProof="0" dirty="0" smtClean="0">
                          <a:solidFill>
                            <a:schemeClr val="tx1"/>
                          </a:solidFill>
                          <a:latin typeface="Times New Roman" panose="02020603050405020304" pitchFamily="18" charset="0"/>
                          <a:cs typeface="Times New Roman" panose="02020603050405020304" pitchFamily="18" charset="0"/>
                        </a:rPr>
                        <a:t>lygis</a:t>
                      </a:r>
                      <a:r>
                        <a:rPr lang="lt-LT" sz="18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800" b="1" dirty="0" smtClean="0">
                          <a:solidFill>
                            <a:schemeClr val="tx1"/>
                          </a:solidFill>
                          <a:latin typeface="Times New Roman" panose="02020603050405020304" pitchFamily="18" charset="0"/>
                          <a:cs typeface="Times New Roman" panose="02020603050405020304" pitchFamily="18" charset="0"/>
                        </a:rPr>
                        <a:t>%</a:t>
                      </a:r>
                      <a:endParaRPr lang="en-US" sz="18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lt-LT" sz="1800" b="1" noProof="0" dirty="0" smtClean="0">
                          <a:solidFill>
                            <a:schemeClr val="tx1"/>
                          </a:solidFill>
                          <a:latin typeface="Times New Roman" panose="02020603050405020304" pitchFamily="18" charset="0"/>
                          <a:cs typeface="Times New Roman" panose="02020603050405020304" pitchFamily="18" charset="0"/>
                        </a:rPr>
                        <a:t>Rodiklis</a:t>
                      </a:r>
                      <a:endParaRPr lang="lt-LT" sz="1800" noProof="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lt-LT" sz="1800" b="1" noProof="0" dirty="0" smtClean="0">
                          <a:solidFill>
                            <a:schemeClr val="tx1"/>
                          </a:solidFill>
                          <a:latin typeface="Times New Roman" panose="02020603050405020304" pitchFamily="18" charset="0"/>
                          <a:cs typeface="Times New Roman" panose="02020603050405020304" pitchFamily="18" charset="0"/>
                        </a:rPr>
                        <a:t>Raktinis</a:t>
                      </a:r>
                      <a:r>
                        <a:rPr lang="lt-LT" sz="1800" b="1" spc="5" noProof="0" dirty="0" smtClean="0">
                          <a:solidFill>
                            <a:schemeClr val="tx1"/>
                          </a:solidFill>
                          <a:latin typeface="Times New Roman" panose="02020603050405020304" pitchFamily="18" charset="0"/>
                          <a:cs typeface="Times New Roman" panose="02020603050405020304" pitchFamily="18" charset="0"/>
                        </a:rPr>
                        <a:t> žodis</a:t>
                      </a:r>
                      <a:endParaRPr lang="lt-LT" sz="1800" noProof="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8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1816405070"/>
                  </a:ext>
                </a:extLst>
              </a:tr>
              <a:tr h="742512">
                <a:tc>
                  <a:txBody>
                    <a:bodyPr/>
                    <a:lstStyle/>
                    <a:p>
                      <a:pPr marL="7620">
                        <a:lnSpc>
                          <a:spcPct val="100000"/>
                        </a:lnSpc>
                        <a:spcBef>
                          <a:spcPts val="10"/>
                        </a:spcBef>
                        <a:tabLst>
                          <a:tab pos="367665" algn="l"/>
                        </a:tabLst>
                      </a:pPr>
                      <a:r>
                        <a:rPr lang="lt-LT" dirty="0">
                          <a:latin typeface="Times New Roman" panose="02020603050405020304" pitchFamily="18" charset="0"/>
                          <a:cs typeface="Times New Roman" panose="02020603050405020304" pitchFamily="18" charset="0"/>
                        </a:rPr>
                        <a:t>7</a:t>
                      </a:r>
                      <a:r>
                        <a:rPr dirty="0">
                          <a:latin typeface="Times New Roman" panose="02020603050405020304" pitchFamily="18" charset="0"/>
                          <a:cs typeface="Times New Roman" panose="02020603050405020304" pitchFamily="18" charset="0"/>
                        </a:rPr>
                        <a:t>.</a:t>
                      </a:r>
                      <a:r>
                        <a:rPr lang="lt-LT" dirty="0">
                          <a:latin typeface="Times New Roman" panose="02020603050405020304" pitchFamily="18" charset="0"/>
                          <a:cs typeface="Times New Roman" panose="02020603050405020304" pitchFamily="18" charset="0"/>
                        </a:rPr>
                        <a:t> Kiekvienas mokinys nuolat išmoksta naujų dalykų, tvirtesnių vertybinių nuostatų, tinkamas pažangos tempas, pažanga atpažįstama, įrodoma, ji teikia mokiniui džiaugsmą).</a:t>
                      </a: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05410" algn="ctr">
                        <a:lnSpc>
                          <a:spcPct val="100000"/>
                        </a:lnSpc>
                        <a:spcBef>
                          <a:spcPts val="10"/>
                        </a:spcBef>
                      </a:pPr>
                      <a:r>
                        <a:rPr lang="lt-LT" dirty="0" smtClean="0">
                          <a:latin typeface="Times New Roman" panose="02020603050405020304" pitchFamily="18" charset="0"/>
                          <a:cs typeface="Times New Roman" panose="02020603050405020304" pitchFamily="18" charset="0"/>
                        </a:rPr>
                        <a:t>3/82,5</a:t>
                      </a:r>
                      <a:endParaRPr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2705" algn="ctr">
                        <a:lnSpc>
                          <a:spcPct val="100000"/>
                        </a:lnSpc>
                        <a:spcBef>
                          <a:spcPts val="10"/>
                        </a:spcBef>
                      </a:pPr>
                      <a:r>
                        <a:rPr dirty="0">
                          <a:latin typeface="Times New Roman" panose="02020603050405020304" pitchFamily="18" charset="0"/>
                          <a:cs typeface="Times New Roman" panose="02020603050405020304" pitchFamily="18" charset="0"/>
                        </a:rPr>
                        <a:t>121</a:t>
                      </a: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1440">
                        <a:lnSpc>
                          <a:spcPct val="100000"/>
                        </a:lnSpc>
                        <a:spcBef>
                          <a:spcPts val="10"/>
                        </a:spcBef>
                      </a:pPr>
                      <a:r>
                        <a:rPr lang="lt-LT" dirty="0">
                          <a:latin typeface="Times New Roman" panose="02020603050405020304" pitchFamily="18" charset="0"/>
                          <a:cs typeface="Times New Roman" panose="02020603050405020304" pitchFamily="18" charset="0"/>
                        </a:rPr>
                        <a:t>Pažangos pastovumas</a:t>
                      </a:r>
                      <a:endParaRPr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1540018295"/>
                  </a:ext>
                </a:extLst>
              </a:tr>
              <a:tr h="818022">
                <a:tc>
                  <a:txBody>
                    <a:bodyPr/>
                    <a:lstStyle/>
                    <a:p>
                      <a:pPr marL="7620">
                        <a:lnSpc>
                          <a:spcPct val="100000"/>
                        </a:lnSpc>
                        <a:spcBef>
                          <a:spcPts val="20"/>
                        </a:spcBef>
                        <a:tabLst>
                          <a:tab pos="344805" algn="l"/>
                        </a:tabLst>
                      </a:pPr>
                      <a:r>
                        <a:rPr lang="lt-LT" dirty="0">
                          <a:latin typeface="Times New Roman" panose="02020603050405020304" pitchFamily="18" charset="0"/>
                          <a:cs typeface="Times New Roman" panose="02020603050405020304" pitchFamily="18" charset="0"/>
                        </a:rPr>
                        <a:t>8</a:t>
                      </a:r>
                      <a:r>
                        <a:rPr dirty="0">
                          <a:latin typeface="Times New Roman" panose="02020603050405020304" pitchFamily="18" charset="0"/>
                          <a:cs typeface="Times New Roman" panose="02020603050405020304" pitchFamily="18" charset="0"/>
                        </a:rPr>
                        <a:t>.</a:t>
                      </a:r>
                      <a:r>
                        <a:rPr lang="lt-LT" dirty="0">
                          <a:latin typeface="Times New Roman" panose="02020603050405020304" pitchFamily="18" charset="0"/>
                          <a:cs typeface="Times New Roman" panose="02020603050405020304" pitchFamily="18" charset="0"/>
                        </a:rPr>
                        <a:t> Mokiniai turi ypatingų asmeninių mokymosi bei kitų veiklų (projektų, renginių, pilietinių iniciatyvų, savanorystės), būrelių, konkursų pasiekimų, laimėjimų.</a:t>
                      </a:r>
                      <a:endParaRPr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tcPr>
                </a:tc>
                <a:tc>
                  <a:txBody>
                    <a:bodyPr/>
                    <a:lstStyle/>
                    <a:p>
                      <a:pPr marL="105410" algn="ctr">
                        <a:lnSpc>
                          <a:spcPct val="100000"/>
                        </a:lnSpc>
                        <a:spcBef>
                          <a:spcPts val="20"/>
                        </a:spcBef>
                      </a:pPr>
                      <a:r>
                        <a:rPr lang="lt-LT" dirty="0" smtClean="0">
                          <a:latin typeface="Times New Roman" panose="02020603050405020304" pitchFamily="18" charset="0"/>
                          <a:cs typeface="Times New Roman" panose="02020603050405020304" pitchFamily="18" charset="0"/>
                        </a:rPr>
                        <a:t>4/</a:t>
                      </a:r>
                      <a:r>
                        <a:rPr dirty="0" smtClean="0">
                          <a:latin typeface="Times New Roman" panose="02020603050405020304" pitchFamily="18" charset="0"/>
                          <a:cs typeface="Times New Roman" panose="02020603050405020304" pitchFamily="18" charset="0"/>
                        </a:rPr>
                        <a:t>9</a:t>
                      </a:r>
                      <a:r>
                        <a:rPr lang="lt-LT" dirty="0">
                          <a:latin typeface="Times New Roman" panose="02020603050405020304" pitchFamily="18" charset="0"/>
                          <a:cs typeface="Times New Roman" panose="02020603050405020304" pitchFamily="18" charset="0"/>
                        </a:rPr>
                        <a:t>3,7</a:t>
                      </a:r>
                      <a:endParaRPr dirty="0">
                        <a:latin typeface="Times New Roman" panose="02020603050405020304" pitchFamily="18" charset="0"/>
                        <a:cs typeface="Times New Roman" panose="02020603050405020304" pitchFamily="18" charset="0"/>
                      </a:endParaRPr>
                    </a:p>
                  </a:txBody>
                  <a:tcPr marL="0" marR="0" marT="2540" marB="0">
                    <a:lnT w="9525">
                      <a:solidFill>
                        <a:srgbClr val="C6C6C1"/>
                      </a:solidFill>
                      <a:prstDash val="solid"/>
                    </a:lnT>
                    <a:lnB w="9525">
                      <a:solidFill>
                        <a:srgbClr val="C6C6C1"/>
                      </a:solidFill>
                      <a:prstDash val="solid"/>
                    </a:lnB>
                  </a:tcPr>
                </a:tc>
                <a:tc>
                  <a:txBody>
                    <a:bodyPr/>
                    <a:lstStyle/>
                    <a:p>
                      <a:pPr marL="52705" algn="ctr">
                        <a:lnSpc>
                          <a:spcPct val="100000"/>
                        </a:lnSpc>
                        <a:spcBef>
                          <a:spcPts val="20"/>
                        </a:spcBef>
                      </a:pPr>
                      <a:r>
                        <a:rPr dirty="0">
                          <a:latin typeface="Times New Roman" panose="02020603050405020304" pitchFamily="18" charset="0"/>
                          <a:cs typeface="Times New Roman" panose="02020603050405020304" pitchFamily="18" charset="0"/>
                        </a:rPr>
                        <a:t>121</a:t>
                      </a:r>
                    </a:p>
                  </a:txBody>
                  <a:tcPr marL="0" marR="0" marT="2540" marB="0">
                    <a:lnT w="9525">
                      <a:solidFill>
                        <a:srgbClr val="C6C6C1"/>
                      </a:solidFill>
                      <a:prstDash val="solid"/>
                    </a:lnT>
                    <a:lnB w="9525">
                      <a:solidFill>
                        <a:srgbClr val="C6C6C1"/>
                      </a:solidFill>
                      <a:prstDash val="solid"/>
                    </a:lnB>
                  </a:tcPr>
                </a:tc>
                <a:tc>
                  <a:txBody>
                    <a:bodyPr/>
                    <a:lstStyle/>
                    <a:p>
                      <a:pPr marL="91440">
                        <a:lnSpc>
                          <a:spcPct val="100000"/>
                        </a:lnSpc>
                        <a:spcBef>
                          <a:spcPts val="20"/>
                        </a:spcBef>
                      </a:pPr>
                      <a:r>
                        <a:rPr dirty="0">
                          <a:latin typeface="Times New Roman" panose="02020603050405020304" pitchFamily="18" charset="0"/>
                          <a:cs typeface="Times New Roman" panose="02020603050405020304" pitchFamily="18" charset="0"/>
                        </a:rPr>
                        <a:t>Pasiekimų asmeniškumas</a:t>
                      </a:r>
                    </a:p>
                  </a:txBody>
                  <a:tcPr marL="0" marR="0" marT="254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714144361"/>
                  </a:ext>
                </a:extLst>
              </a:tr>
              <a:tr h="892387">
                <a:tc>
                  <a:txBody>
                    <a:bodyPr/>
                    <a:lstStyle/>
                    <a:p>
                      <a:pPr marL="7620" lvl="0">
                        <a:lnSpc>
                          <a:spcPct val="100000"/>
                        </a:lnSpc>
                        <a:spcBef>
                          <a:spcPts val="1005"/>
                        </a:spcBef>
                        <a:tabLst>
                          <a:tab pos="344805" algn="l"/>
                        </a:tabLst>
                      </a:pPr>
                      <a:r>
                        <a:rPr lang="lt-LT" baseline="0" dirty="0">
                          <a:solidFill>
                            <a:schemeClr val="tx1"/>
                          </a:solidFill>
                          <a:latin typeface="Times New Roman" panose="02020603050405020304" pitchFamily="18" charset="0"/>
                          <a:cs typeface="Times New Roman" panose="02020603050405020304" pitchFamily="18" charset="0"/>
                        </a:rPr>
                        <a:t>9. Mokykloje analizuojami apibendrinti, susumuoti rezultatai, sistemingai apmąstoma įvairių mokinių grupių pasiekimų dinamika, vertinamas mokytojo darbo poveikis ir mokyklos indėlis į mokinių pažangą).</a:t>
                      </a:r>
                      <a:endParaRPr baseline="0" dirty="0">
                        <a:solidFill>
                          <a:schemeClr val="tx1"/>
                        </a:solidFill>
                        <a:latin typeface="Times New Roman" panose="02020603050405020304" pitchFamily="18" charset="0"/>
                        <a:cs typeface="Times New Roman" panose="02020603050405020304" pitchFamily="18" charset="0"/>
                      </a:endParaRPr>
                    </a:p>
                  </a:txBody>
                  <a:tcPr marL="0" marR="0" marT="12763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105410" algn="ctr">
                        <a:lnSpc>
                          <a:spcPts val="1410"/>
                        </a:lnSpc>
                        <a:spcBef>
                          <a:spcPts val="1005"/>
                        </a:spcBef>
                      </a:pPr>
                      <a:r>
                        <a:rPr lang="lt-LT" baseline="0" dirty="0" smtClean="0">
                          <a:solidFill>
                            <a:schemeClr val="tx1"/>
                          </a:solidFill>
                          <a:latin typeface="Times New Roman" panose="02020603050405020304" pitchFamily="18" charset="0"/>
                          <a:cs typeface="Times New Roman" panose="02020603050405020304" pitchFamily="18" charset="0"/>
                        </a:rPr>
                        <a:t>4/</a:t>
                      </a:r>
                      <a:r>
                        <a:rPr baseline="0" dirty="0" smtClean="0">
                          <a:solidFill>
                            <a:schemeClr val="tx1"/>
                          </a:solidFill>
                          <a:latin typeface="Times New Roman" panose="02020603050405020304" pitchFamily="18" charset="0"/>
                          <a:cs typeface="Times New Roman" panose="02020603050405020304" pitchFamily="18" charset="0"/>
                        </a:rPr>
                        <a:t>98</a:t>
                      </a:r>
                      <a:r>
                        <a:rPr lang="lt-LT" baseline="0" dirty="0">
                          <a:solidFill>
                            <a:schemeClr val="tx1"/>
                          </a:solidFill>
                          <a:latin typeface="Times New Roman" panose="02020603050405020304" pitchFamily="18" charset="0"/>
                          <a:cs typeface="Times New Roman" panose="02020603050405020304" pitchFamily="18" charset="0"/>
                        </a:rPr>
                        <a:t>,4</a:t>
                      </a:r>
                      <a:endParaRPr baseline="0" dirty="0">
                        <a:solidFill>
                          <a:schemeClr val="tx1"/>
                        </a:solidFill>
                        <a:latin typeface="Times New Roman" panose="02020603050405020304" pitchFamily="18" charset="0"/>
                        <a:cs typeface="Times New Roman" panose="02020603050405020304" pitchFamily="18" charset="0"/>
                      </a:endParaRPr>
                    </a:p>
                  </a:txBody>
                  <a:tcPr marL="0" marR="0" marT="12763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52705" algn="ctr">
                        <a:lnSpc>
                          <a:spcPts val="1410"/>
                        </a:lnSpc>
                        <a:spcBef>
                          <a:spcPts val="1005"/>
                        </a:spcBef>
                      </a:pPr>
                      <a:r>
                        <a:rPr baseline="0" dirty="0">
                          <a:solidFill>
                            <a:schemeClr val="tx1"/>
                          </a:solidFill>
                          <a:latin typeface="Times New Roman" panose="02020603050405020304" pitchFamily="18" charset="0"/>
                          <a:cs typeface="Times New Roman" panose="02020603050405020304" pitchFamily="18" charset="0"/>
                        </a:rPr>
                        <a:t>122</a:t>
                      </a:r>
                    </a:p>
                  </a:txBody>
                  <a:tcPr marL="0" marR="0" marT="127635" marB="0">
                    <a:lnT w="9525">
                      <a:solidFill>
                        <a:srgbClr val="C6C6C1"/>
                      </a:solidFill>
                      <a:prstDash val="solid"/>
                    </a:lnT>
                    <a:lnB w="9525" cap="flat" cmpd="sng" algn="ctr">
                      <a:solidFill>
                        <a:srgbClr val="C6C6C1"/>
                      </a:solidFill>
                      <a:prstDash val="solid"/>
                      <a:round/>
                      <a:headEnd type="none" w="med" len="med"/>
                      <a:tailEnd type="none" w="med" len="med"/>
                    </a:lnB>
                    <a:noFill/>
                  </a:tcPr>
                </a:tc>
                <a:tc>
                  <a:txBody>
                    <a:bodyPr/>
                    <a:lstStyle/>
                    <a:p>
                      <a:pPr marL="91440">
                        <a:lnSpc>
                          <a:spcPts val="1410"/>
                        </a:lnSpc>
                        <a:spcBef>
                          <a:spcPts val="1005"/>
                        </a:spcBef>
                      </a:pPr>
                      <a:r>
                        <a:rPr sz="1800" baseline="0" dirty="0">
                          <a:solidFill>
                            <a:schemeClr val="tx1"/>
                          </a:solidFill>
                          <a:latin typeface="Times New Roman" panose="02020603050405020304" pitchFamily="18" charset="0"/>
                          <a:cs typeface="Times New Roman" panose="02020603050405020304" pitchFamily="18" charset="0"/>
                        </a:rPr>
                        <a:t>Stebėsenos sistemingumas</a:t>
                      </a:r>
                    </a:p>
                  </a:txBody>
                  <a:tcPr marL="0" marR="0" marT="127635" marB="0">
                    <a:lnT w="9525">
                      <a:solidFill>
                        <a:srgbClr val="C6C6C1"/>
                      </a:solidFill>
                      <a:prstDash val="solid"/>
                    </a:lnT>
                    <a:lnB w="9525" cap="flat" cmpd="sng" algn="ctr">
                      <a:solidFill>
                        <a:srgbClr val="C6C6C1"/>
                      </a:solidFill>
                      <a:prstDash val="solid"/>
                      <a:round/>
                      <a:headEnd type="none" w="med" len="med"/>
                      <a:tailEnd type="none" w="med" len="med"/>
                    </a:lnB>
                    <a:noFill/>
                  </a:tcPr>
                </a:tc>
                <a:extLst>
                  <a:ext uri="{0D108BD9-81ED-4DB2-BD59-A6C34878D82A}">
                    <a16:rowId xmlns:a16="http://schemas.microsoft.com/office/drawing/2014/main" val="3740592991"/>
                  </a:ext>
                </a:extLst>
              </a:tr>
              <a:tr h="1031394">
                <a:tc>
                  <a:txBody>
                    <a:bodyPr/>
                    <a:lstStyle/>
                    <a:p>
                      <a:pPr marL="7620" marR="248920">
                        <a:lnSpc>
                          <a:spcPct val="100000"/>
                        </a:lnSpc>
                        <a:spcBef>
                          <a:spcPts val="15"/>
                        </a:spcBef>
                        <a:tabLst>
                          <a:tab pos="344805" algn="l"/>
                        </a:tabLst>
                      </a:pPr>
                      <a:r>
                        <a:rPr dirty="0">
                          <a:latin typeface="Times New Roman" panose="02020603050405020304" pitchFamily="18" charset="0"/>
                          <a:cs typeface="Times New Roman" panose="02020603050405020304" pitchFamily="18" charset="0"/>
                        </a:rPr>
                        <a:t>1</a:t>
                      </a:r>
                      <a:r>
                        <a:rPr lang="lt-LT" dirty="0">
                          <a:latin typeface="Times New Roman" panose="02020603050405020304" pitchFamily="18" charset="0"/>
                          <a:cs typeface="Times New Roman" panose="02020603050405020304" pitchFamily="18" charset="0"/>
                        </a:rPr>
                        <a:t>0</a:t>
                      </a:r>
                      <a:r>
                        <a:rPr dirty="0">
                          <a:latin typeface="Times New Roman" panose="02020603050405020304" pitchFamily="18" charset="0"/>
                          <a:cs typeface="Times New Roman" panose="02020603050405020304" pitchFamily="18" charset="0"/>
                        </a:rPr>
                        <a:t>.</a:t>
                      </a:r>
                      <a:r>
                        <a:rPr lang="lt-LT" dirty="0">
                          <a:latin typeface="Times New Roman" panose="02020603050405020304" pitchFamily="18" charset="0"/>
                          <a:cs typeface="Times New Roman" panose="02020603050405020304" pitchFamily="18" charset="0"/>
                        </a:rPr>
                        <a:t> Mokytojai yra įvaldę įvairias vertinimo strategijas ir būdus, kuriuos naudoja kiekvieno mokinio pažangos stebėjimui ir įvertinimui, sunkumų diagnozavimui, turima vertinimo informacija remiamasi nustatant prioritetinius ugdymo(</a:t>
                      </a:r>
                      <a:r>
                        <a:rPr lang="lt-LT" dirty="0" err="1">
                          <a:latin typeface="Times New Roman" panose="02020603050405020304" pitchFamily="18" charset="0"/>
                          <a:cs typeface="Times New Roman" panose="02020603050405020304" pitchFamily="18" charset="0"/>
                        </a:rPr>
                        <a:t>si</a:t>
                      </a:r>
                      <a:r>
                        <a:rPr lang="lt-LT" dirty="0">
                          <a:latin typeface="Times New Roman" panose="02020603050405020304" pitchFamily="18" charset="0"/>
                          <a:cs typeface="Times New Roman" panose="02020603050405020304" pitchFamily="18" charset="0"/>
                        </a:rPr>
                        <a:t>) kokybės gerinimo mokykloje uždavinius, kuriant ir koreguojant mokyklos ugdymo turinį.</a:t>
                      </a:r>
                      <a:endParaRPr dirty="0">
                        <a:latin typeface="Times New Roman" panose="02020603050405020304" pitchFamily="18" charset="0"/>
                        <a:cs typeface="Times New Roman" panose="02020603050405020304" pitchFamily="18" charset="0"/>
                      </a:endParaRPr>
                    </a:p>
                  </a:txBody>
                  <a:tcPr marL="0" marR="0" marT="1905"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61594" algn="ctr">
                        <a:lnSpc>
                          <a:spcPct val="100000"/>
                        </a:lnSpc>
                      </a:pPr>
                      <a:r>
                        <a:rPr lang="lt-LT" dirty="0" smtClean="0">
                          <a:latin typeface="Times New Roman" panose="02020603050405020304" pitchFamily="18" charset="0"/>
                          <a:cs typeface="Times New Roman" panose="02020603050405020304" pitchFamily="18" charset="0"/>
                        </a:rPr>
                        <a:t>4/</a:t>
                      </a:r>
                      <a:r>
                        <a:rPr dirty="0" smtClean="0">
                          <a:latin typeface="Times New Roman" panose="02020603050405020304" pitchFamily="18" charset="0"/>
                          <a:cs typeface="Times New Roman" panose="02020603050405020304" pitchFamily="18" charset="0"/>
                        </a:rPr>
                        <a:t>9</a:t>
                      </a:r>
                      <a:r>
                        <a:rPr lang="lt-LT" dirty="0">
                          <a:latin typeface="Times New Roman" panose="02020603050405020304" pitchFamily="18" charset="0"/>
                          <a:cs typeface="Times New Roman" panose="02020603050405020304" pitchFamily="18" charset="0"/>
                        </a:rPr>
                        <a:t>6,8</a:t>
                      </a:r>
                      <a:endParaRPr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54610" algn="ctr">
                        <a:lnSpc>
                          <a:spcPct val="100000"/>
                        </a:lnSpc>
                      </a:pPr>
                      <a:r>
                        <a:rPr dirty="0">
                          <a:latin typeface="Times New Roman" panose="02020603050405020304" pitchFamily="18" charset="0"/>
                          <a:cs typeface="Times New Roman" panose="02020603050405020304" pitchFamily="18" charset="0"/>
                        </a:rPr>
                        <a:t>122</a:t>
                      </a: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tc>
                  <a:txBody>
                    <a:bodyPr/>
                    <a:lstStyle/>
                    <a:p>
                      <a:pPr marL="90805">
                        <a:lnSpc>
                          <a:spcPct val="100000"/>
                        </a:lnSpc>
                      </a:pPr>
                      <a:r>
                        <a:rPr dirty="0">
                          <a:latin typeface="Times New Roman" panose="02020603050405020304" pitchFamily="18" charset="0"/>
                          <a:cs typeface="Times New Roman" panose="02020603050405020304" pitchFamily="18" charset="0"/>
                        </a:rPr>
                        <a:t>Pasiekimų ir pažangos pagrįstumas</a:t>
                      </a: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noFill/>
                  </a:tcPr>
                </a:tc>
                <a:extLst>
                  <a:ext uri="{0D108BD9-81ED-4DB2-BD59-A6C34878D82A}">
                    <a16:rowId xmlns:a16="http://schemas.microsoft.com/office/drawing/2014/main" val="1940913483"/>
                  </a:ext>
                </a:extLst>
              </a:tr>
              <a:tr h="1551610">
                <a:tc>
                  <a:txBody>
                    <a:bodyPr/>
                    <a:lstStyle/>
                    <a:p>
                      <a:pPr marL="7620" marR="287020">
                        <a:lnSpc>
                          <a:spcPct val="100000"/>
                        </a:lnSpc>
                        <a:spcBef>
                          <a:spcPts val="15"/>
                        </a:spcBef>
                        <a:tabLst>
                          <a:tab pos="344805" algn="l"/>
                        </a:tabLst>
                      </a:pPr>
                      <a:r>
                        <a:rPr dirty="0" smtClean="0">
                          <a:latin typeface="Times New Roman" panose="02020603050405020304" pitchFamily="18" charset="0"/>
                          <a:cs typeface="Times New Roman" panose="02020603050405020304" pitchFamily="18" charset="0"/>
                        </a:rPr>
                        <a:t>1</a:t>
                      </a:r>
                      <a:r>
                        <a:rPr lang="lt-LT" dirty="0">
                          <a:latin typeface="Times New Roman" panose="02020603050405020304" pitchFamily="18" charset="0"/>
                          <a:cs typeface="Times New Roman" panose="02020603050405020304" pitchFamily="18" charset="0"/>
                        </a:rPr>
                        <a:t>1</a:t>
                      </a:r>
                      <a:r>
                        <a:rPr dirty="0">
                          <a:latin typeface="Times New Roman" panose="02020603050405020304" pitchFamily="18" charset="0"/>
                          <a:cs typeface="Times New Roman" panose="02020603050405020304" pitchFamily="18" charset="0"/>
                        </a:rPr>
                        <a:t>.</a:t>
                      </a:r>
                      <a:r>
                        <a:rPr lang="lt-LT" dirty="0">
                          <a:latin typeface="Times New Roman" panose="02020603050405020304" pitchFamily="18" charset="0"/>
                          <a:cs typeface="Times New Roman" panose="02020603050405020304" pitchFamily="18" charset="0"/>
                        </a:rPr>
                        <a:t> Mokykla atsakingai ir tikslingai teikia duomenis apie pasiekimus įvairioms interesų grupėms (savininko teises ir pareigas įgyvendinančiai institucijai, dalyvių susirinkimui (savininkui), valstybei, mokinių tėvams, vietos bendruomenei), pasiekimų rezultatais remiamasi informuojant tėvus ir visuomenę apie ugdymo(</a:t>
                      </a:r>
                      <a:r>
                        <a:rPr lang="lt-LT" dirty="0" err="1">
                          <a:latin typeface="Times New Roman" panose="02020603050405020304" pitchFamily="18" charset="0"/>
                          <a:cs typeface="Times New Roman" panose="02020603050405020304" pitchFamily="18" charset="0"/>
                        </a:rPr>
                        <a:t>si</a:t>
                      </a:r>
                      <a:r>
                        <a:rPr lang="lt-LT" dirty="0">
                          <a:latin typeface="Times New Roman" panose="02020603050405020304" pitchFamily="18" charset="0"/>
                          <a:cs typeface="Times New Roman" panose="02020603050405020304" pitchFamily="18" charset="0"/>
                        </a:rPr>
                        <a:t>) rezultatus ir kokybę (pvz., skelbiant mokyklos tinklalapyje, aptariant susirinkimų, susitikimų metu, teikiant žiniasklaidai</a:t>
                      </a:r>
                      <a:endParaRPr dirty="0">
                        <a:latin typeface="Times New Roman" panose="02020603050405020304" pitchFamily="18" charset="0"/>
                        <a:cs typeface="Times New Roman" panose="02020603050405020304" pitchFamily="18" charset="0"/>
                      </a:endParaRPr>
                    </a:p>
                  </a:txBody>
                  <a:tcPr marL="0" marR="0" marT="1905" marB="0">
                    <a:lnT w="9525">
                      <a:solidFill>
                        <a:srgbClr val="C6C6C1"/>
                      </a:solidFill>
                      <a:prstDash val="solid"/>
                    </a:lnT>
                    <a:lnB w="9525">
                      <a:solidFill>
                        <a:srgbClr val="C6C6C1"/>
                      </a:solidFill>
                      <a:prstDash val="solid"/>
                    </a:lnB>
                    <a:noFill/>
                  </a:tcPr>
                </a:tc>
                <a:tc>
                  <a:txBody>
                    <a:bodyPr/>
                    <a:lstStyle/>
                    <a:p>
                      <a:pPr marL="61594" algn="ctr">
                        <a:lnSpc>
                          <a:spcPct val="100000"/>
                        </a:lnSpc>
                      </a:pPr>
                      <a:endParaRPr lang="lt-LT" dirty="0" smtClean="0">
                        <a:latin typeface="Times New Roman" panose="02020603050405020304" pitchFamily="18" charset="0"/>
                        <a:cs typeface="Times New Roman" panose="02020603050405020304" pitchFamily="18" charset="0"/>
                      </a:endParaRPr>
                    </a:p>
                    <a:p>
                      <a:pPr marL="61594" algn="ctr">
                        <a:lnSpc>
                          <a:spcPct val="100000"/>
                        </a:lnSpc>
                      </a:pPr>
                      <a:r>
                        <a:rPr lang="lt-LT" dirty="0" smtClean="0">
                          <a:latin typeface="Times New Roman" panose="02020603050405020304" pitchFamily="18" charset="0"/>
                          <a:cs typeface="Times New Roman" panose="02020603050405020304" pitchFamily="18" charset="0"/>
                        </a:rPr>
                        <a:t>4/</a:t>
                      </a:r>
                      <a:r>
                        <a:rPr dirty="0" smtClean="0">
                          <a:latin typeface="Times New Roman" panose="02020603050405020304" pitchFamily="18" charset="0"/>
                          <a:cs typeface="Times New Roman" panose="02020603050405020304" pitchFamily="18" charset="0"/>
                        </a:rPr>
                        <a:t>96</a:t>
                      </a:r>
                      <a:r>
                        <a:rPr lang="lt-LT" dirty="0">
                          <a:latin typeface="Times New Roman" panose="02020603050405020304" pitchFamily="18" charset="0"/>
                          <a:cs typeface="Times New Roman" panose="02020603050405020304" pitchFamily="18" charset="0"/>
                        </a:rPr>
                        <a:t>,8</a:t>
                      </a:r>
                      <a:endParaRPr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54610" algn="ctr">
                        <a:lnSpc>
                          <a:spcPct val="100000"/>
                        </a:lnSpc>
                      </a:pPr>
                      <a:endParaRPr lang="lt-LT" dirty="0" smtClean="0">
                        <a:latin typeface="Times New Roman" panose="02020603050405020304" pitchFamily="18" charset="0"/>
                        <a:cs typeface="Times New Roman" panose="02020603050405020304" pitchFamily="18" charset="0"/>
                      </a:endParaRPr>
                    </a:p>
                    <a:p>
                      <a:pPr marL="54610" algn="ctr">
                        <a:lnSpc>
                          <a:spcPct val="100000"/>
                        </a:lnSpc>
                      </a:pPr>
                      <a:r>
                        <a:rPr dirty="0" smtClean="0">
                          <a:latin typeface="Times New Roman" panose="02020603050405020304" pitchFamily="18" charset="0"/>
                          <a:cs typeface="Times New Roman" panose="02020603050405020304" pitchFamily="18" charset="0"/>
                        </a:rPr>
                        <a:t>122</a:t>
                      </a:r>
                      <a:endParaRPr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805">
                        <a:lnSpc>
                          <a:spcPct val="100000"/>
                        </a:lnSpc>
                      </a:pPr>
                      <a:endParaRPr lang="lt-LT" dirty="0" smtClean="0">
                        <a:latin typeface="Times New Roman" panose="02020603050405020304" pitchFamily="18" charset="0"/>
                        <a:cs typeface="Times New Roman" panose="02020603050405020304" pitchFamily="18" charset="0"/>
                      </a:endParaRPr>
                    </a:p>
                    <a:p>
                      <a:pPr marL="90805">
                        <a:lnSpc>
                          <a:spcPct val="100000"/>
                        </a:lnSpc>
                      </a:pPr>
                      <a:r>
                        <a:rPr lang="lt-LT" noProof="0" dirty="0" smtClean="0">
                          <a:latin typeface="Times New Roman" panose="02020603050405020304" pitchFamily="18" charset="0"/>
                          <a:cs typeface="Times New Roman" panose="02020603050405020304" pitchFamily="18" charset="0"/>
                        </a:rPr>
                        <a:t>Atsiskaitomybė</a:t>
                      </a:r>
                      <a:endParaRPr lang="lt-LT"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3428256582"/>
                  </a:ext>
                </a:extLst>
              </a:tr>
              <a:tr h="740662">
                <a:tc>
                  <a:txBody>
                    <a:bodyPr/>
                    <a:lstStyle/>
                    <a:p>
                      <a:endParaRPr lang="en-US" dirty="0"/>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103505" algn="ctr">
                        <a:lnSpc>
                          <a:spcPct val="100000"/>
                        </a:lnSpc>
                        <a:spcBef>
                          <a:spcPts val="10"/>
                        </a:spcBef>
                      </a:pP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54610" algn="ctr">
                        <a:lnSpc>
                          <a:spcPct val="100000"/>
                        </a:lnSpc>
                        <a:spcBef>
                          <a:spcPts val="10"/>
                        </a:spcBef>
                      </a:pP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tc>
                  <a:txBody>
                    <a:bodyPr/>
                    <a:lstStyle/>
                    <a:p>
                      <a:pPr marL="90805">
                        <a:lnSpc>
                          <a:spcPct val="100000"/>
                        </a:lnSpc>
                        <a:spcBef>
                          <a:spcPts val="10"/>
                        </a:spcBef>
                      </a:pPr>
                      <a:endParaRPr sz="1800" dirty="0">
                        <a:latin typeface="Times New Roman" panose="02020603050405020304" pitchFamily="18" charset="0"/>
                        <a:cs typeface="Times New Roman" panose="02020603050405020304" pitchFamily="18" charset="0"/>
                      </a:endParaRPr>
                    </a:p>
                  </a:txBody>
                  <a:tcPr marL="0" marR="0" marT="1270" marB="0">
                    <a:lnT w="9525" cap="flat" cmpd="sng" algn="ctr">
                      <a:solidFill>
                        <a:srgbClr val="C6C6C1"/>
                      </a:solidFill>
                      <a:prstDash val="solid"/>
                      <a:round/>
                      <a:headEnd type="none" w="med" len="med"/>
                      <a:tailEnd type="none" w="med" len="med"/>
                    </a:lnT>
                    <a:lnB w="9525">
                      <a:solidFill>
                        <a:srgbClr val="C6C6C1"/>
                      </a:solidFill>
                      <a:prstDash val="solid"/>
                    </a:lnB>
                  </a:tcPr>
                </a:tc>
                <a:extLst>
                  <a:ext uri="{0D108BD9-81ED-4DB2-BD59-A6C34878D82A}">
                    <a16:rowId xmlns:a16="http://schemas.microsoft.com/office/drawing/2014/main" val="920692603"/>
                  </a:ext>
                </a:extLst>
              </a:tr>
            </a:tbl>
          </a:graphicData>
        </a:graphic>
      </p:graphicFrame>
    </p:spTree>
    <p:extLst>
      <p:ext uri="{BB962C8B-B14F-4D97-AF65-F5344CB8AC3E}">
        <p14:creationId xmlns:p14="http://schemas.microsoft.com/office/powerpoint/2010/main" val="21633862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ctrTitle"/>
          </p:nvPr>
        </p:nvSpPr>
        <p:spPr>
          <a:xfrm>
            <a:off x="622300" y="581025"/>
            <a:ext cx="9448800" cy="685800"/>
          </a:xfrm>
        </p:spPr>
        <p:txBody>
          <a:bodyPr/>
          <a:lstStyle/>
          <a:p>
            <a:pPr algn="ctr" fontAlgn="t"/>
            <a:r>
              <a:rPr lang="pl-PL" sz="3200" dirty="0" smtClean="0">
                <a:solidFill>
                  <a:schemeClr val="tx1"/>
                </a:solidFill>
                <a:latin typeface="Times New Roman" panose="02020603050405020304" pitchFamily="18" charset="0"/>
                <a:cs typeface="Times New Roman" panose="02020603050405020304" pitchFamily="18" charset="0"/>
              </a:rPr>
              <a:t>II.</a:t>
            </a:r>
            <a:r>
              <a:rPr lang="en-US" sz="3200" dirty="0" smtClean="0">
                <a:solidFill>
                  <a:schemeClr val="tx1"/>
                </a:solidFill>
                <a:latin typeface="Times New Roman" panose="02020603050405020304" pitchFamily="18" charset="0"/>
                <a:cs typeface="Times New Roman" panose="02020603050405020304" pitchFamily="18" charset="0"/>
              </a:rPr>
              <a:t>UGDYMAS(IS</a:t>
            </a:r>
            <a:r>
              <a:rPr lang="en-US" sz="3200" dirty="0">
                <a:solidFill>
                  <a:schemeClr val="tx1"/>
                </a:solidFill>
                <a:latin typeface="Times New Roman" panose="02020603050405020304" pitchFamily="18" charset="0"/>
                <a:cs typeface="Times New Roman" panose="02020603050405020304" pitchFamily="18" charset="0"/>
              </a:rPr>
              <a:t>) IR </a:t>
            </a:r>
            <a:r>
              <a:rPr lang="en-US" sz="3200" dirty="0" smtClean="0">
                <a:solidFill>
                  <a:schemeClr val="tx1"/>
                </a:solidFill>
                <a:latin typeface="Times New Roman" panose="02020603050405020304" pitchFamily="18" charset="0"/>
                <a:cs typeface="Times New Roman" panose="02020603050405020304" pitchFamily="18" charset="0"/>
              </a:rPr>
              <a:t>MOKINIŲ</a:t>
            </a:r>
            <a:r>
              <a:rPr lang="pl-PL" sz="3200" dirty="0">
                <a:solidFill>
                  <a:schemeClr val="tx1"/>
                </a:solidFill>
                <a:latin typeface="Times New Roman" panose="02020603050405020304" pitchFamily="18" charset="0"/>
                <a:cs typeface="Times New Roman" panose="02020603050405020304" pitchFamily="18" charset="0"/>
              </a:rPr>
              <a:t> </a:t>
            </a:r>
            <a:r>
              <a:rPr lang="pl-PL" sz="3200" dirty="0" smtClean="0">
                <a:solidFill>
                  <a:schemeClr val="tx1"/>
                </a:solidFill>
                <a:latin typeface="Times New Roman" panose="02020603050405020304" pitchFamily="18" charset="0"/>
                <a:cs typeface="Times New Roman" panose="02020603050405020304" pitchFamily="18" charset="0"/>
              </a:rPr>
              <a:t>PATIRTYS (</a:t>
            </a:r>
            <a:r>
              <a:rPr lang="lt-LT" sz="3200" dirty="0" smtClean="0">
                <a:solidFill>
                  <a:schemeClr val="tx1"/>
                </a:solidFill>
                <a:latin typeface="Times New Roman" panose="02020603050405020304" pitchFamily="18" charset="0"/>
                <a:cs typeface="Times New Roman" panose="02020603050405020304" pitchFamily="18" charset="0"/>
              </a:rPr>
              <a:t>mokiniai</a:t>
            </a:r>
            <a:r>
              <a:rPr lang="pl-PL" sz="3200" dirty="0" smtClean="0">
                <a:solidFill>
                  <a:schemeClr val="tx1"/>
                </a:solidFill>
                <a:latin typeface="Times New Roman" panose="02020603050405020304" pitchFamily="18" charset="0"/>
                <a:cs typeface="Times New Roman" panose="02020603050405020304" pitchFamily="18" charset="0"/>
              </a:rPr>
              <a:t>)</a:t>
            </a:r>
            <a:r>
              <a:rPr lang="en-US" sz="3200" dirty="0">
                <a:solidFill>
                  <a:schemeClr val="tx1"/>
                </a:solidFill>
                <a:latin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cs typeface="Times New Roman" panose="02020603050405020304" pitchFamily="18" charset="0"/>
              </a:rPr>
            </a:br>
            <a:endParaRPr lang="en-US" sz="3200" dirty="0">
              <a:solidFill>
                <a:schemeClr val="tx1"/>
              </a:solidFill>
              <a:latin typeface="Times New Roman" panose="02020603050405020304" pitchFamily="18" charset="0"/>
              <a:cs typeface="Times New Roman" panose="02020603050405020304" pitchFamily="18" charset="0"/>
            </a:endParaRPr>
          </a:p>
        </p:txBody>
      </p:sp>
      <p:graphicFrame>
        <p:nvGraphicFramePr>
          <p:cNvPr id="7" name="Lentelė 6"/>
          <p:cNvGraphicFramePr>
            <a:graphicFrameLocks noGrp="1"/>
          </p:cNvGraphicFramePr>
          <p:nvPr>
            <p:extLst>
              <p:ext uri="{D42A27DB-BD31-4B8C-83A1-F6EECF244321}">
                <p14:modId xmlns:p14="http://schemas.microsoft.com/office/powerpoint/2010/main" val="2801829045"/>
              </p:ext>
            </p:extLst>
          </p:nvPr>
        </p:nvGraphicFramePr>
        <p:xfrm>
          <a:off x="241300" y="1571625"/>
          <a:ext cx="10210800" cy="4758156"/>
        </p:xfrm>
        <a:graphic>
          <a:graphicData uri="http://schemas.openxmlformats.org/drawingml/2006/table">
            <a:tbl>
              <a:tblPr firstRow="1" bandRow="1">
                <a:tableStyleId>{2D5ABB26-0587-4C30-8999-92F81FD0307C}</a:tableStyleId>
              </a:tblPr>
              <a:tblGrid>
                <a:gridCol w="6477000">
                  <a:extLst>
                    <a:ext uri="{9D8B030D-6E8A-4147-A177-3AD203B41FA5}">
                      <a16:colId xmlns:a16="http://schemas.microsoft.com/office/drawing/2014/main" val="3402264549"/>
                    </a:ext>
                  </a:extLst>
                </a:gridCol>
                <a:gridCol w="888806">
                  <a:extLst>
                    <a:ext uri="{9D8B030D-6E8A-4147-A177-3AD203B41FA5}">
                      <a16:colId xmlns:a16="http://schemas.microsoft.com/office/drawing/2014/main" val="2486871117"/>
                    </a:ext>
                  </a:extLst>
                </a:gridCol>
                <a:gridCol w="863794">
                  <a:extLst>
                    <a:ext uri="{9D8B030D-6E8A-4147-A177-3AD203B41FA5}">
                      <a16:colId xmlns:a16="http://schemas.microsoft.com/office/drawing/2014/main" val="1221404492"/>
                    </a:ext>
                  </a:extLst>
                </a:gridCol>
                <a:gridCol w="1981200">
                  <a:extLst>
                    <a:ext uri="{9D8B030D-6E8A-4147-A177-3AD203B41FA5}">
                      <a16:colId xmlns:a16="http://schemas.microsoft.com/office/drawing/2014/main" val="3946915941"/>
                    </a:ext>
                  </a:extLst>
                </a:gridCol>
              </a:tblGrid>
              <a:tr h="762000">
                <a:tc>
                  <a:txBody>
                    <a:bodyPr/>
                    <a:lstStyle/>
                    <a:p>
                      <a:pPr marL="7620" algn="ctr">
                        <a:lnSpc>
                          <a:spcPct val="100000"/>
                        </a:lnSpc>
                        <a:spcBef>
                          <a:spcPts val="25"/>
                        </a:spcBef>
                        <a:tabLst>
                          <a:tab pos="367665" algn="l"/>
                        </a:tabLst>
                      </a:pPr>
                      <a:r>
                        <a:rPr lang="lt-LT" sz="2000" b="1" cap="all" spc="-15" baseline="0" noProof="0" dirty="0" smtClean="0">
                          <a:solidFill>
                            <a:schemeClr val="tx1"/>
                          </a:solidFill>
                          <a:latin typeface="Times New Roman" panose="02020603050405020304" pitchFamily="18" charset="0"/>
                          <a:cs typeface="Times New Roman" panose="02020603050405020304" pitchFamily="18" charset="0"/>
                        </a:rPr>
                        <a:t>Teiginys</a:t>
                      </a:r>
                      <a:endParaRPr lang="lt-LT" sz="2000" cap="all" baseline="0" noProof="0" dirty="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294640" marR="0" indent="0" algn="l" defTabSz="914400" eaLnBrk="1" fontAlgn="auto" latinLnBrk="0" hangingPunct="1">
                        <a:lnSpc>
                          <a:spcPct val="100000"/>
                        </a:lnSpc>
                        <a:spcBef>
                          <a:spcPts val="25"/>
                        </a:spcBef>
                        <a:spcAft>
                          <a:spcPts val="0"/>
                        </a:spcAft>
                        <a:buClrTx/>
                        <a:buSzTx/>
                        <a:buFontTx/>
                        <a:buNone/>
                        <a:tabLst/>
                        <a:defRPr/>
                      </a:pPr>
                      <a:r>
                        <a:rPr lang="en-US" sz="1400" b="1" spc="10" dirty="0" smtClean="0">
                          <a:solidFill>
                            <a:schemeClr val="tx1"/>
                          </a:solidFill>
                          <a:latin typeface="Times New Roman" panose="02020603050405020304" pitchFamily="18" charset="0"/>
                          <a:cs typeface="Times New Roman" panose="02020603050405020304" pitchFamily="18" charset="0"/>
                        </a:rPr>
                        <a:t>3-4</a:t>
                      </a:r>
                      <a:r>
                        <a:rPr lang="en-US" sz="1400" b="1" spc="-60" dirty="0" smtClean="0">
                          <a:solidFill>
                            <a:schemeClr val="tx1"/>
                          </a:solidFill>
                          <a:latin typeface="Times New Roman" panose="02020603050405020304" pitchFamily="18" charset="0"/>
                          <a:cs typeface="Times New Roman" panose="02020603050405020304" pitchFamily="18" charset="0"/>
                        </a:rPr>
                        <a:t> </a:t>
                      </a:r>
                      <a:r>
                        <a:rPr lang="lt-LT" sz="1400" b="1" noProof="0" dirty="0" smtClean="0">
                          <a:solidFill>
                            <a:schemeClr val="tx1"/>
                          </a:solidFill>
                          <a:latin typeface="Times New Roman" panose="02020603050405020304" pitchFamily="18" charset="0"/>
                          <a:cs typeface="Times New Roman" panose="02020603050405020304" pitchFamily="18" charset="0"/>
                        </a:rPr>
                        <a:t>lygis</a:t>
                      </a:r>
                      <a:r>
                        <a:rPr lang="lt-LT" sz="1400" b="1" dirty="0" smtClean="0">
                          <a:solidFill>
                            <a:schemeClr val="tx1"/>
                          </a:solidFill>
                          <a:latin typeface="Times New Roman" panose="02020603050405020304" pitchFamily="18" charset="0"/>
                          <a:cs typeface="Times New Roman" panose="02020603050405020304" pitchFamily="18" charset="0"/>
                        </a:rPr>
                        <a:t>/</a:t>
                      </a:r>
                    </a:p>
                    <a:p>
                      <a:pPr marL="294640" marR="0" indent="0" algn="l" defTabSz="914400" eaLnBrk="1" fontAlgn="auto" latinLnBrk="0" hangingPunct="1">
                        <a:lnSpc>
                          <a:spcPct val="100000"/>
                        </a:lnSpc>
                        <a:spcBef>
                          <a:spcPts val="25"/>
                        </a:spcBef>
                        <a:spcAft>
                          <a:spcPts val="0"/>
                        </a:spcAft>
                        <a:buClrTx/>
                        <a:buSzTx/>
                        <a:buFontTx/>
                        <a:buNone/>
                        <a:tabLst/>
                        <a:defRPr/>
                      </a:pPr>
                      <a:r>
                        <a:rPr lang="pl-PL" sz="1400" b="1" dirty="0" smtClean="0">
                          <a:solidFill>
                            <a:schemeClr val="tx1"/>
                          </a:solidFill>
                          <a:latin typeface="Times New Roman" panose="02020603050405020304" pitchFamily="18" charset="0"/>
                          <a:cs typeface="Times New Roman" panose="02020603050405020304" pitchFamily="18" charset="0"/>
                        </a:rPr>
                        <a:t>%</a:t>
                      </a: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3175"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R="155575" algn="ctr">
                        <a:lnSpc>
                          <a:spcPct val="100000"/>
                        </a:lnSpc>
                        <a:spcBef>
                          <a:spcPts val="10"/>
                        </a:spcBef>
                      </a:pPr>
                      <a:r>
                        <a:rPr lang="lt-LT" sz="1400" b="1" noProof="0" dirty="0" smtClean="0">
                          <a:solidFill>
                            <a:schemeClr val="tx1"/>
                          </a:solidFill>
                          <a:latin typeface="Times New Roman" panose="02020603050405020304" pitchFamily="18" charset="0"/>
                          <a:cs typeface="Times New Roman" panose="02020603050405020304" pitchFamily="18" charset="0"/>
                        </a:rPr>
                        <a:t>Rodiklis</a:t>
                      </a:r>
                      <a:endParaRPr lang="lt-LT" sz="1400" noProof="0" dirty="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tc>
                  <a:txBody>
                    <a:bodyPr/>
                    <a:lstStyle/>
                    <a:p>
                      <a:pPr marL="163195" marR="0" indent="0" algn="l" defTabSz="914400" eaLnBrk="1" fontAlgn="auto" latinLnBrk="0" hangingPunct="1">
                        <a:lnSpc>
                          <a:spcPct val="100000"/>
                        </a:lnSpc>
                        <a:spcBef>
                          <a:spcPts val="10"/>
                        </a:spcBef>
                        <a:spcAft>
                          <a:spcPts val="0"/>
                        </a:spcAft>
                        <a:buClrTx/>
                        <a:buSzTx/>
                        <a:buFontTx/>
                        <a:buNone/>
                        <a:tabLst/>
                        <a:defRPr/>
                      </a:pPr>
                      <a:r>
                        <a:rPr lang="lt-LT" sz="1400" b="1" noProof="0" dirty="0" smtClean="0">
                          <a:solidFill>
                            <a:schemeClr val="tx1"/>
                          </a:solidFill>
                          <a:latin typeface="Times New Roman" panose="02020603050405020304" pitchFamily="18" charset="0"/>
                          <a:cs typeface="Times New Roman" panose="02020603050405020304" pitchFamily="18" charset="0"/>
                        </a:rPr>
                        <a:t>Raktinis</a:t>
                      </a:r>
                      <a:r>
                        <a:rPr lang="lt-LT" sz="1400" b="1" spc="5" noProof="0" dirty="0" smtClean="0">
                          <a:solidFill>
                            <a:schemeClr val="tx1"/>
                          </a:solidFill>
                          <a:latin typeface="Times New Roman" panose="02020603050405020304" pitchFamily="18" charset="0"/>
                          <a:cs typeface="Times New Roman" panose="02020603050405020304" pitchFamily="18" charset="0"/>
                        </a:rPr>
                        <a:t> žodis</a:t>
                      </a:r>
                      <a:endParaRPr lang="lt-LT" sz="1400" noProof="0" dirty="0" smtClean="0">
                        <a:solidFill>
                          <a:schemeClr val="tx1"/>
                        </a:solidFill>
                        <a:latin typeface="Times New Roman" panose="02020603050405020304" pitchFamily="18" charset="0"/>
                        <a:cs typeface="Times New Roman" panose="02020603050405020304" pitchFamily="18" charset="0"/>
                      </a:endParaRPr>
                    </a:p>
                    <a:p>
                      <a:pPr marL="163195" algn="l">
                        <a:lnSpc>
                          <a:spcPct val="100000"/>
                        </a:lnSpc>
                        <a:spcBef>
                          <a:spcPts val="10"/>
                        </a:spcBef>
                      </a:pPr>
                      <a:endParaRPr lang="en-US" sz="1400" dirty="0" smtClean="0">
                        <a:solidFill>
                          <a:schemeClr val="tx1"/>
                        </a:solidFill>
                        <a:latin typeface="Times New Roman" panose="02020603050405020304" pitchFamily="18" charset="0"/>
                        <a:cs typeface="Times New Roman" panose="02020603050405020304" pitchFamily="18" charset="0"/>
                      </a:endParaRPr>
                    </a:p>
                  </a:txBody>
                  <a:tcPr marL="0" marR="0" marT="1270" marB="0">
                    <a:lnT w="9525">
                      <a:solidFill>
                        <a:srgbClr val="C6C6C1"/>
                      </a:solidFill>
                      <a:prstDash val="solid"/>
                    </a:lnT>
                    <a:lnB w="9525" cap="flat" cmpd="sng" algn="ctr">
                      <a:solidFill>
                        <a:srgbClr val="C6C6C1"/>
                      </a:solidFill>
                      <a:prstDash val="solid"/>
                      <a:round/>
                      <a:headEnd type="none" w="med" len="med"/>
                      <a:tailEnd type="none" w="med" len="med"/>
                    </a:lnB>
                  </a:tcPr>
                </a:tc>
                <a:extLst>
                  <a:ext uri="{0D108BD9-81ED-4DB2-BD59-A6C34878D82A}">
                    <a16:rowId xmlns:a16="http://schemas.microsoft.com/office/drawing/2014/main" val="557955974"/>
                  </a:ext>
                </a:extLst>
              </a:tr>
              <a:tr h="591738">
                <a:tc>
                  <a:txBody>
                    <a:bodyPr/>
                    <a:lstStyle/>
                    <a:p>
                      <a:pPr marL="4762" marR="0" lvl="0" indent="0" algn="l" rtl="0">
                        <a:lnSpc>
                          <a:spcPct val="116666"/>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1.</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Kiekvienoje pamokoje man yra aišku, ką aš turiu išmokti.</a:t>
                      </a:r>
                      <a:endParaRPr lang="lt-LT" sz="1800" noProof="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4/95,2</a:t>
                      </a:r>
                      <a:r>
                        <a:rPr lang="en-US" sz="1800" b="0" i="0" u="none" dirty="0">
                          <a:solidFill>
                            <a:srgbClr val="FF0000"/>
                          </a:solidFill>
                          <a:latin typeface="Times New Roman" panose="02020603050405020304" pitchFamily="18" charset="0"/>
                          <a:ea typeface="Calibri"/>
                          <a:cs typeface="Times New Roman" panose="02020603050405020304" pitchFamily="18" charset="0"/>
                          <a:sym typeface="Calibri"/>
                        </a:rPr>
                        <a:t>  </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52386" marR="0" lvl="0" indent="0" algn="ctr" rtl="0">
                        <a:lnSpc>
                          <a:spcPct val="116666"/>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211</a:t>
                      </a:r>
                      <a:endParaRPr sz="180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tc>
                  <a:txBody>
                    <a:bodyPr/>
                    <a:lstStyle/>
                    <a:p>
                      <a:pPr marL="90487" marR="0" lvl="0" indent="0" algn="l" rtl="0">
                        <a:lnSpc>
                          <a:spcPct val="116666"/>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Pagrįstumas ir sąryšingumas</a:t>
                      </a:r>
                      <a:endParaRPr lang="lt-LT" sz="1800" noProof="0" dirty="0">
                        <a:latin typeface="Times New Roman" panose="02020603050405020304" pitchFamily="18" charset="0"/>
                        <a:cs typeface="Times New Roman" panose="02020603050405020304" pitchFamily="18" charset="0"/>
                      </a:endParaRPr>
                    </a:p>
                  </a:txBody>
                  <a:tcPr marL="0" marR="0" marT="0" marB="0">
                    <a:lnT w="9525" cap="flat" cmpd="sng" algn="ctr">
                      <a:solidFill>
                        <a:srgbClr val="C6C6C1"/>
                      </a:solidFill>
                      <a:prstDash val="solid"/>
                      <a:round/>
                      <a:headEnd type="none" w="med" len="med"/>
                      <a:tailEnd type="none" w="med" len="med"/>
                    </a:lnT>
                    <a:lnB w="9525">
                      <a:solidFill>
                        <a:srgbClr val="C6C6C1"/>
                      </a:solidFill>
                      <a:prstDash val="solid"/>
                    </a:lnB>
                    <a:solidFill>
                      <a:srgbClr val="92D050"/>
                    </a:solidFill>
                  </a:tcPr>
                </a:tc>
                <a:extLst>
                  <a:ext uri="{0D108BD9-81ED-4DB2-BD59-A6C34878D82A}">
                    <a16:rowId xmlns:a16="http://schemas.microsoft.com/office/drawing/2014/main" val="3462528854"/>
                  </a:ext>
                </a:extLst>
              </a:tr>
              <a:tr h="603948">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2.</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Mokytojai kiekvieną pamoką paaiškina mums, ko ir kaip mokysimės.</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rgbClr val="FF0000"/>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3/80,5 </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Pagrįstumas ir sąryšingumas</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916702546"/>
                  </a:ext>
                </a:extLst>
              </a:tr>
              <a:tr h="609600">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3.</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Mokykloje vyksta įvairios netradicinės pamokos: integruotos, projektinės ir kt.</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3/81</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no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211</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sz="1800" b="0" i="0" u="none" noProof="0" dirty="0" err="1" smtClean="0">
                          <a:solidFill>
                            <a:schemeClr val="dk1"/>
                          </a:solidFill>
                          <a:latin typeface="Times New Roman" panose="02020603050405020304" pitchFamily="18" charset="0"/>
                          <a:ea typeface="Calibri"/>
                          <a:cs typeface="Times New Roman" panose="02020603050405020304" pitchFamily="18" charset="0"/>
                          <a:sym typeface="Calibri"/>
                        </a:rPr>
                        <a:t>Kontekstualumas</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noFill/>
                  </a:tcPr>
                </a:tc>
                <a:extLst>
                  <a:ext uri="{0D108BD9-81ED-4DB2-BD59-A6C34878D82A}">
                    <a16:rowId xmlns:a16="http://schemas.microsoft.com/office/drawing/2014/main" val="469981218"/>
                  </a:ext>
                </a:extLst>
              </a:tr>
              <a:tr h="533400">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4.</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Mokytojų pamokos visada gerai suplanuotos ir paruoštos.</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4/98,4</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solidFill>
                      <a:srgbClr val="92D050"/>
                    </a:solidFill>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212</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Planų naudingumas</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solidFill>
                      <a:srgbClr val="92D050"/>
                    </a:solidFill>
                  </a:tcPr>
                </a:tc>
                <a:extLst>
                  <a:ext uri="{0D108BD9-81ED-4DB2-BD59-A6C34878D82A}">
                    <a16:rowId xmlns:a16="http://schemas.microsoft.com/office/drawing/2014/main" val="3937357018"/>
                  </a:ext>
                </a:extLst>
              </a:tr>
              <a:tr h="685800">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5.</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smtClean="0">
                          <a:solidFill>
                            <a:schemeClr val="dk1"/>
                          </a:solidFill>
                          <a:latin typeface="Times New Roman" panose="02020603050405020304" pitchFamily="18" charset="0"/>
                          <a:ea typeface="Calibri"/>
                          <a:cs typeface="Times New Roman" panose="02020603050405020304" pitchFamily="18" charset="0"/>
                          <a:sym typeface="Calibri"/>
                        </a:rPr>
                        <a:t>Pamokų</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ir</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kitų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veiklų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tvarkaraščiai</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man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patogūs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3/87,3</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a:solidFill>
                            <a:schemeClr val="dk1"/>
                          </a:solidFill>
                          <a:latin typeface="Times New Roman" panose="02020603050405020304" pitchFamily="18" charset="0"/>
                          <a:ea typeface="Calibri"/>
                          <a:cs typeface="Times New Roman" panose="02020603050405020304" pitchFamily="18" charset="0"/>
                          <a:sym typeface="Calibri"/>
                        </a:rPr>
                        <a:t>212</a:t>
                      </a:r>
                      <a:endParaRPr sz="180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Tvarkaraščių</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patogumas</a:t>
                      </a: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mokiniams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059631799"/>
                  </a:ext>
                </a:extLst>
              </a:tr>
              <a:tr h="784390">
                <a:tc>
                  <a:txBody>
                    <a:bodyPr/>
                    <a:lstStyle/>
                    <a:p>
                      <a:pPr marL="4762" marR="0" lvl="0" indent="0" algn="l" rtl="0">
                        <a:lnSpc>
                          <a:spcPct val="100000"/>
                        </a:lnSpc>
                        <a:spcBef>
                          <a:spcPts val="0"/>
                        </a:spcBef>
                        <a:spcAft>
                          <a:spcPts val="0"/>
                        </a:spcAft>
                        <a:buClr>
                          <a:schemeClr val="dk1"/>
                        </a:buClr>
                        <a:buSzPts val="1200"/>
                        <a:buFont typeface="Calibri"/>
                        <a:buNone/>
                      </a:pP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6.</a:t>
                      </a:r>
                      <a:r>
                        <a:rPr lang="pl-PL" sz="1800" b="0" i="0" u="none" baseline="0"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Mokytojai organizuoja pamokas taip, kad aš išmokčiau geriausiai, kaip galiu.</a:t>
                      </a:r>
                      <a:endParaRPr lang="lt-LT" sz="1800" noProof="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125412" marR="0" lvl="0" indent="0" algn="ctr" rtl="0">
                        <a:lnSpc>
                          <a:spcPct val="100000"/>
                        </a:lnSpc>
                        <a:spcBef>
                          <a:spcPts val="0"/>
                        </a:spcBef>
                        <a:spcAft>
                          <a:spcPts val="0"/>
                        </a:spcAft>
                        <a:buClr>
                          <a:schemeClr val="dk1"/>
                        </a:buClr>
                        <a:buSzPts val="1200"/>
                        <a:buFont typeface="Calibri"/>
                        <a:buNone/>
                      </a:pPr>
                      <a:r>
                        <a:rPr lang="en-US" sz="1800" dirty="0">
                          <a:solidFill>
                            <a:schemeClr val="dk1"/>
                          </a:solidFill>
                          <a:latin typeface="Times New Roman" panose="02020603050405020304" pitchFamily="18" charset="0"/>
                          <a:ea typeface="Calibri"/>
                          <a:cs typeface="Times New Roman" panose="02020603050405020304" pitchFamily="18" charset="0"/>
                          <a:sym typeface="Calibri"/>
                        </a:rPr>
                        <a:t>4/91,9</a:t>
                      </a:r>
                      <a:endParaRPr sz="1800" dirty="0">
                        <a:latin typeface="Times New Roman" panose="02020603050405020304" pitchFamily="18" charset="0"/>
                        <a:cs typeface="Times New Roman" panose="02020603050405020304" pitchFamily="18" charset="0"/>
                      </a:endParaRPr>
                    </a:p>
                  </a:txBody>
                  <a:tcPr marL="0" marR="0" marT="1275" marB="0">
                    <a:lnT w="9525">
                      <a:solidFill>
                        <a:srgbClr val="C6C6C1"/>
                      </a:solidFill>
                      <a:prstDash val="solid"/>
                    </a:lnT>
                    <a:lnB w="9525">
                      <a:solidFill>
                        <a:srgbClr val="C6C6C1"/>
                      </a:solidFill>
                      <a:prstDash val="solid"/>
                    </a:lnB>
                  </a:tcPr>
                </a:tc>
                <a:tc>
                  <a:txBody>
                    <a:bodyPr/>
                    <a:lstStyle/>
                    <a:p>
                      <a:pPr marL="52386" marR="0" lvl="0" indent="0" algn="ctr" rtl="0">
                        <a:lnSpc>
                          <a:spcPct val="100000"/>
                        </a:lnSpc>
                        <a:spcBef>
                          <a:spcPts val="0"/>
                        </a:spcBef>
                        <a:spcAft>
                          <a:spcPts val="0"/>
                        </a:spcAft>
                        <a:buClr>
                          <a:schemeClr val="dk1"/>
                        </a:buClr>
                        <a:buSzPts val="1200"/>
                        <a:buFont typeface="Calibri"/>
                        <a:buNone/>
                      </a:pPr>
                      <a:r>
                        <a:rPr lang="en-US" sz="1800" b="0" i="0" u="none" dirty="0">
                          <a:solidFill>
                            <a:schemeClr val="dk1"/>
                          </a:solidFill>
                          <a:latin typeface="Times New Roman" panose="02020603050405020304" pitchFamily="18" charset="0"/>
                          <a:ea typeface="Calibri"/>
                          <a:cs typeface="Times New Roman" panose="02020603050405020304" pitchFamily="18" charset="0"/>
                          <a:sym typeface="Calibri"/>
                        </a:rPr>
                        <a:t>213</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tc>
                  <a:txBody>
                    <a:bodyPr/>
                    <a:lstStyle/>
                    <a:p>
                      <a:pPr marL="90487" marR="0" lvl="0" indent="0" algn="l" rtl="0">
                        <a:lnSpc>
                          <a:spcPct val="100000"/>
                        </a:lnSpc>
                        <a:spcBef>
                          <a:spcPts val="0"/>
                        </a:spcBef>
                        <a:spcAft>
                          <a:spcPts val="0"/>
                        </a:spcAft>
                        <a:buClr>
                          <a:schemeClr val="dk1"/>
                        </a:buClr>
                        <a:buSzPts val="1200"/>
                        <a:buFont typeface="Calibri"/>
                        <a:buNone/>
                      </a:pPr>
                      <a:r>
                        <a:rPr lang="lt-LT" sz="1800" b="0" i="0" u="none" noProof="0" dirty="0" smtClean="0">
                          <a:solidFill>
                            <a:schemeClr val="dk1"/>
                          </a:solidFill>
                          <a:latin typeface="Times New Roman" panose="02020603050405020304" pitchFamily="18" charset="0"/>
                          <a:ea typeface="Calibri"/>
                          <a:cs typeface="Times New Roman" panose="02020603050405020304" pitchFamily="18" charset="0"/>
                          <a:sym typeface="Calibri"/>
                        </a:rPr>
                        <a:t>Poreikių</a:t>
                      </a:r>
                      <a:r>
                        <a:rPr lang="en-US" sz="1800" b="0" i="0" u="none" dirty="0" smtClean="0">
                          <a:solidFill>
                            <a:schemeClr val="dk1"/>
                          </a:solidFill>
                          <a:latin typeface="Times New Roman" panose="02020603050405020304" pitchFamily="18" charset="0"/>
                          <a:ea typeface="Calibri"/>
                          <a:cs typeface="Times New Roman" panose="02020603050405020304" pitchFamily="18" charset="0"/>
                          <a:sym typeface="Calibri"/>
                        </a:rPr>
                        <a:t> </a:t>
                      </a:r>
                      <a:r>
                        <a:rPr lang="en-US" sz="1800" b="0" i="0" u="none" dirty="0" err="1">
                          <a:solidFill>
                            <a:schemeClr val="dk1"/>
                          </a:solidFill>
                          <a:latin typeface="Times New Roman" panose="02020603050405020304" pitchFamily="18" charset="0"/>
                          <a:ea typeface="Calibri"/>
                          <a:cs typeface="Times New Roman" panose="02020603050405020304" pitchFamily="18" charset="0"/>
                          <a:sym typeface="Calibri"/>
                        </a:rPr>
                        <a:t>pažinimas</a:t>
                      </a:r>
                      <a:endParaRPr sz="1800" dirty="0">
                        <a:latin typeface="Times New Roman" panose="02020603050405020304" pitchFamily="18" charset="0"/>
                        <a:cs typeface="Times New Roman" panose="02020603050405020304" pitchFamily="18" charset="0"/>
                      </a:endParaRPr>
                    </a:p>
                  </a:txBody>
                  <a:tcPr marL="0" marR="0" marT="0" marB="0">
                    <a:lnT w="9525">
                      <a:solidFill>
                        <a:srgbClr val="C6C6C1"/>
                      </a:solidFill>
                      <a:prstDash val="solid"/>
                    </a:lnT>
                    <a:lnB w="9525">
                      <a:solidFill>
                        <a:srgbClr val="C6C6C1"/>
                      </a:solidFill>
                      <a:prstDash val="solid"/>
                    </a:lnB>
                  </a:tcPr>
                </a:tc>
                <a:extLst>
                  <a:ext uri="{0D108BD9-81ED-4DB2-BD59-A6C34878D82A}">
                    <a16:rowId xmlns:a16="http://schemas.microsoft.com/office/drawing/2014/main" val="3027067680"/>
                  </a:ext>
                </a:extLst>
              </a:tr>
            </a:tbl>
          </a:graphicData>
        </a:graphic>
      </p:graphicFrame>
    </p:spTree>
    <p:extLst>
      <p:ext uri="{BB962C8B-B14F-4D97-AF65-F5344CB8AC3E}">
        <p14:creationId xmlns:p14="http://schemas.microsoft.com/office/powerpoint/2010/main" val="16642179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1018</TotalTime>
  <Words>5240</Words>
  <Application>Microsoft Office PowerPoint</Application>
  <PresentationFormat>Pasirinktinai</PresentationFormat>
  <Paragraphs>1125</Paragraphs>
  <Slides>46</Slides>
  <Notes>3</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46</vt:i4>
      </vt:variant>
    </vt:vector>
  </HeadingPairs>
  <TitlesOfParts>
    <vt:vector size="51" baseType="lpstr">
      <vt:lpstr>Arial</vt:lpstr>
      <vt:lpstr>Calibri</vt:lpstr>
      <vt:lpstr>Roboto</vt:lpstr>
      <vt:lpstr>Times New Roman</vt:lpstr>
      <vt:lpstr>Office Theme</vt:lpstr>
      <vt:lpstr>„PowerPoint“ pateiktis</vt:lpstr>
      <vt:lpstr>APKLAUSOS METODOLOGIJA</vt:lpstr>
      <vt:lpstr>VEIKLOS </vt:lpstr>
      <vt:lpstr>„PowerPoint“ pateiktis</vt:lpstr>
      <vt:lpstr>I. REZULTATAI (mokiniai) </vt:lpstr>
      <vt:lpstr>I. REZULTATAI (tėvai)</vt:lpstr>
      <vt:lpstr>I. REZULTATAI (mokytojai) </vt:lpstr>
      <vt:lpstr>I. REZULTATAI (mokytojai) </vt:lpstr>
      <vt:lpstr>II.UGDYMAS(IS) IR MOKINIŲ PATIRTYS (mokiniai) </vt:lpstr>
      <vt:lpstr>„PowerPoint“ pateiktis</vt:lpstr>
      <vt:lpstr>„PowerPoint“ pateiktis</vt:lpstr>
      <vt:lpstr>„PowerPoint“ pateiktis</vt:lpstr>
      <vt:lpstr>„PowerPoint“ pateiktis</vt:lpstr>
      <vt:lpstr>„PowerPoint“ pateiktis</vt:lpstr>
      <vt:lpstr>„PowerPoint“ pateiktis</vt:lpstr>
      <vt:lpstr> </vt:lpstr>
      <vt:lpstr>„PowerPoint“ pateiktis</vt:lpstr>
      <vt:lpstr>„PowerPoint“ pateiktis</vt:lpstr>
      <vt:lpstr>„PowerPoint“ pateiktis</vt:lpstr>
      <vt:lpstr>III. UGDYMOSI APLINKOS   (mokytojai)</vt:lpstr>
      <vt:lpstr>III. UGDYMOSI APLINKOS   (mokytojai)</vt:lpstr>
      <vt:lpstr>„PowerPoint“ pateiktis</vt:lpstr>
      <vt:lpstr>„PowerPoint“ pateiktis</vt:lpstr>
      <vt:lpstr>„PowerPoint“ pateiktis</vt:lpstr>
      <vt:lpstr>„PowerPoint“ pateiktis</vt:lpstr>
      <vt:lpstr>IV. LYDERYSTĖ IR VADYBA  (mokytojai)</vt:lpstr>
      <vt:lpstr>IV. LYDERYSTĖ IR VADYBA  (mokytojai)</vt:lpstr>
      <vt:lpstr>„PowerPoint“ pateiktis</vt:lpstr>
      <vt:lpstr>„PowerPoint“ pateiktis</vt:lpstr>
      <vt:lpstr>„PowerPoint“ pateiktis</vt:lpstr>
      <vt:lpstr>„PowerPoint“ pateiktis</vt:lpstr>
      <vt:lpstr>„PowerPoint“ pateiktis</vt:lpstr>
      <vt:lpstr>Aukščiausios vertės</vt:lpstr>
      <vt:lpstr>Žemiausios vertės</vt:lpstr>
      <vt:lpstr> Aukščiausios vertės</vt:lpstr>
      <vt:lpstr> Žemiausios vertės</vt:lpstr>
      <vt:lpstr>Aukščiausios vertės</vt:lpstr>
      <vt:lpstr>Žemiausios vertės</vt:lpstr>
      <vt:lpstr>IŠVADOS</vt:lpstr>
      <vt:lpstr>ILUSTRACIJOS</vt:lpstr>
      <vt:lpstr>ILUSTRACIJOS</vt:lpstr>
      <vt:lpstr>ILUSTRACIJOS</vt:lpstr>
      <vt:lpstr>ILUSTRACIJOS</vt:lpstr>
      <vt:lpstr>REKOMENDACIJOS</vt:lpstr>
      <vt:lpstr> Giluminiam įsivertinimui siūlome</vt:lpstr>
      <vt:lpstr>Ačiū už dėmesį!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Platusis-2022 galutinis</dc:title>
  <dc:creator>VARTOTOJAS</dc:creator>
  <cp:lastModifiedBy>Gitana</cp:lastModifiedBy>
  <cp:revision>125</cp:revision>
  <cp:lastPrinted>2023-01-10T13:27:31Z</cp:lastPrinted>
  <dcterms:created xsi:type="dcterms:W3CDTF">2022-12-14T12:54:15Z</dcterms:created>
  <dcterms:modified xsi:type="dcterms:W3CDTF">2023-01-11T09:29:41Z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2022-01-19T00:00:00Z</vt:filetime>
  </property>
  <property fmtid="{D5CDD505-2E9C-101B-9397-08002B2CF9AE}" pid="3" name="LastSaved">
    <vt:filetime>2022-12-14T00:00:00Z</vt:filetime>
  </property>
</Properties>
</file>